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78" r:id="rId4"/>
    <p:sldId id="259" r:id="rId5"/>
    <p:sldId id="264" r:id="rId6"/>
    <p:sldId id="265" r:id="rId7"/>
    <p:sldId id="266" r:id="rId8"/>
    <p:sldId id="260" r:id="rId9"/>
    <p:sldId id="261" r:id="rId10"/>
    <p:sldId id="262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E3FB7-4D81-4E4E-BE09-E9EAA7090A12}" type="datetimeFigureOut">
              <a:rPr lang="de-DE" smtClean="0"/>
              <a:t>09.09.2017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DA201-B6D5-9A46-9419-00B1617A8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1464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DA201-B6D5-9A46-9419-00B1617A850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099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9/9/2017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9/9/2017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9/9/2017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visitsweden.de/stockholm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27201" y="1283961"/>
            <a:ext cx="5723468" cy="182809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Studienreise Stockholm </a:t>
            </a:r>
            <a:r>
              <a:rPr lang="de-DE" sz="3200" dirty="0" smtClean="0"/>
              <a:t>30.04.-03.05.2017</a:t>
            </a:r>
            <a:endParaRPr lang="de-DE" sz="3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27200" y="3590630"/>
            <a:ext cx="5712179" cy="1524000"/>
          </a:xfrm>
        </p:spPr>
        <p:txBody>
          <a:bodyPr/>
          <a:lstStyle/>
          <a:p>
            <a:pPr algn="r"/>
            <a:endParaRPr lang="de-DE" dirty="0" smtClean="0"/>
          </a:p>
          <a:p>
            <a:pPr algn="r"/>
            <a:r>
              <a:rPr lang="de-DE" sz="2000" dirty="0" smtClean="0"/>
              <a:t>Modul: International Studies II</a:t>
            </a:r>
          </a:p>
          <a:p>
            <a:pPr algn="r"/>
            <a:r>
              <a:rPr lang="de-DE" sz="2000" dirty="0" smtClean="0"/>
              <a:t>6. Semester: </a:t>
            </a:r>
            <a:r>
              <a:rPr lang="de-DE" sz="2000" dirty="0" err="1" smtClean="0"/>
              <a:t>BiSo</a:t>
            </a:r>
            <a:r>
              <a:rPr lang="de-DE" sz="2000" dirty="0" smtClean="0"/>
              <a:t> 2017</a:t>
            </a:r>
            <a:endParaRPr lang="de-DE" sz="2000" dirty="0"/>
          </a:p>
        </p:txBody>
      </p:sp>
      <p:pic>
        <p:nvPicPr>
          <p:cNvPr id="5" name="Bild 4" descr="DSC_009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64" y="3301843"/>
            <a:ext cx="1497693" cy="224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3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600" dirty="0" smtClean="0"/>
              <a:t>Verantwortung &amp; Trägerschaft</a:t>
            </a:r>
            <a:br>
              <a:rPr lang="de-DE" sz="3600" dirty="0" smtClean="0"/>
            </a:br>
            <a:r>
              <a:rPr lang="de-DE" sz="1800" dirty="0" smtClean="0"/>
              <a:t>(Aus dem Vortrag von Frau Armbruster) 4/</a:t>
            </a:r>
            <a:r>
              <a:rPr lang="de-DE" sz="1800" dirty="0"/>
              <a:t>5</a:t>
            </a:r>
            <a:endParaRPr lang="de-DE" dirty="0"/>
          </a:p>
        </p:txBody>
      </p:sp>
      <p:sp>
        <p:nvSpPr>
          <p:cNvPr id="6" name="Gleichschenkliges Dreieck 5"/>
          <p:cNvSpPr/>
          <p:nvPr/>
        </p:nvSpPr>
        <p:spPr>
          <a:xfrm>
            <a:off x="2436431" y="1904895"/>
            <a:ext cx="4503786" cy="1163719"/>
          </a:xfrm>
          <a:prstGeom prst="triangl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Kommunen</a:t>
            </a:r>
          </a:p>
          <a:p>
            <a:pPr algn="ctr"/>
            <a:r>
              <a:rPr lang="de-DE" sz="1600" dirty="0" smtClean="0"/>
              <a:t>(Hauptverantwortlich)</a:t>
            </a:r>
            <a:endParaRPr lang="de-DE" sz="1600" dirty="0"/>
          </a:p>
        </p:txBody>
      </p:sp>
      <p:sp>
        <p:nvSpPr>
          <p:cNvPr id="7" name="Rechteck 6"/>
          <p:cNvSpPr/>
          <p:nvPr/>
        </p:nvSpPr>
        <p:spPr>
          <a:xfrm>
            <a:off x="2761287" y="3068614"/>
            <a:ext cx="4042847" cy="30811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de-DE" b="1" dirty="0" smtClean="0">
                <a:solidFill>
                  <a:srgbClr val="000000"/>
                </a:solidFill>
              </a:rPr>
              <a:t>Verpflichtung</a:t>
            </a:r>
            <a:r>
              <a:rPr lang="de-DE" b="1" dirty="0" smtClean="0"/>
              <a:t>,</a:t>
            </a:r>
            <a:r>
              <a:rPr lang="de-DE" dirty="0" smtClean="0"/>
              <a:t> Kinder im Alter von 1-12 Jahren einen Betreuungsplatz zur Verfügung zu stellen</a:t>
            </a:r>
          </a:p>
          <a:p>
            <a:pPr marL="742950" lvl="1" indent="-285750">
              <a:buFont typeface="Arial"/>
              <a:buChar char="•"/>
            </a:pPr>
            <a:r>
              <a:rPr lang="de-DE" dirty="0" smtClean="0">
                <a:solidFill>
                  <a:srgbClr val="000000"/>
                </a:solidFill>
              </a:rPr>
              <a:t>Nur für erwerbstätige/studierende Eltern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Zugang für alle Familien möglich -&gt; gebührenfreie Vorschule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Ganzjährig geöffnet: orientiert an die Arbeits- und studierenden Zeiten der Eltern</a:t>
            </a:r>
          </a:p>
        </p:txBody>
      </p:sp>
      <p:sp>
        <p:nvSpPr>
          <p:cNvPr id="9" name="Wolke 8"/>
          <p:cNvSpPr/>
          <p:nvPr/>
        </p:nvSpPr>
        <p:spPr>
          <a:xfrm>
            <a:off x="778362" y="2231722"/>
            <a:ext cx="2185405" cy="1191814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80% Kommunen (Träger)</a:t>
            </a:r>
            <a:endParaRPr lang="de-DE" dirty="0"/>
          </a:p>
        </p:txBody>
      </p:sp>
      <p:sp>
        <p:nvSpPr>
          <p:cNvPr id="10" name="Wolke 9"/>
          <p:cNvSpPr/>
          <p:nvPr/>
        </p:nvSpPr>
        <p:spPr>
          <a:xfrm rot="447219">
            <a:off x="5776751" y="1737445"/>
            <a:ext cx="2781325" cy="1354457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20% „private“ Organisationen (Träger)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5221844" y="5888182"/>
            <a:ext cx="31645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http://</a:t>
            </a:r>
            <a:r>
              <a:rPr lang="de-DE" sz="1100" dirty="0" err="1"/>
              <a:t>www.kindergartenpaedagogik.de</a:t>
            </a:r>
            <a:r>
              <a:rPr lang="de-DE" sz="1100" dirty="0"/>
              <a:t>/913.html</a:t>
            </a:r>
          </a:p>
        </p:txBody>
      </p:sp>
    </p:spTree>
    <p:extLst>
      <p:ext uri="{BB962C8B-B14F-4D97-AF65-F5344CB8AC3E}">
        <p14:creationId xmlns:p14="http://schemas.microsoft.com/office/powerpoint/2010/main" val="345121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600" dirty="0" smtClean="0"/>
              <a:t>Finanzierung</a:t>
            </a:r>
            <a:br>
              <a:rPr lang="de-DE" sz="3600" dirty="0" smtClean="0"/>
            </a:br>
            <a:r>
              <a:rPr lang="de-DE" sz="1800" dirty="0" smtClean="0"/>
              <a:t>(Aus dem Vortrag von Frau Armbruster) 5/5</a:t>
            </a:r>
            <a:endParaRPr lang="de-DE" sz="4000" dirty="0"/>
          </a:p>
        </p:txBody>
      </p:sp>
      <p:pic>
        <p:nvPicPr>
          <p:cNvPr id="4" name="Bild 3" descr="20170502_14404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162" y="2191627"/>
            <a:ext cx="2159563" cy="287941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 flipH="1">
            <a:off x="1095023" y="2020067"/>
            <a:ext cx="49591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• </a:t>
            </a:r>
            <a:r>
              <a:rPr lang="de-DE" dirty="0" smtClean="0"/>
              <a:t>öffentliche Finanzierung durch:</a:t>
            </a:r>
            <a:endParaRPr lang="de-DE" dirty="0"/>
          </a:p>
          <a:p>
            <a:pPr marL="742950" lvl="1" indent="-285750">
              <a:buFont typeface="Arial"/>
              <a:buChar char="•"/>
            </a:pPr>
            <a:r>
              <a:rPr lang="de-DE" dirty="0"/>
              <a:t>s</a:t>
            </a:r>
            <a:r>
              <a:rPr lang="de-DE" dirty="0" smtClean="0"/>
              <a:t>taatliche </a:t>
            </a:r>
            <a:r>
              <a:rPr lang="de-DE" dirty="0"/>
              <a:t>und kommunale Steuereinnahmen</a:t>
            </a:r>
          </a:p>
          <a:p>
            <a:pPr marL="742950" lvl="1" indent="-285750">
              <a:buFont typeface="Arial"/>
              <a:buChar char="•"/>
            </a:pPr>
            <a:r>
              <a:rPr lang="de-DE" dirty="0"/>
              <a:t>s</a:t>
            </a:r>
            <a:r>
              <a:rPr lang="de-DE" dirty="0" smtClean="0"/>
              <a:t>taatliche </a:t>
            </a:r>
            <a:r>
              <a:rPr lang="de-DE" dirty="0" err="1"/>
              <a:t>Zuschüsse</a:t>
            </a:r>
            <a:endParaRPr lang="de-DE" dirty="0"/>
          </a:p>
          <a:p>
            <a:pPr marL="742950" lvl="1" indent="-285750">
              <a:buFont typeface="Arial"/>
              <a:buChar char="•"/>
            </a:pPr>
            <a:r>
              <a:rPr lang="de-DE" dirty="0" smtClean="0"/>
              <a:t>Einkommensabhängige </a:t>
            </a:r>
            <a:r>
              <a:rPr lang="de-DE" dirty="0" err="1" smtClean="0"/>
              <a:t>Elterngebühren</a:t>
            </a:r>
            <a:endParaRPr lang="de-DE" dirty="0"/>
          </a:p>
          <a:p>
            <a:pPr marL="742950" lvl="1" indent="-285750">
              <a:buFont typeface="Wingdings" charset="2"/>
              <a:buChar char="Ø"/>
            </a:pPr>
            <a:r>
              <a:rPr lang="de-DE" dirty="0" smtClean="0"/>
              <a:t>8 </a:t>
            </a:r>
            <a:r>
              <a:rPr lang="de-DE" dirty="0"/>
              <a:t>% </a:t>
            </a:r>
            <a:r>
              <a:rPr lang="de-DE" dirty="0" smtClean="0"/>
              <a:t>Vorschule</a:t>
            </a:r>
            <a:r>
              <a:rPr lang="de-DE" dirty="0"/>
              <a:t>, 10 </a:t>
            </a:r>
            <a:r>
              <a:rPr lang="de-DE" dirty="0" smtClean="0"/>
              <a:t>% Kindertagespflege                (</a:t>
            </a:r>
            <a:r>
              <a:rPr lang="de-DE" dirty="0"/>
              <a:t>der Gesamtkosten)</a:t>
            </a:r>
          </a:p>
          <a:p>
            <a:pPr marL="742950" lvl="1" indent="-285750">
              <a:buFont typeface="Wingdings" charset="2"/>
              <a:buChar char="Ø"/>
            </a:pPr>
            <a:r>
              <a:rPr lang="de-DE" dirty="0" smtClean="0"/>
              <a:t>2 </a:t>
            </a:r>
            <a:r>
              <a:rPr lang="de-DE" dirty="0"/>
              <a:t>% vom BIP </a:t>
            </a:r>
            <a:r>
              <a:rPr lang="de-DE" dirty="0" err="1"/>
              <a:t>für</a:t>
            </a:r>
            <a:r>
              <a:rPr lang="de-DE" dirty="0"/>
              <a:t> Vorschultätigkeit und </a:t>
            </a:r>
            <a:r>
              <a:rPr lang="de-DE" dirty="0" smtClean="0"/>
              <a:t>Schulkinderbetreuung </a:t>
            </a:r>
            <a:r>
              <a:rPr lang="is-IS" dirty="0" smtClean="0"/>
              <a:t>(</a:t>
            </a:r>
            <a:r>
              <a:rPr lang="is-IS" dirty="0"/>
              <a:t>2010)</a:t>
            </a:r>
          </a:p>
          <a:p>
            <a:r>
              <a:rPr lang="de-DE" dirty="0" smtClean="0"/>
              <a:t>• Kosten im Durchschnitt (2015) pro Kind/ Jahr</a:t>
            </a:r>
          </a:p>
          <a:p>
            <a:pPr marL="742950" lvl="1" indent="-285750">
              <a:buFont typeface="Arial"/>
              <a:buChar char="•"/>
            </a:pPr>
            <a:r>
              <a:rPr lang="de-DE" dirty="0" smtClean="0"/>
              <a:t>Vorschule </a:t>
            </a:r>
            <a:r>
              <a:rPr lang="de-DE" dirty="0"/>
              <a:t>14 604 €, </a:t>
            </a:r>
            <a:endParaRPr lang="de-DE" dirty="0" smtClean="0"/>
          </a:p>
          <a:p>
            <a:pPr marL="742950" lvl="1" indent="-285750">
              <a:buFont typeface="Arial"/>
              <a:buChar char="•"/>
            </a:pPr>
            <a:r>
              <a:rPr lang="de-DE" dirty="0" smtClean="0"/>
              <a:t>Tagespflege </a:t>
            </a:r>
            <a:r>
              <a:rPr lang="de-DE" dirty="0"/>
              <a:t>11876 </a:t>
            </a:r>
            <a:r>
              <a:rPr lang="de-DE" dirty="0" smtClean="0"/>
              <a:t>€ </a:t>
            </a:r>
          </a:p>
          <a:p>
            <a:pPr marL="742950" lvl="1" indent="-285750">
              <a:buFont typeface="Arial"/>
              <a:buChar char="•"/>
            </a:pPr>
            <a:r>
              <a:rPr lang="de-DE" dirty="0" smtClean="0"/>
              <a:t>Vorschulklasse </a:t>
            </a:r>
            <a:r>
              <a:rPr lang="de-DE" dirty="0"/>
              <a:t>5 882 </a:t>
            </a:r>
            <a:r>
              <a:rPr lang="de-DE" dirty="0" smtClean="0"/>
              <a:t>€</a:t>
            </a:r>
          </a:p>
          <a:p>
            <a:pPr marL="742950" lvl="1" indent="-285750">
              <a:buFont typeface="Arial"/>
              <a:buChar char="•"/>
            </a:pPr>
            <a:r>
              <a:rPr lang="de-DE" dirty="0"/>
              <a:t>Hort 3 724 </a:t>
            </a:r>
            <a:r>
              <a:rPr lang="de-DE" dirty="0" smtClean="0"/>
              <a:t>€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725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600" dirty="0" smtClean="0"/>
              <a:t>01. Mai 2017</a:t>
            </a:r>
            <a:br>
              <a:rPr lang="de-DE" sz="3600" dirty="0" smtClean="0"/>
            </a:br>
            <a:r>
              <a:rPr lang="de-DE" sz="1800" dirty="0" smtClean="0"/>
              <a:t>(Freiwilliges Kulturangebot- Dachwanderung)</a:t>
            </a:r>
            <a:endParaRPr lang="de-DE" sz="3600" dirty="0"/>
          </a:p>
        </p:txBody>
      </p:sp>
      <p:pic>
        <p:nvPicPr>
          <p:cNvPr id="3" name="Bild 2" descr="20170501_182725_0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419" y="955363"/>
            <a:ext cx="2112849" cy="1584637"/>
          </a:xfrm>
          <a:prstGeom prst="rect">
            <a:avLst/>
          </a:prstGeom>
        </p:spPr>
      </p:pic>
      <p:pic>
        <p:nvPicPr>
          <p:cNvPr id="4" name="Bild 3" descr="IMG-20170503-WA000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23" y="2746047"/>
            <a:ext cx="4394032" cy="329552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616056" y="3193144"/>
            <a:ext cx="27115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Die Dachwanderung </a:t>
            </a:r>
            <a:r>
              <a:rPr lang="de-DE" dirty="0"/>
              <a:t>ist eine historische Tour, ganz oben auf den Dächern von </a:t>
            </a:r>
            <a:r>
              <a:rPr lang="de-DE" dirty="0" err="1"/>
              <a:t>Riddarholmen</a:t>
            </a:r>
            <a:r>
              <a:rPr lang="de-DE" dirty="0"/>
              <a:t>.</a:t>
            </a:r>
          </a:p>
          <a:p>
            <a:r>
              <a:rPr lang="de-DE" dirty="0" smtClean="0"/>
              <a:t>Gut gesichert wird 43 </a:t>
            </a:r>
            <a:r>
              <a:rPr lang="de-DE" dirty="0"/>
              <a:t>Meter </a:t>
            </a:r>
            <a:r>
              <a:rPr lang="de-DE" dirty="0" smtClean="0"/>
              <a:t>hoch, durch einen Teil von Stockholms-Geschichte geklettert.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095023" y="1972715"/>
            <a:ext cx="4352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 smtClean="0"/>
              <a:t>Wir begeben uns auf die „Metaebene“</a:t>
            </a:r>
          </a:p>
          <a:p>
            <a:r>
              <a:rPr lang="de-DE" dirty="0"/>
              <a:t> </a:t>
            </a:r>
            <a:r>
              <a:rPr lang="de-DE" dirty="0" smtClean="0"/>
              <a:t>  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889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600" dirty="0" smtClean="0"/>
              <a:t>02. Mai 2017</a:t>
            </a:r>
            <a:br>
              <a:rPr lang="de-DE" sz="3600" dirty="0" smtClean="0"/>
            </a:br>
            <a:r>
              <a:rPr lang="de-DE" sz="1800" dirty="0" smtClean="0"/>
              <a:t>(Besuch der deutschen Botschaft, 10 Uhr) 1/3</a:t>
            </a:r>
            <a:endParaRPr lang="de-DE" dirty="0"/>
          </a:p>
        </p:txBody>
      </p:sp>
      <p:pic>
        <p:nvPicPr>
          <p:cNvPr id="3" name="Bild 2" descr="DSC_042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836877"/>
            <a:ext cx="1819125" cy="1212750"/>
          </a:xfrm>
          <a:prstGeom prst="rect">
            <a:avLst/>
          </a:prstGeom>
        </p:spPr>
      </p:pic>
      <p:pic>
        <p:nvPicPr>
          <p:cNvPr id="4" name="Bild 3" descr="DSC_042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23" y="2104058"/>
            <a:ext cx="1378856" cy="206828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473879" y="2085914"/>
            <a:ext cx="55707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 smtClean="0"/>
              <a:t>Diskurs zum aktuellen Sozialsystem „Schwedens“</a:t>
            </a:r>
            <a:r>
              <a:rPr lang="de-DE" dirty="0"/>
              <a:t> </a:t>
            </a:r>
            <a:endParaRPr lang="de-DE" dirty="0" smtClean="0"/>
          </a:p>
          <a:p>
            <a:r>
              <a:rPr lang="de-DE" dirty="0"/>
              <a:t> </a:t>
            </a:r>
            <a:r>
              <a:rPr lang="de-DE" dirty="0" smtClean="0"/>
              <a:t>   geführt von Frau Patricia Steiners</a:t>
            </a:r>
          </a:p>
          <a:p>
            <a:pPr marL="742950" lvl="1" indent="-285750">
              <a:buFont typeface="Arial"/>
              <a:buChar char="•"/>
            </a:pPr>
            <a:r>
              <a:rPr lang="de-DE" dirty="0" smtClean="0"/>
              <a:t>Regierungsrätin (Sozialreferat)</a:t>
            </a:r>
          </a:p>
          <a:p>
            <a:pPr marL="742950" lvl="1" indent="-285750">
              <a:buFont typeface="Arial"/>
              <a:buChar char="•"/>
            </a:pPr>
            <a:r>
              <a:rPr lang="de-DE" dirty="0"/>
              <a:t>befasst sich mit den </a:t>
            </a:r>
            <a:r>
              <a:rPr lang="de-DE" dirty="0" smtClean="0"/>
              <a:t>schwedisch-</a:t>
            </a:r>
            <a:r>
              <a:rPr lang="de-DE" dirty="0"/>
              <a:t>deutschen Beziehungen in den Bereichen Arbeits-, Sozial- und </a:t>
            </a:r>
            <a:r>
              <a:rPr lang="de-DE" dirty="0" smtClean="0"/>
              <a:t>Gesellschaftspolitik</a:t>
            </a:r>
          </a:p>
          <a:p>
            <a:pPr marL="742950" lvl="1" indent="-285750">
              <a:buFont typeface="Arial"/>
              <a:buChar char="•"/>
            </a:pPr>
            <a:r>
              <a:rPr lang="de-DE" dirty="0" smtClean="0"/>
              <a:t>Steht dem Sozialsystem kritisch gegenüber: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95023" y="4117398"/>
            <a:ext cx="73232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„Oft enttäuschte </a:t>
            </a:r>
            <a:r>
              <a:rPr lang="de-DE" dirty="0"/>
              <a:t>Auswanderern </a:t>
            </a:r>
            <a:r>
              <a:rPr lang="de-DE" dirty="0" smtClean="0"/>
              <a:t>in der Botschaft. </a:t>
            </a:r>
            <a:r>
              <a:rPr lang="de-DE" dirty="0"/>
              <a:t>Viele erwarten eine </a:t>
            </a:r>
            <a:r>
              <a:rPr lang="de-DE" dirty="0" smtClean="0"/>
              <a:t>Art „Bullerbü“ </a:t>
            </a:r>
            <a:r>
              <a:rPr lang="de-DE" dirty="0"/>
              <a:t>und sind dann überrascht</a:t>
            </a:r>
            <a:r>
              <a:rPr lang="de-DE" dirty="0" smtClean="0"/>
              <a:t>.“: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viele </a:t>
            </a:r>
            <a:r>
              <a:rPr lang="de-DE" dirty="0"/>
              <a:t>Frauen in </a:t>
            </a:r>
            <a:r>
              <a:rPr lang="de-DE" dirty="0" smtClean="0"/>
              <a:t>Schweden sind gestresster </a:t>
            </a:r>
            <a:r>
              <a:rPr lang="de-DE" dirty="0"/>
              <a:t>als in </a:t>
            </a:r>
            <a:r>
              <a:rPr lang="de-DE" dirty="0" smtClean="0"/>
              <a:t>Deutschland</a:t>
            </a:r>
          </a:p>
          <a:p>
            <a:pPr marL="742950" lvl="1" indent="-285750">
              <a:buFont typeface="Arial"/>
              <a:buChar char="•"/>
            </a:pPr>
            <a:r>
              <a:rPr lang="de-DE" dirty="0" smtClean="0"/>
              <a:t>häufiger als deutsche Frauen </a:t>
            </a:r>
            <a:r>
              <a:rPr lang="de-DE" dirty="0"/>
              <a:t>voll berufstätig oder arbeiten in Teilzeit </a:t>
            </a:r>
            <a:r>
              <a:rPr lang="de-DE" dirty="0" smtClean="0"/>
              <a:t>mit mehr Stunden</a:t>
            </a:r>
          </a:p>
          <a:p>
            <a:pPr marL="742950" lvl="1" indent="-285750">
              <a:buFont typeface="Arial"/>
              <a:buChar char="•"/>
            </a:pPr>
            <a:r>
              <a:rPr lang="de-DE" dirty="0" smtClean="0"/>
              <a:t>Leisten viel Arbeit </a:t>
            </a:r>
            <a:r>
              <a:rPr lang="de-DE" dirty="0"/>
              <a:t>in der </a:t>
            </a:r>
            <a:r>
              <a:rPr lang="de-DE" dirty="0" smtClean="0"/>
              <a:t>Familie/Haushalt, </a:t>
            </a:r>
            <a:r>
              <a:rPr lang="de-DE" dirty="0"/>
              <a:t>nicht die Männer, </a:t>
            </a:r>
            <a:r>
              <a:rPr lang="de-DE" dirty="0" smtClean="0"/>
              <a:t>unbezahlt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647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600" dirty="0" smtClean="0"/>
              <a:t>Sozialsystem </a:t>
            </a:r>
            <a:br>
              <a:rPr lang="de-DE" sz="3600" dirty="0" smtClean="0"/>
            </a:br>
            <a:r>
              <a:rPr lang="de-DE" sz="1800" dirty="0" smtClean="0"/>
              <a:t>(Schweden) 2/</a:t>
            </a:r>
            <a:r>
              <a:rPr lang="de-DE" sz="1800" dirty="0"/>
              <a:t>3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961572" y="2931464"/>
            <a:ext cx="70986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de-DE" dirty="0" smtClean="0"/>
              <a:t>Wichtigsten Wirtschaftszweige (</a:t>
            </a:r>
            <a:r>
              <a:rPr lang="de-DE" dirty="0"/>
              <a:t>Informationstechnologie, Telekommunikation, E-Commerce, </a:t>
            </a:r>
            <a:r>
              <a:rPr lang="de-DE" dirty="0" smtClean="0"/>
              <a:t>Internet, </a:t>
            </a:r>
            <a:r>
              <a:rPr lang="de-DE" dirty="0"/>
              <a:t>neue </a:t>
            </a:r>
            <a:r>
              <a:rPr lang="de-DE" dirty="0" smtClean="0"/>
              <a:t>Medien)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Gleichberechtigung steht im Fokus</a:t>
            </a:r>
          </a:p>
          <a:p>
            <a:pPr marL="742950" lvl="1" indent="-285750">
              <a:buFont typeface="Arial"/>
              <a:buChar char="•"/>
            </a:pPr>
            <a:r>
              <a:rPr lang="de-DE" dirty="0" smtClean="0"/>
              <a:t>Anteil </a:t>
            </a:r>
            <a:r>
              <a:rPr lang="de-DE" dirty="0"/>
              <a:t>von berufstätigen Frauen </a:t>
            </a:r>
            <a:r>
              <a:rPr lang="de-DE" dirty="0" smtClean="0"/>
              <a:t>liegt bei 48% </a:t>
            </a:r>
          </a:p>
          <a:p>
            <a:pPr marL="742950" lvl="1" indent="-285750">
              <a:buFont typeface="Arial"/>
              <a:buChar char="•"/>
            </a:pPr>
            <a:r>
              <a:rPr lang="de-DE" dirty="0" smtClean="0"/>
              <a:t>Moderne </a:t>
            </a:r>
            <a:r>
              <a:rPr lang="de-DE" dirty="0"/>
              <a:t>Angebote zur Kinderbetreuung und Teilzeitarbeit sorgen </a:t>
            </a:r>
            <a:r>
              <a:rPr lang="de-DE" dirty="0" smtClean="0"/>
              <a:t>für eine schnelle Rückkehr in die Berufstätigkeit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 </a:t>
            </a:r>
            <a:r>
              <a:rPr lang="de-DE" dirty="0"/>
              <a:t>Durchschnittsverdienst lag 2013 bei rund 30.000 SEK (</a:t>
            </a:r>
            <a:r>
              <a:rPr lang="de-DE" dirty="0" smtClean="0"/>
              <a:t>3.400€)    </a:t>
            </a:r>
          </a:p>
          <a:p>
            <a:r>
              <a:rPr lang="de-DE" dirty="0" smtClean="0"/>
              <a:t>      monatlich, höhere Steuerabgaben</a:t>
            </a:r>
          </a:p>
          <a:p>
            <a:pPr marL="742950" lvl="1" indent="-285750">
              <a:buFont typeface="Arial"/>
              <a:buChar char="•"/>
            </a:pPr>
            <a:r>
              <a:rPr lang="de-DE" dirty="0" smtClean="0"/>
              <a:t>Erziehern verdienen durchschnittlich </a:t>
            </a:r>
            <a:r>
              <a:rPr lang="de-DE" dirty="0"/>
              <a:t>21.000 SEK (</a:t>
            </a:r>
            <a:r>
              <a:rPr lang="de-DE" dirty="0" smtClean="0"/>
              <a:t>2.400€) </a:t>
            </a:r>
          </a:p>
          <a:p>
            <a:pPr marL="742950" lvl="1" indent="-285750">
              <a:buFont typeface="Arial"/>
              <a:buChar char="•"/>
            </a:pPr>
            <a:r>
              <a:rPr lang="de-DE" dirty="0" smtClean="0"/>
              <a:t>Transparenz bei Löhnen und Gehältern, werden offen gelegt</a:t>
            </a:r>
          </a:p>
          <a:p>
            <a:pPr lvl="1"/>
            <a:endParaRPr lang="de-DE" dirty="0" smtClean="0"/>
          </a:p>
          <a:p>
            <a:pPr marL="285750" indent="-285750">
              <a:buFont typeface="Arial"/>
              <a:buChar char="•"/>
            </a:pPr>
            <a:endParaRPr lang="de-DE" dirty="0"/>
          </a:p>
        </p:txBody>
      </p:sp>
      <p:pic>
        <p:nvPicPr>
          <p:cNvPr id="4" name="Bild 3" descr="DSC_034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8" y="817582"/>
            <a:ext cx="2828556" cy="188570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961572" y="2008134"/>
            <a:ext cx="4916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/>
              <a:t>Arbeitslosenquote liegt bei 8</a:t>
            </a:r>
            <a:r>
              <a:rPr lang="de-DE" dirty="0" smtClean="0"/>
              <a:t>%</a:t>
            </a:r>
          </a:p>
          <a:p>
            <a:r>
              <a:rPr lang="de-DE" dirty="0"/>
              <a:t> </a:t>
            </a:r>
            <a:r>
              <a:rPr lang="de-DE" dirty="0" smtClean="0"/>
              <a:t>   </a:t>
            </a:r>
            <a:r>
              <a:rPr lang="de-DE" dirty="0"/>
              <a:t>(Stand 05/2016)</a:t>
            </a:r>
          </a:p>
          <a:p>
            <a:pPr marL="285750" indent="-285750">
              <a:buFont typeface="Arial"/>
              <a:buChar char="•"/>
            </a:pPr>
            <a:r>
              <a:rPr lang="de-DE" dirty="0"/>
              <a:t>Wirtschaft zu 85% in „Privatbesitz“</a:t>
            </a:r>
          </a:p>
        </p:txBody>
      </p:sp>
    </p:spTree>
    <p:extLst>
      <p:ext uri="{BB962C8B-B14F-4D97-AF65-F5344CB8AC3E}">
        <p14:creationId xmlns:p14="http://schemas.microsoft.com/office/powerpoint/2010/main" val="279824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600" dirty="0" smtClean="0"/>
              <a:t>Sozialsystem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dirty="0" smtClean="0"/>
              <a:t>(Schweden) 3/</a:t>
            </a:r>
            <a:r>
              <a:rPr lang="de-DE" sz="1800" dirty="0"/>
              <a:t>3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075268" y="2034168"/>
            <a:ext cx="6985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 smtClean="0"/>
              <a:t>Sozialversicherungspflicht (für angestellte und selbstständige AN)</a:t>
            </a:r>
          </a:p>
          <a:p>
            <a:pPr marL="285750" indent="-285750">
              <a:buFont typeface="Arial"/>
              <a:buChar char="•"/>
            </a:pPr>
            <a:r>
              <a:rPr lang="de-DE" dirty="0"/>
              <a:t>schwedische </a:t>
            </a:r>
            <a:r>
              <a:rPr lang="de-DE" dirty="0" smtClean="0"/>
              <a:t>Sozialversicherung: </a:t>
            </a:r>
            <a:r>
              <a:rPr lang="de-DE" dirty="0"/>
              <a:t>Kranken-, Eltern-, Invaliditäts-, Renten- und berufliche </a:t>
            </a:r>
            <a:r>
              <a:rPr lang="de-DE" dirty="0" smtClean="0"/>
              <a:t>Unfallversicherung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Arbeitslosenversicherung ist freiwillig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Finanzierung des Sozialsystem durch </a:t>
            </a:r>
            <a:r>
              <a:rPr lang="de-DE" dirty="0"/>
              <a:t>die Einkommenssteuer sowie Abgaben des </a:t>
            </a:r>
            <a:r>
              <a:rPr lang="de-DE" dirty="0" smtClean="0"/>
              <a:t>Arbeitnehmers</a:t>
            </a:r>
          </a:p>
          <a:p>
            <a:pPr marL="742950" lvl="1" indent="-285750">
              <a:buFont typeface="Arial"/>
              <a:buChar char="•"/>
            </a:pPr>
            <a:r>
              <a:rPr lang="de-DE" dirty="0" smtClean="0"/>
              <a:t>Rentner und Menschen mit </a:t>
            </a:r>
            <a:r>
              <a:rPr lang="de-DE" dirty="0"/>
              <a:t>B</a:t>
            </a:r>
            <a:r>
              <a:rPr lang="de-DE" dirty="0" smtClean="0"/>
              <a:t>eeinträchtigungen erhalten einen Assistenten für alltägliche Dinger, der von der Kommune finanziert wird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Einkommenssteuer in zwei Teile gestaffelt</a:t>
            </a:r>
          </a:p>
          <a:p>
            <a:pPr marL="742950" lvl="1" indent="-285750">
              <a:buFont typeface="Arial"/>
              <a:buChar char="•"/>
            </a:pPr>
            <a:r>
              <a:rPr lang="de-DE" dirty="0" smtClean="0"/>
              <a:t>Kommunalsteuer, je nach Wohnort (zwischen 29 und 35 % des Bruttoeinkommens)</a:t>
            </a:r>
          </a:p>
          <a:p>
            <a:pPr marL="742950" lvl="1" indent="-285750">
              <a:buFont typeface="Arial"/>
              <a:buChar char="•"/>
            </a:pPr>
            <a:r>
              <a:rPr lang="de-DE" dirty="0" smtClean="0"/>
              <a:t>Gestaffelte staatliche Einkommenssteuer</a:t>
            </a:r>
          </a:p>
          <a:p>
            <a:pPr marL="742950" lvl="1" indent="-285750">
              <a:buFont typeface="Arial"/>
              <a:buChar char="•"/>
            </a:pPr>
            <a:endParaRPr lang="de-DE" dirty="0" smtClean="0"/>
          </a:p>
        </p:txBody>
      </p:sp>
      <p:pic>
        <p:nvPicPr>
          <p:cNvPr id="5" name="Bild 4" descr="20170501_18480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579" y="797367"/>
            <a:ext cx="1683982" cy="1262987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075268" y="6019875"/>
            <a:ext cx="28584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/>
              <a:t>https://</a:t>
            </a:r>
            <a:r>
              <a:rPr lang="de-DE" sz="1100" dirty="0" err="1"/>
              <a:t>www.ess-europe.de</a:t>
            </a:r>
            <a:r>
              <a:rPr lang="de-DE" sz="1100" dirty="0"/>
              <a:t>/</a:t>
            </a:r>
            <a:r>
              <a:rPr lang="de-DE" sz="1100" dirty="0" err="1"/>
              <a:t>jobs</a:t>
            </a:r>
            <a:r>
              <a:rPr lang="de-DE" sz="1100" dirty="0"/>
              <a:t>/</a:t>
            </a:r>
            <a:r>
              <a:rPr lang="de-DE" sz="1100" dirty="0" err="1"/>
              <a:t>schweden</a:t>
            </a:r>
            <a:r>
              <a:rPr lang="de-DE" sz="11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0359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600" dirty="0" smtClean="0"/>
              <a:t>02. Mai 2017</a:t>
            </a:r>
            <a:br>
              <a:rPr lang="de-DE" sz="3600" dirty="0" smtClean="0"/>
            </a:br>
            <a:r>
              <a:rPr lang="de-DE" sz="1800" dirty="0" smtClean="0"/>
              <a:t>(Besuch zweier städt. Kindertageseinrichtungen) 1/3</a:t>
            </a:r>
            <a:endParaRPr lang="de-DE" sz="3600" dirty="0"/>
          </a:p>
        </p:txBody>
      </p:sp>
      <p:pic>
        <p:nvPicPr>
          <p:cNvPr id="3" name="Bild 2" descr="20170502_1413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900" y="2687066"/>
            <a:ext cx="3823720" cy="286779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095022" y="2020067"/>
            <a:ext cx="310192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„</a:t>
            </a:r>
            <a:r>
              <a:rPr lang="de-DE" dirty="0" err="1" smtClean="0"/>
              <a:t>Sunningevägens</a:t>
            </a:r>
            <a:r>
              <a:rPr lang="de-DE" dirty="0" smtClean="0"/>
              <a:t> </a:t>
            </a:r>
            <a:r>
              <a:rPr lang="de-DE" dirty="0" err="1" smtClean="0"/>
              <a:t>förskola</a:t>
            </a:r>
            <a:r>
              <a:rPr lang="de-DE" dirty="0" smtClean="0"/>
              <a:t>“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Private Trägerschaft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Reggio-Pädagogik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55 Kinder (im Alter von 1-5 Jahren)</a:t>
            </a:r>
          </a:p>
          <a:p>
            <a:pPr marL="285750" indent="-285750">
              <a:buFont typeface="Arial"/>
              <a:buChar char="•"/>
            </a:pPr>
            <a:r>
              <a:rPr lang="de-DE" dirty="0"/>
              <a:t>1</a:t>
            </a:r>
            <a:r>
              <a:rPr lang="de-DE" dirty="0" smtClean="0"/>
              <a:t> Nestgruppe </a:t>
            </a:r>
            <a:r>
              <a:rPr lang="de-DE" dirty="0" err="1" smtClean="0"/>
              <a:t>á</a:t>
            </a:r>
            <a:r>
              <a:rPr lang="de-DE" dirty="0" smtClean="0"/>
              <a:t> 15 Kinder, 3 (FKs in Vollzeit)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2 Vorschulgruppen, </a:t>
            </a:r>
            <a:r>
              <a:rPr lang="de-DE" dirty="0" err="1" smtClean="0"/>
              <a:t>á</a:t>
            </a:r>
            <a:r>
              <a:rPr lang="de-DE" dirty="0" smtClean="0"/>
              <a:t> 20 Kinder, jeweils 2,5 </a:t>
            </a:r>
            <a:r>
              <a:rPr lang="de-DE" dirty="0" err="1" smtClean="0"/>
              <a:t>Fks</a:t>
            </a:r>
            <a:r>
              <a:rPr lang="de-DE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Bedarfsorientierte Öffnungszeiten</a:t>
            </a:r>
          </a:p>
          <a:p>
            <a:pPr marL="285750" indent="-285750">
              <a:buFont typeface="Arial"/>
              <a:buChar char="•"/>
            </a:pPr>
            <a:endParaRPr lang="de-DE" dirty="0" smtClean="0"/>
          </a:p>
          <a:p>
            <a:pPr marL="285750" indent="-285750">
              <a:buFont typeface="Arial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011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20170502_14153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095" y="1260720"/>
            <a:ext cx="2679640" cy="2009730"/>
          </a:xfrm>
          <a:prstGeom prst="rect">
            <a:avLst/>
          </a:prstGeom>
        </p:spPr>
      </p:pic>
      <p:pic>
        <p:nvPicPr>
          <p:cNvPr id="4" name="Bild 3" descr="DSC_046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764" y="3537857"/>
            <a:ext cx="1669143" cy="250371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442230" y="3689040"/>
            <a:ext cx="45835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Im Mittelpunkt der </a:t>
            </a:r>
            <a:r>
              <a:rPr lang="de-DE" dirty="0" err="1" smtClean="0"/>
              <a:t>pädg</a:t>
            </a:r>
            <a:r>
              <a:rPr lang="de-DE" dirty="0" smtClean="0"/>
              <a:t>. </a:t>
            </a:r>
            <a:r>
              <a:rPr lang="de-DE" dirty="0"/>
              <a:t>Arbeit </a:t>
            </a:r>
            <a:r>
              <a:rPr lang="de-DE" dirty="0" smtClean="0"/>
              <a:t>steht: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Individuelle Entfaltung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Förderung der Selbstverwirklichung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Wertschätzung/Nachhaltigkeit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Lernen in Projekten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Dokumentation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Elternbeteiligung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070427" y="785726"/>
            <a:ext cx="39548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2/3</a:t>
            </a:r>
            <a:endParaRPr lang="de-DE" dirty="0"/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die Einrichtung spiegelt die Kultur</a:t>
            </a:r>
            <a:r>
              <a:rPr lang="de-DE" dirty="0"/>
              <a:t> </a:t>
            </a:r>
            <a:r>
              <a:rPr lang="de-DE" dirty="0" smtClean="0"/>
              <a:t>ihrer Umgebung</a:t>
            </a:r>
            <a:r>
              <a:rPr lang="de-DE" dirty="0"/>
              <a:t> und die </a:t>
            </a:r>
            <a:r>
              <a:rPr lang="de-DE" dirty="0" smtClean="0"/>
              <a:t>Alltagserfahrungen </a:t>
            </a:r>
            <a:r>
              <a:rPr lang="de-DE" dirty="0"/>
              <a:t>der Kinder </a:t>
            </a:r>
            <a:r>
              <a:rPr lang="de-DE" dirty="0" smtClean="0"/>
              <a:t>wieder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Raum als „dritter Erzieher“,  dieser soll anregen, provozieren, auffordern etwas zu tun, aber auch beschützen</a:t>
            </a:r>
          </a:p>
          <a:p>
            <a:pPr marL="285750" indent="-285750">
              <a:buFont typeface="Arial"/>
              <a:buChar char="•"/>
            </a:pPr>
            <a:endParaRPr lang="de-DE" dirty="0" smtClean="0"/>
          </a:p>
          <a:p>
            <a:pPr marL="285750" indent="-285750">
              <a:buFont typeface="Arial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29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20170502_1441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35" y="3762463"/>
            <a:ext cx="2945224" cy="2208917"/>
          </a:xfrm>
          <a:prstGeom prst="rect">
            <a:avLst/>
          </a:prstGeom>
        </p:spPr>
      </p:pic>
      <p:pic>
        <p:nvPicPr>
          <p:cNvPr id="4" name="Bild 3" descr="20170502_14511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16" y="3762463"/>
            <a:ext cx="2904813" cy="2178609"/>
          </a:xfrm>
          <a:prstGeom prst="rect">
            <a:avLst/>
          </a:prstGeom>
        </p:spPr>
      </p:pic>
      <p:pic>
        <p:nvPicPr>
          <p:cNvPr id="5" name="Bild 4" descr="20170502_14540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66" y="1342518"/>
            <a:ext cx="2360540" cy="17704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288535" y="919213"/>
            <a:ext cx="4086499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3/3</a:t>
            </a:r>
          </a:p>
          <a:p>
            <a:r>
              <a:rPr lang="de-DE" dirty="0" smtClean="0"/>
              <a:t>Rolle der pädagogischen Fachkräfte: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Schaffung einer forschenden, lernanregenden und wahrnehmenden Umgebung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Erfahrungs- und Austauschvielfalt ermöglichen in (100 Sprachen)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Selbstlernende und forschende Wegbegleiter</a:t>
            </a:r>
          </a:p>
          <a:p>
            <a:pPr marL="285750" indent="-285750">
              <a:buFont typeface="Arial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93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20170502_15480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786" y="1578428"/>
            <a:ext cx="2803072" cy="3737429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178090" y="1578428"/>
            <a:ext cx="3699937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„</a:t>
            </a:r>
            <a:r>
              <a:rPr lang="de-DE" dirty="0" err="1" smtClean="0"/>
              <a:t>Sockan</a:t>
            </a:r>
            <a:r>
              <a:rPr lang="de-DE" dirty="0" smtClean="0"/>
              <a:t> </a:t>
            </a:r>
            <a:r>
              <a:rPr lang="de-DE" dirty="0" err="1" smtClean="0"/>
              <a:t>förskola</a:t>
            </a:r>
            <a:r>
              <a:rPr lang="de-DE" dirty="0" smtClean="0"/>
              <a:t>“ 1/3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Kommunale Trägerschaft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Situativer Ansatz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60 Kinder im Alter von 1-6 Jahren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1 Nestgruppe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Qualifizierte und nicht </a:t>
            </a:r>
            <a:r>
              <a:rPr lang="de-DE" dirty="0" err="1" smtClean="0"/>
              <a:t>pädag</a:t>
            </a:r>
            <a:r>
              <a:rPr lang="de-DE" dirty="0" smtClean="0"/>
              <a:t>. Qualifiziertes Betreuungspersonal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Bedarfsorientierte Öffnungszeiten (auch über die Regelzeit hinaus)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Betreuung am Wochenende möglich</a:t>
            </a:r>
          </a:p>
          <a:p>
            <a:endParaRPr lang="de-DE" dirty="0" smtClean="0"/>
          </a:p>
          <a:p>
            <a:pPr marL="285750" indent="-285750">
              <a:buFont typeface="Arial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632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94042"/>
          </a:xfrm>
        </p:spPr>
        <p:txBody>
          <a:bodyPr>
            <a:normAutofit/>
          </a:bodyPr>
          <a:lstStyle/>
          <a:p>
            <a:pPr algn="l"/>
            <a:r>
              <a:rPr lang="de-DE" sz="3600" dirty="0" smtClean="0"/>
              <a:t>Inhalt</a:t>
            </a:r>
            <a:endParaRPr lang="de-DE" sz="3600" dirty="0"/>
          </a:p>
        </p:txBody>
      </p:sp>
      <p:pic>
        <p:nvPicPr>
          <p:cNvPr id="3" name="Bild 2" descr="DSC_012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275" y="2020067"/>
            <a:ext cx="2403993" cy="360599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095023" y="1711625"/>
            <a:ext cx="4243195" cy="6463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 smtClean="0"/>
              <a:t>Schweden im Überblick-Trailer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30. April 2017 (Anreise/Ankunft)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01. Mai 2017</a:t>
            </a:r>
          </a:p>
          <a:p>
            <a:pPr marL="742950" lvl="1" indent="-285750">
              <a:buFont typeface="Arial"/>
              <a:buChar char="•"/>
            </a:pPr>
            <a:r>
              <a:rPr lang="de-DE" dirty="0" smtClean="0"/>
              <a:t>Bildungsexkursion</a:t>
            </a:r>
          </a:p>
          <a:p>
            <a:pPr marL="742950" lvl="1" indent="-285750">
              <a:buFont typeface="Arial"/>
              <a:buChar char="•"/>
            </a:pPr>
            <a:r>
              <a:rPr lang="de-DE" dirty="0" smtClean="0"/>
              <a:t>Vortrag von Frau Armbruster </a:t>
            </a:r>
          </a:p>
          <a:p>
            <a:pPr marL="1200150" lvl="2" indent="-285750">
              <a:buFont typeface="Arial"/>
              <a:buChar char="•"/>
            </a:pPr>
            <a:r>
              <a:rPr lang="de-DE" dirty="0" err="1" smtClean="0"/>
              <a:t>Bildunsgsystem</a:t>
            </a:r>
            <a:endParaRPr lang="de-DE" dirty="0" smtClean="0"/>
          </a:p>
          <a:p>
            <a:pPr marL="1200150" lvl="2" indent="-285750">
              <a:buFont typeface="Arial"/>
              <a:buChar char="•"/>
            </a:pPr>
            <a:r>
              <a:rPr lang="de-DE" dirty="0" smtClean="0"/>
              <a:t>Gesetzl. Rahmenbedingungen</a:t>
            </a:r>
          </a:p>
          <a:p>
            <a:pPr marL="1200150" lvl="2" indent="-285750">
              <a:buFont typeface="Arial"/>
              <a:buChar char="•"/>
            </a:pPr>
            <a:r>
              <a:rPr lang="de-DE" dirty="0" smtClean="0"/>
              <a:t>Verantwortung &amp; Trägerschaft</a:t>
            </a:r>
          </a:p>
          <a:p>
            <a:pPr marL="1200150" lvl="2" indent="-285750">
              <a:buFont typeface="Arial"/>
              <a:buChar char="•"/>
            </a:pPr>
            <a:r>
              <a:rPr lang="de-DE" dirty="0" smtClean="0"/>
              <a:t>Finanzierung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2. Mai 2017</a:t>
            </a:r>
          </a:p>
          <a:p>
            <a:pPr marL="742950" lvl="1" indent="-285750">
              <a:buFont typeface="Arial"/>
              <a:buChar char="•"/>
            </a:pPr>
            <a:r>
              <a:rPr lang="de-DE" dirty="0" smtClean="0"/>
              <a:t>Besuch der deutschen Botschaft</a:t>
            </a:r>
          </a:p>
          <a:p>
            <a:pPr marL="1200150" lvl="2" indent="-285750">
              <a:buFont typeface="Arial"/>
              <a:buChar char="•"/>
            </a:pPr>
            <a:r>
              <a:rPr lang="de-DE" dirty="0" smtClean="0"/>
              <a:t>Sozialsystem in Schweden</a:t>
            </a:r>
          </a:p>
          <a:p>
            <a:pPr marL="742950" lvl="1" indent="-285750">
              <a:buFont typeface="Arial"/>
              <a:buChar char="•"/>
            </a:pPr>
            <a:r>
              <a:rPr lang="de-DE" dirty="0" smtClean="0"/>
              <a:t>Besuch zweier Vorschulen</a:t>
            </a:r>
          </a:p>
          <a:p>
            <a:pPr marL="742950" lvl="1" indent="-285750">
              <a:buFont typeface="Arial"/>
              <a:buChar char="•"/>
            </a:pPr>
            <a:r>
              <a:rPr lang="de-DE" dirty="0" smtClean="0"/>
              <a:t>Reflexion im Plenum</a:t>
            </a:r>
          </a:p>
          <a:p>
            <a:pPr marL="742950" lvl="1" indent="-285750">
              <a:buFont typeface="Arial"/>
              <a:buChar char="•"/>
            </a:pPr>
            <a:endParaRPr lang="de-DE" dirty="0" smtClean="0"/>
          </a:p>
          <a:p>
            <a:pPr marL="742950" lvl="1" indent="-285750">
              <a:buFont typeface="Arial"/>
              <a:buChar char="•"/>
            </a:pPr>
            <a:endParaRPr lang="de-DE" dirty="0" smtClean="0"/>
          </a:p>
          <a:p>
            <a:pPr marL="1200150" lvl="2" indent="-285750">
              <a:buFont typeface="Arial"/>
              <a:buChar char="•"/>
            </a:pPr>
            <a:endParaRPr lang="de-DE" dirty="0" smtClean="0"/>
          </a:p>
          <a:p>
            <a:pPr marL="1200150" lvl="2" indent="-285750">
              <a:buFont typeface="Arial"/>
              <a:buChar char="•"/>
            </a:pPr>
            <a:endParaRPr lang="de-DE" dirty="0" smtClean="0"/>
          </a:p>
          <a:p>
            <a:pPr marL="1200150" lvl="2" indent="-285750">
              <a:buFont typeface="Arial"/>
              <a:buChar char="•"/>
            </a:pPr>
            <a:endParaRPr lang="de-DE" dirty="0" smtClean="0"/>
          </a:p>
          <a:p>
            <a:pPr marL="742950" lvl="1" indent="-285750">
              <a:buFont typeface="Arial"/>
              <a:buChar char="•"/>
            </a:pPr>
            <a:endParaRPr lang="de-DE" dirty="0" smtClean="0"/>
          </a:p>
          <a:p>
            <a:pPr marL="285750" indent="-285750">
              <a:buFont typeface="Arial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557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20170502_17144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066" y="3818199"/>
            <a:ext cx="2940305" cy="2205229"/>
          </a:xfrm>
          <a:prstGeom prst="rect">
            <a:avLst/>
          </a:prstGeom>
        </p:spPr>
      </p:pic>
      <p:pic>
        <p:nvPicPr>
          <p:cNvPr id="4" name="Bild 3" descr="IMG_3304-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498" y="3818199"/>
            <a:ext cx="2940302" cy="2205228"/>
          </a:xfrm>
          <a:prstGeom prst="rect">
            <a:avLst/>
          </a:prstGeom>
        </p:spPr>
      </p:pic>
      <p:pic>
        <p:nvPicPr>
          <p:cNvPr id="5" name="Bild 4" descr="IMG_330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616" y="1141082"/>
            <a:ext cx="2645832" cy="1984373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196498" y="920228"/>
            <a:ext cx="39576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2/3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Offenes Konzept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Funktionsräume, die von allen Gruppen genutzt werden können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Schwerpunkt: Natur- und Medienpädagogik</a:t>
            </a:r>
          </a:p>
          <a:p>
            <a:pPr marL="742950" lvl="1" indent="-285750">
              <a:buFont typeface="Arial"/>
              <a:buChar char="•"/>
            </a:pPr>
            <a:r>
              <a:rPr lang="de-DE" dirty="0" smtClean="0"/>
              <a:t>Fokus: Nachhaltigkeit u. Sprache</a:t>
            </a:r>
          </a:p>
          <a:p>
            <a:pPr marL="742950" lvl="1" indent="-285750">
              <a:buFont typeface="Arial"/>
              <a:buChar char="•"/>
            </a:pPr>
            <a:r>
              <a:rPr lang="de-DE" dirty="0" smtClean="0"/>
              <a:t>Partizipation wird gelebt</a:t>
            </a:r>
          </a:p>
          <a:p>
            <a:endParaRPr lang="de-DE" dirty="0" smtClean="0"/>
          </a:p>
          <a:p>
            <a:pPr marL="742950" lvl="1" indent="-285750">
              <a:buFont typeface="Arial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503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DSC_052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660" y="3404843"/>
            <a:ext cx="1720311" cy="2580467"/>
          </a:xfrm>
          <a:prstGeom prst="rect">
            <a:avLst/>
          </a:prstGeom>
        </p:spPr>
      </p:pic>
      <p:pic>
        <p:nvPicPr>
          <p:cNvPr id="4" name="Bild 3" descr="DSC_052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339" y="876521"/>
            <a:ext cx="1903565" cy="285534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141274" y="993846"/>
            <a:ext cx="4565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Reflexion der Hospitationen </a:t>
            </a:r>
          </a:p>
          <a:p>
            <a:r>
              <a:rPr lang="de-DE" sz="2800" dirty="0" smtClean="0"/>
              <a:t>im Plenum</a:t>
            </a:r>
            <a:endParaRPr lang="de-DE" sz="2800" dirty="0"/>
          </a:p>
        </p:txBody>
      </p:sp>
      <p:sp>
        <p:nvSpPr>
          <p:cNvPr id="7" name="Textfeld 6"/>
          <p:cNvSpPr txBox="1"/>
          <p:nvPr/>
        </p:nvSpPr>
        <p:spPr>
          <a:xfrm>
            <a:off x="1122867" y="2263760"/>
            <a:ext cx="4288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 smtClean="0"/>
              <a:t>Die eigene Haltung zum Kind steht im Mittelpunkt aller </a:t>
            </a:r>
            <a:r>
              <a:rPr lang="de-DE" dirty="0" err="1" smtClean="0"/>
              <a:t>pädg</a:t>
            </a:r>
            <a:r>
              <a:rPr lang="de-DE" dirty="0" smtClean="0"/>
              <a:t>. Überlegungen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202930" y="3971192"/>
            <a:ext cx="48119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 smtClean="0"/>
              <a:t>Ohne Partizipation geht es nicht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Intensive Elternarbeit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Bedarfsorientierte Betreuung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Weniger Auflagen durch die Kommune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Ganzheitliche Förderung von Anfang an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Fließender Übergang von Krippe=Kita=Vorschule in die Schule</a:t>
            </a:r>
          </a:p>
          <a:p>
            <a:pPr marL="285750" indent="-285750">
              <a:buFont typeface="Arial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144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600" dirty="0" smtClean="0"/>
              <a:t>3. Mai 2017</a:t>
            </a:r>
            <a:br>
              <a:rPr lang="de-DE" sz="3600" dirty="0" smtClean="0"/>
            </a:br>
            <a:r>
              <a:rPr lang="de-DE" sz="1800" dirty="0" smtClean="0"/>
              <a:t>(Abreise)</a:t>
            </a:r>
            <a:endParaRPr lang="de-DE" sz="3600" dirty="0"/>
          </a:p>
        </p:txBody>
      </p:sp>
      <p:pic>
        <p:nvPicPr>
          <p:cNvPr id="3" name="Bild 2" descr="DSC_056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18" y="2277731"/>
            <a:ext cx="5142459" cy="342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8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Eine Gruppe- ein Ziel- </a:t>
            </a:r>
            <a:br>
              <a:rPr lang="de-DE" sz="3200" dirty="0" smtClean="0"/>
            </a:br>
            <a:r>
              <a:rPr lang="de-DE" sz="3200" dirty="0" smtClean="0"/>
              <a:t>ein Bildungsland</a:t>
            </a:r>
            <a:endParaRPr lang="de-DE" sz="3200" dirty="0"/>
          </a:p>
        </p:txBody>
      </p:sp>
      <p:pic>
        <p:nvPicPr>
          <p:cNvPr id="5" name="170731Eine Gruppe- ein Ziel- ein Bildungsland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63675" y="2178050"/>
            <a:ext cx="6196013" cy="3484563"/>
          </a:xfrm>
        </p:spPr>
      </p:pic>
    </p:spTree>
    <p:extLst>
      <p:ext uri="{BB962C8B-B14F-4D97-AF65-F5344CB8AC3E}">
        <p14:creationId xmlns:p14="http://schemas.microsoft.com/office/powerpoint/2010/main" val="227933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974693"/>
          </a:xfrm>
        </p:spPr>
        <p:txBody>
          <a:bodyPr>
            <a:normAutofit/>
          </a:bodyPr>
          <a:lstStyle/>
          <a:p>
            <a:r>
              <a:rPr lang="de-DE" sz="3600" dirty="0" smtClean="0"/>
              <a:t>Schweden</a:t>
            </a:r>
            <a:endParaRPr lang="de-DE" sz="3600" dirty="0"/>
          </a:p>
        </p:txBody>
      </p:sp>
      <p:sp>
        <p:nvSpPr>
          <p:cNvPr id="5" name="Textfeld 4"/>
          <p:cNvSpPr txBox="1"/>
          <p:nvPr/>
        </p:nvSpPr>
        <p:spPr>
          <a:xfrm>
            <a:off x="1095023" y="1854282"/>
            <a:ext cx="696524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 smtClean="0"/>
              <a:t>Geographie:</a:t>
            </a:r>
            <a:endParaRPr lang="de-DE" dirty="0"/>
          </a:p>
          <a:p>
            <a:pPr marL="742950" lvl="1" indent="-285750">
              <a:buFont typeface="Arial"/>
              <a:buChar char="•"/>
            </a:pPr>
            <a:r>
              <a:rPr lang="de-DE" dirty="0" err="1" smtClean="0"/>
              <a:t>Fläche</a:t>
            </a:r>
            <a:r>
              <a:rPr lang="de-DE" dirty="0"/>
              <a:t>: 450 295 </a:t>
            </a:r>
            <a:r>
              <a:rPr lang="de-DE" dirty="0" smtClean="0"/>
              <a:t>km2 </a:t>
            </a:r>
            <a:r>
              <a:rPr lang="de-DE" dirty="0"/>
              <a:t>(D: 357 100 ) </a:t>
            </a:r>
          </a:p>
          <a:p>
            <a:pPr marL="742950" lvl="1" indent="-285750">
              <a:buFont typeface="Arial"/>
              <a:buChar char="•"/>
            </a:pPr>
            <a:r>
              <a:rPr lang="de-DE" dirty="0" err="1" smtClean="0"/>
              <a:t>Länge</a:t>
            </a:r>
            <a:r>
              <a:rPr lang="de-DE" dirty="0"/>
              <a:t>: 1 600 Kilometer (D: 890)</a:t>
            </a:r>
          </a:p>
          <a:p>
            <a:pPr marL="285750" indent="-285750">
              <a:buFont typeface="Arial"/>
              <a:buChar char="•"/>
            </a:pPr>
            <a:r>
              <a:rPr lang="de-DE" dirty="0" err="1" smtClean="0"/>
              <a:t>Bevölkerung</a:t>
            </a:r>
            <a:r>
              <a:rPr lang="de-DE" dirty="0"/>
              <a:t>: ca. 10 </a:t>
            </a:r>
            <a:r>
              <a:rPr lang="de-DE" dirty="0" smtClean="0"/>
              <a:t>Millionen</a:t>
            </a:r>
          </a:p>
          <a:p>
            <a:pPr marL="742950" lvl="1" indent="-285750">
              <a:buFont typeface="Arial"/>
              <a:buChar char="•"/>
            </a:pPr>
            <a:r>
              <a:rPr lang="de-DE" dirty="0"/>
              <a:t>c</a:t>
            </a:r>
            <a:r>
              <a:rPr lang="de-DE" dirty="0" smtClean="0"/>
              <a:t>a. </a:t>
            </a:r>
            <a:r>
              <a:rPr lang="de-DE" dirty="0"/>
              <a:t>2,2 </a:t>
            </a:r>
            <a:r>
              <a:rPr lang="de-DE" dirty="0" smtClean="0"/>
              <a:t>Millionen, </a:t>
            </a:r>
            <a:r>
              <a:rPr lang="de-DE" dirty="0" err="1"/>
              <a:t>jünger</a:t>
            </a:r>
            <a:r>
              <a:rPr lang="de-DE" dirty="0"/>
              <a:t> als 18 </a:t>
            </a:r>
            <a:r>
              <a:rPr lang="de-DE" dirty="0" smtClean="0"/>
              <a:t>Jahre</a:t>
            </a:r>
          </a:p>
          <a:p>
            <a:pPr marL="742950" lvl="1" indent="-285750">
              <a:buFont typeface="Arial"/>
              <a:buChar char="•"/>
            </a:pPr>
            <a:r>
              <a:rPr lang="de-DE" dirty="0"/>
              <a:t>c</a:t>
            </a:r>
            <a:r>
              <a:rPr lang="de-DE" dirty="0" smtClean="0"/>
              <a:t>a. </a:t>
            </a:r>
            <a:r>
              <a:rPr lang="de-DE" dirty="0"/>
              <a:t>595 000 </a:t>
            </a:r>
            <a:r>
              <a:rPr lang="de-DE" dirty="0" smtClean="0"/>
              <a:t>Kinder (1</a:t>
            </a:r>
            <a:r>
              <a:rPr lang="de-DE" dirty="0"/>
              <a:t>-5 </a:t>
            </a:r>
            <a:r>
              <a:rPr lang="de-DE" dirty="0" smtClean="0"/>
              <a:t>Jahre)</a:t>
            </a:r>
          </a:p>
          <a:p>
            <a:pPr marL="742950" lvl="1" indent="-285750">
              <a:buFont typeface="Arial"/>
              <a:buChar char="•"/>
            </a:pPr>
            <a:r>
              <a:rPr lang="de-DE" dirty="0" err="1" smtClean="0"/>
              <a:t>ausländische</a:t>
            </a:r>
            <a:r>
              <a:rPr lang="de-DE" dirty="0" smtClean="0"/>
              <a:t> Wurzeln, ca. </a:t>
            </a:r>
            <a:r>
              <a:rPr lang="de-DE" dirty="0"/>
              <a:t>22 % der </a:t>
            </a:r>
            <a:r>
              <a:rPr lang="de-DE" dirty="0" err="1"/>
              <a:t>Bevölkerung</a:t>
            </a:r>
            <a:r>
              <a:rPr lang="de-DE" dirty="0"/>
              <a:t> </a:t>
            </a:r>
            <a:endParaRPr lang="de-DE" dirty="0" smtClean="0"/>
          </a:p>
          <a:p>
            <a:pPr marL="742950" lvl="1" indent="-285750">
              <a:buFont typeface="Arial"/>
              <a:buChar char="•"/>
            </a:pPr>
            <a:r>
              <a:rPr lang="de-DE" dirty="0" smtClean="0"/>
              <a:t>Lebenserwartung</a:t>
            </a:r>
            <a:r>
              <a:rPr lang="de-DE" dirty="0"/>
              <a:t>: Frauen 84 J., </a:t>
            </a:r>
            <a:r>
              <a:rPr lang="de-DE" dirty="0" err="1"/>
              <a:t>Männer</a:t>
            </a:r>
            <a:r>
              <a:rPr lang="de-DE" dirty="0"/>
              <a:t> 80 J.</a:t>
            </a:r>
          </a:p>
          <a:p>
            <a:pPr marL="285750" indent="-285750">
              <a:buFont typeface="Arial"/>
              <a:buChar char="•"/>
            </a:pPr>
            <a:r>
              <a:rPr lang="de-DE" dirty="0" err="1" smtClean="0"/>
              <a:t>Fünf</a:t>
            </a:r>
            <a:r>
              <a:rPr lang="de-DE" dirty="0" smtClean="0"/>
              <a:t> </a:t>
            </a:r>
            <a:r>
              <a:rPr lang="de-DE" dirty="0"/>
              <a:t>anerkannte </a:t>
            </a:r>
            <a:r>
              <a:rPr lang="de-DE" dirty="0" err="1"/>
              <a:t>Minoritetssprachen</a:t>
            </a:r>
            <a:endParaRPr lang="de-DE" dirty="0"/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Religionen: </a:t>
            </a:r>
            <a:r>
              <a:rPr lang="de-DE" dirty="0"/>
              <a:t>protestantisch, Islam </a:t>
            </a:r>
            <a:r>
              <a:rPr lang="de-DE" dirty="0" err="1" smtClean="0"/>
              <a:t>zweitgrößte</a:t>
            </a:r>
            <a:r>
              <a:rPr lang="de-DE" dirty="0" smtClean="0"/>
              <a:t> </a:t>
            </a:r>
            <a:r>
              <a:rPr lang="de-DE" dirty="0"/>
              <a:t>Religion 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Schwedische </a:t>
            </a:r>
            <a:r>
              <a:rPr lang="de-DE" dirty="0"/>
              <a:t>Familien: 1-2 </a:t>
            </a:r>
            <a:r>
              <a:rPr lang="de-DE" dirty="0" smtClean="0"/>
              <a:t>Kinder, Geburtenrate</a:t>
            </a:r>
            <a:r>
              <a:rPr lang="de-DE" dirty="0"/>
              <a:t>: 1,9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74 </a:t>
            </a:r>
            <a:r>
              <a:rPr lang="de-DE" dirty="0"/>
              <a:t>% der Kinder unter 18 J. leben mit beiden Eltern 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82 </a:t>
            </a:r>
            <a:r>
              <a:rPr lang="de-DE" dirty="0"/>
              <a:t>% der </a:t>
            </a:r>
            <a:r>
              <a:rPr lang="de-DE" dirty="0" err="1"/>
              <a:t>Mütter</a:t>
            </a:r>
            <a:r>
              <a:rPr lang="de-DE" dirty="0"/>
              <a:t>, 92 % der </a:t>
            </a:r>
            <a:r>
              <a:rPr lang="de-DE" dirty="0" err="1"/>
              <a:t>Väter</a:t>
            </a:r>
            <a:r>
              <a:rPr lang="de-DE" dirty="0"/>
              <a:t> sind </a:t>
            </a:r>
            <a:r>
              <a:rPr lang="de-DE" dirty="0" err="1"/>
              <a:t>erwerbstätig</a:t>
            </a:r>
            <a:endParaRPr lang="de-DE" dirty="0"/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38 </a:t>
            </a:r>
            <a:r>
              <a:rPr lang="de-DE" dirty="0"/>
              <a:t>% der </a:t>
            </a:r>
            <a:r>
              <a:rPr lang="de-DE" dirty="0" err="1"/>
              <a:t>Mütter</a:t>
            </a:r>
            <a:r>
              <a:rPr lang="de-DE" dirty="0"/>
              <a:t>, 13 % der </a:t>
            </a:r>
            <a:r>
              <a:rPr lang="de-DE" dirty="0" err="1"/>
              <a:t>Väter</a:t>
            </a:r>
            <a:r>
              <a:rPr lang="de-DE" dirty="0"/>
              <a:t> arbeiten </a:t>
            </a:r>
            <a:r>
              <a:rPr lang="de-DE" dirty="0" smtClean="0"/>
              <a:t>Teilzeit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74 </a:t>
            </a:r>
            <a:r>
              <a:rPr lang="de-DE" dirty="0"/>
              <a:t>% der </a:t>
            </a:r>
            <a:r>
              <a:rPr lang="de-DE" dirty="0" err="1"/>
              <a:t>Väter</a:t>
            </a:r>
            <a:r>
              <a:rPr lang="de-DE" dirty="0"/>
              <a:t>, 42 % der </a:t>
            </a:r>
            <a:r>
              <a:rPr lang="de-DE" dirty="0" err="1"/>
              <a:t>Mütter</a:t>
            </a:r>
            <a:r>
              <a:rPr lang="de-DE" dirty="0"/>
              <a:t> arbeiten Vollzeit</a:t>
            </a:r>
          </a:p>
        </p:txBody>
      </p:sp>
      <p:pic>
        <p:nvPicPr>
          <p:cNvPr id="7" name="Bild 6" descr="Unknow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994" y="984077"/>
            <a:ext cx="1067555" cy="665342"/>
          </a:xfrm>
          <a:prstGeom prst="rect">
            <a:avLst/>
          </a:prstGeom>
        </p:spPr>
      </p:pic>
      <p:pic>
        <p:nvPicPr>
          <p:cNvPr id="8" name="Bild 7" descr="Unknow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23" y="984077"/>
            <a:ext cx="1067555" cy="66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7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600" dirty="0" smtClean="0"/>
              <a:t>30. April 2017</a:t>
            </a:r>
            <a:br>
              <a:rPr lang="de-DE" sz="3600" dirty="0" smtClean="0"/>
            </a:br>
            <a:r>
              <a:rPr lang="de-DE" sz="1800" dirty="0" smtClean="0"/>
              <a:t>(Anreise/Ankunft, </a:t>
            </a:r>
            <a:r>
              <a:rPr lang="de-DE" sz="1800" dirty="0" err="1" smtClean="0"/>
              <a:t>Arlanda</a:t>
            </a:r>
            <a:r>
              <a:rPr lang="de-DE" sz="1800" dirty="0" smtClean="0"/>
              <a:t> Airport)</a:t>
            </a:r>
            <a:endParaRPr lang="de-DE" sz="3600" dirty="0"/>
          </a:p>
        </p:txBody>
      </p:sp>
      <p:sp>
        <p:nvSpPr>
          <p:cNvPr id="11" name="Textfeld 10"/>
          <p:cNvSpPr txBox="1"/>
          <p:nvPr/>
        </p:nvSpPr>
        <p:spPr>
          <a:xfrm>
            <a:off x="1151766" y="2972190"/>
            <a:ext cx="476026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dirty="0"/>
          </a:p>
          <a:p>
            <a:pPr marL="285750" indent="-285750">
              <a:buFont typeface="Arial"/>
              <a:buChar char="•"/>
            </a:pPr>
            <a:r>
              <a:rPr lang="de-DE" u="sng" dirty="0"/>
              <a:t>Freiwilliges </a:t>
            </a:r>
            <a:r>
              <a:rPr lang="de-DE" u="sng" dirty="0" err="1"/>
              <a:t>Kulturangebot</a:t>
            </a:r>
            <a:r>
              <a:rPr lang="de-DE" u="sng" dirty="0" err="1" smtClean="0"/>
              <a:t>:</a:t>
            </a:r>
            <a:r>
              <a:rPr lang="de-DE" dirty="0" err="1" smtClean="0"/>
              <a:t>„</a:t>
            </a:r>
            <a:r>
              <a:rPr lang="de-DE" dirty="0" err="1"/>
              <a:t>Walpurgisnacht</a:t>
            </a:r>
            <a:r>
              <a:rPr lang="de-DE" dirty="0"/>
              <a:t> im </a:t>
            </a:r>
            <a:r>
              <a:rPr lang="de-DE" dirty="0" err="1"/>
              <a:t>Skansen</a:t>
            </a:r>
            <a:r>
              <a:rPr lang="de-DE" dirty="0" smtClean="0"/>
              <a:t>“.</a:t>
            </a:r>
            <a:r>
              <a:rPr lang="de-DE" dirty="0"/>
              <a:t> </a:t>
            </a:r>
            <a:endParaRPr lang="de-DE" dirty="0" smtClean="0"/>
          </a:p>
          <a:p>
            <a:r>
              <a:rPr lang="de-DE" dirty="0"/>
              <a:t> </a:t>
            </a:r>
            <a:r>
              <a:rPr lang="de-DE" dirty="0" smtClean="0"/>
              <a:t>   Nach </a:t>
            </a:r>
            <a:r>
              <a:rPr lang="de-DE" dirty="0"/>
              <a:t>dem langen, dunklen Winter wird </a:t>
            </a:r>
            <a:r>
              <a:rPr lang="de-DE" dirty="0" smtClean="0"/>
              <a:t>           </a:t>
            </a:r>
          </a:p>
          <a:p>
            <a:r>
              <a:rPr lang="de-DE" dirty="0" smtClean="0"/>
              <a:t>    das </a:t>
            </a:r>
            <a:r>
              <a:rPr lang="de-DE" dirty="0"/>
              <a:t>Walpurgisfest mit lodernden Feuern</a:t>
            </a:r>
            <a:r>
              <a:rPr lang="de-DE" dirty="0" smtClean="0"/>
              <a:t>,</a:t>
            </a:r>
          </a:p>
          <a:p>
            <a:r>
              <a:rPr lang="de-DE" dirty="0"/>
              <a:t> </a:t>
            </a:r>
            <a:r>
              <a:rPr lang="de-DE" dirty="0" smtClean="0"/>
              <a:t>   Ansprachen </a:t>
            </a:r>
            <a:r>
              <a:rPr lang="de-DE" dirty="0"/>
              <a:t>an den Frühling und </a:t>
            </a:r>
            <a:r>
              <a:rPr lang="de-DE" dirty="0" smtClean="0"/>
              <a:t>Auftritten</a:t>
            </a:r>
          </a:p>
          <a:p>
            <a:r>
              <a:rPr lang="de-DE" dirty="0"/>
              <a:t> </a:t>
            </a:r>
            <a:r>
              <a:rPr lang="de-DE" dirty="0" smtClean="0"/>
              <a:t>   von </a:t>
            </a:r>
            <a:r>
              <a:rPr lang="de-DE" dirty="0"/>
              <a:t>Studentenchören, die </a:t>
            </a:r>
            <a:r>
              <a:rPr lang="de-DE" dirty="0" smtClean="0"/>
              <a:t>Frühlingslieder</a:t>
            </a:r>
          </a:p>
          <a:p>
            <a:r>
              <a:rPr lang="de-DE" dirty="0"/>
              <a:t> </a:t>
            </a:r>
            <a:r>
              <a:rPr lang="de-DE" dirty="0" smtClean="0"/>
              <a:t>   </a:t>
            </a:r>
            <a:r>
              <a:rPr lang="de-DE" dirty="0"/>
              <a:t>singen, gefeiert. </a:t>
            </a:r>
            <a:r>
              <a:rPr lang="de-DE" dirty="0" smtClean="0"/>
              <a:t>Die </a:t>
            </a:r>
            <a:r>
              <a:rPr lang="de-DE" dirty="0"/>
              <a:t>Tradition lässt </a:t>
            </a:r>
            <a:r>
              <a:rPr lang="de-DE" dirty="0" smtClean="0"/>
              <a:t>sich</a:t>
            </a:r>
          </a:p>
          <a:p>
            <a:r>
              <a:rPr lang="de-DE" dirty="0"/>
              <a:t> </a:t>
            </a:r>
            <a:r>
              <a:rPr lang="de-DE" dirty="0" smtClean="0"/>
              <a:t>   bis </a:t>
            </a:r>
            <a:r>
              <a:rPr lang="de-DE" dirty="0"/>
              <a:t>ins 14. Jh. zurückverfolgen</a:t>
            </a:r>
            <a:r>
              <a:rPr lang="de-DE" dirty="0" smtClean="0"/>
              <a:t>. </a:t>
            </a:r>
          </a:p>
          <a:p>
            <a:r>
              <a:rPr lang="de-DE" dirty="0"/>
              <a:t> </a:t>
            </a:r>
            <a:r>
              <a:rPr lang="de-DE" dirty="0" smtClean="0"/>
              <a:t>   Im </a:t>
            </a:r>
            <a:r>
              <a:rPr lang="de-DE" dirty="0"/>
              <a:t>Freilichtmuseum „</a:t>
            </a:r>
            <a:r>
              <a:rPr lang="de-DE" dirty="0" err="1"/>
              <a:t>Skansen</a:t>
            </a:r>
            <a:r>
              <a:rPr lang="de-DE" dirty="0" smtClean="0"/>
              <a:t>“.</a:t>
            </a:r>
            <a:endParaRPr lang="de-DE" dirty="0"/>
          </a:p>
          <a:p>
            <a:pPr lvl="0"/>
            <a:endParaRPr lang="de-DE" sz="1600" dirty="0" smtClean="0"/>
          </a:p>
          <a:p>
            <a:pPr lvl="0"/>
            <a:endParaRPr lang="de-DE" sz="1600" dirty="0"/>
          </a:p>
          <a:p>
            <a:pPr lvl="0"/>
            <a:endParaRPr lang="de-DE" sz="1600" dirty="0"/>
          </a:p>
          <a:p>
            <a:pPr marL="285750" indent="-285750">
              <a:buFont typeface="Arial"/>
              <a:buChar char="•"/>
            </a:pPr>
            <a:endParaRPr lang="de-DE" sz="1600" dirty="0" smtClean="0"/>
          </a:p>
          <a:p>
            <a:pPr marL="285750" indent="-285750">
              <a:buFont typeface="Arial"/>
              <a:buChar char="•"/>
            </a:pPr>
            <a:endParaRPr lang="de-DE" sz="1600" dirty="0"/>
          </a:p>
        </p:txBody>
      </p:sp>
      <p:pic>
        <p:nvPicPr>
          <p:cNvPr id="13" name="Bild 12" descr="Foto 30.04.17-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662" y="1023275"/>
            <a:ext cx="2989868" cy="224240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151766" y="2162881"/>
            <a:ext cx="3918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>
                <a:ea typeface="ＭＳ 明朝"/>
              </a:rPr>
              <a:t>Treffen um ca. 17:00/18:00Uhr </a:t>
            </a:r>
          </a:p>
          <a:p>
            <a:r>
              <a:rPr lang="de-DE" dirty="0">
                <a:ea typeface="ＭＳ 明朝"/>
              </a:rPr>
              <a:t>     </a:t>
            </a:r>
            <a:r>
              <a:rPr lang="de-DE" dirty="0" smtClean="0">
                <a:ea typeface="ＭＳ 明朝"/>
              </a:rPr>
              <a:t>im </a:t>
            </a:r>
            <a:r>
              <a:rPr lang="de-DE" dirty="0">
                <a:ea typeface="ＭＳ 明朝"/>
              </a:rPr>
              <a:t>Eingangsbereich des </a:t>
            </a:r>
            <a:r>
              <a:rPr lang="de-DE" dirty="0" err="1">
                <a:ea typeface="ＭＳ 明朝"/>
              </a:rPr>
              <a:t>Hostels</a:t>
            </a:r>
            <a:r>
              <a:rPr lang="de-DE" dirty="0"/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354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600" dirty="0" smtClean="0"/>
              <a:t>01. Mai 2017</a:t>
            </a:r>
            <a:br>
              <a:rPr lang="de-DE" sz="3600" dirty="0" smtClean="0"/>
            </a:br>
            <a:r>
              <a:rPr lang="de-DE" sz="1800" dirty="0" smtClean="0"/>
              <a:t>(Bildungsexkursion Stockholm)</a:t>
            </a:r>
            <a:endParaRPr lang="de-DE" sz="3600" dirty="0"/>
          </a:p>
        </p:txBody>
      </p:sp>
      <p:pic>
        <p:nvPicPr>
          <p:cNvPr id="4" name="Bild 3" descr="DSC_019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23" y="3469208"/>
            <a:ext cx="3117050" cy="2078034"/>
          </a:xfrm>
          <a:prstGeom prst="rect">
            <a:avLst/>
          </a:prstGeom>
        </p:spPr>
      </p:pic>
      <p:pic>
        <p:nvPicPr>
          <p:cNvPr id="5" name="Bild 4" descr="P10108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10" y="817582"/>
            <a:ext cx="2296132" cy="172209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351226" y="3054019"/>
            <a:ext cx="4040539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Amtssprache: schwedisch</a:t>
            </a:r>
          </a:p>
          <a:p>
            <a:pPr marL="742950" lvl="1" indent="-285750">
              <a:buFont typeface="Arial"/>
              <a:buChar char="•"/>
            </a:pPr>
            <a:r>
              <a:rPr lang="de-DE" dirty="0" smtClean="0"/>
              <a:t>Regional: finnisch, </a:t>
            </a:r>
            <a:r>
              <a:rPr lang="de-DE" dirty="0" err="1" smtClean="0"/>
              <a:t>meankieli</a:t>
            </a:r>
            <a:r>
              <a:rPr lang="de-DE" dirty="0" smtClean="0"/>
              <a:t>, </a:t>
            </a:r>
            <a:r>
              <a:rPr lang="de-DE" dirty="0" err="1" smtClean="0"/>
              <a:t>samisch</a:t>
            </a:r>
            <a:endParaRPr lang="de-DE" dirty="0" smtClean="0"/>
          </a:p>
          <a:p>
            <a:pPr marL="742950" lvl="1" indent="-285750">
              <a:buFont typeface="Arial"/>
              <a:buChar char="•"/>
            </a:pPr>
            <a:r>
              <a:rPr lang="de-DE" dirty="0" smtClean="0"/>
              <a:t>Minderheitensprachen: jiddisch, </a:t>
            </a:r>
            <a:r>
              <a:rPr lang="de-DE" dirty="0" err="1" smtClean="0"/>
              <a:t>romani</a:t>
            </a:r>
            <a:r>
              <a:rPr lang="de-DE" dirty="0" smtClean="0"/>
              <a:t>,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Parlamentarische Erbmonarchie</a:t>
            </a:r>
          </a:p>
          <a:p>
            <a:pPr marL="1200150" lvl="2" indent="-285750">
              <a:buFont typeface="Arial"/>
              <a:buChar char="•"/>
            </a:pPr>
            <a:r>
              <a:rPr lang="de-DE" dirty="0" smtClean="0"/>
              <a:t>Parlamentarische Demokratie 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Währung: schwedische Kronen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095023" y="2078016"/>
            <a:ext cx="71609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b-NO" dirty="0" smtClean="0"/>
              <a:t>935.619 </a:t>
            </a:r>
            <a:r>
              <a:rPr lang="nb-NO" dirty="0" err="1" smtClean="0"/>
              <a:t>Einwohner</a:t>
            </a:r>
            <a:endParaRPr lang="nb-NO" dirty="0"/>
          </a:p>
          <a:p>
            <a:pPr marL="285750" indent="-285750">
              <a:buFont typeface="Arial"/>
              <a:buChar char="•"/>
            </a:pPr>
            <a:r>
              <a:rPr lang="nb-NO" dirty="0" err="1" smtClean="0"/>
              <a:t>Größte</a:t>
            </a:r>
            <a:r>
              <a:rPr lang="nb-NO" dirty="0" smtClean="0"/>
              <a:t> Stadt in </a:t>
            </a:r>
            <a:r>
              <a:rPr lang="nb-NO" dirty="0" err="1" smtClean="0"/>
              <a:t>Skandinavien</a:t>
            </a:r>
            <a:endParaRPr lang="nb-NO" dirty="0" smtClean="0"/>
          </a:p>
          <a:p>
            <a:pPr marL="285750" indent="-285750">
              <a:buFont typeface="Arial"/>
              <a:buChar char="•"/>
            </a:pPr>
            <a:r>
              <a:rPr lang="nb-NO" dirty="0" smtClean="0"/>
              <a:t>”Venedig </a:t>
            </a:r>
            <a:r>
              <a:rPr lang="nb-NO" dirty="0" err="1" smtClean="0"/>
              <a:t>des</a:t>
            </a:r>
            <a:r>
              <a:rPr lang="nb-NO" dirty="0" smtClean="0"/>
              <a:t> Nordens”, ”</a:t>
            </a:r>
            <a:r>
              <a:rPr lang="nb-NO" dirty="0" err="1" smtClean="0"/>
              <a:t>Schwimmende</a:t>
            </a:r>
            <a:r>
              <a:rPr lang="nb-NO" dirty="0" smtClean="0"/>
              <a:t> Stadt”</a:t>
            </a:r>
          </a:p>
          <a:p>
            <a:pPr marL="285750" indent="-285750">
              <a:buFont typeface="Arial"/>
              <a:buChar char="•"/>
            </a:pPr>
            <a:r>
              <a:rPr lang="nb-NO" dirty="0" err="1" smtClean="0"/>
              <a:t>erstreckt</a:t>
            </a:r>
            <a:r>
              <a:rPr lang="nb-NO" dirty="0" smtClean="0"/>
              <a:t> </a:t>
            </a:r>
            <a:r>
              <a:rPr lang="nb-NO" dirty="0" err="1" smtClean="0"/>
              <a:t>sich</a:t>
            </a:r>
            <a:r>
              <a:rPr lang="nb-NO" dirty="0" smtClean="0"/>
              <a:t> </a:t>
            </a:r>
            <a:r>
              <a:rPr lang="nb-NO" dirty="0" err="1" smtClean="0"/>
              <a:t>über</a:t>
            </a:r>
            <a:r>
              <a:rPr lang="nb-NO" dirty="0" smtClean="0"/>
              <a:t> </a:t>
            </a:r>
            <a:r>
              <a:rPr lang="de-DE" dirty="0" smtClean="0"/>
              <a:t>14 </a:t>
            </a:r>
            <a:r>
              <a:rPr lang="de-DE" dirty="0"/>
              <a:t>Inseln im See </a:t>
            </a:r>
            <a:r>
              <a:rPr lang="de-DE" dirty="0" err="1"/>
              <a:t>Mälaren</a:t>
            </a:r>
            <a:r>
              <a:rPr lang="de-DE" dirty="0"/>
              <a:t> </a:t>
            </a:r>
            <a:r>
              <a:rPr lang="de-DE" dirty="0" smtClean="0"/>
              <a:t>, liegt an der Ostsee</a:t>
            </a:r>
            <a:endParaRPr lang="nb-NO" dirty="0" smtClean="0"/>
          </a:p>
          <a:p>
            <a:pPr marL="285750" indent="-285750">
              <a:buFont typeface="Arial"/>
              <a:buChar char="•"/>
            </a:pP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800855" y="5876089"/>
            <a:ext cx="38460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hlinkClick r:id="rId4"/>
              </a:rPr>
              <a:t>https://visitsweden.de/stockholm</a:t>
            </a:r>
            <a:r>
              <a:rPr lang="de-DE" sz="1100" dirty="0" smtClean="0">
                <a:hlinkClick r:id="rId4"/>
              </a:rPr>
              <a:t>/</a:t>
            </a:r>
            <a:r>
              <a:rPr lang="de-DE" sz="1100" dirty="0" smtClean="0"/>
              <a:t>; http</a:t>
            </a:r>
            <a:r>
              <a:rPr lang="de-DE" sz="1100" dirty="0"/>
              <a:t>://</a:t>
            </a:r>
            <a:r>
              <a:rPr lang="de-DE" sz="1100" dirty="0" err="1"/>
              <a:t>www.stockholm.de</a:t>
            </a:r>
            <a:endParaRPr lang="de-DE" sz="1100" dirty="0"/>
          </a:p>
          <a:p>
            <a:r>
              <a:rPr lang="de-DE" sz="1100" dirty="0" smtClean="0"/>
              <a:t>  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39071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600" dirty="0"/>
              <a:t>01. Mai 2017</a:t>
            </a:r>
            <a:br>
              <a:rPr lang="de-DE" sz="3600" dirty="0"/>
            </a:br>
            <a:r>
              <a:rPr lang="de-DE" sz="1800" dirty="0"/>
              <a:t>(</a:t>
            </a:r>
            <a:r>
              <a:rPr lang="de-DE" sz="1800" dirty="0" smtClean="0"/>
              <a:t>Vortrag von Frau Ursula Armbruster) 1/5</a:t>
            </a:r>
            <a:endParaRPr lang="de-DE" sz="1800" dirty="0"/>
          </a:p>
        </p:txBody>
      </p:sp>
      <p:pic>
        <p:nvPicPr>
          <p:cNvPr id="3" name="Bild 2" descr="schweden_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173" y="1194048"/>
            <a:ext cx="2260095" cy="336689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095024" y="2252614"/>
            <a:ext cx="48321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/>
              <a:t>Oberregierungsrätin a.D. des schwedischen Bildungsministeriums aus </a:t>
            </a:r>
            <a:r>
              <a:rPr lang="de-DE" dirty="0" smtClean="0"/>
              <a:t>Stockholm</a:t>
            </a:r>
            <a:endParaRPr lang="de-DE" dirty="0"/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war </a:t>
            </a:r>
            <a:r>
              <a:rPr lang="de-DE" dirty="0"/>
              <a:t>im Ministerium für Bildung (</a:t>
            </a:r>
            <a:r>
              <a:rPr lang="de-DE" dirty="0" err="1"/>
              <a:t>utbildningsdepartementet</a:t>
            </a:r>
            <a:r>
              <a:rPr lang="de-DE" dirty="0"/>
              <a:t>) in Stockholm maßgeblich an der Verdeutlichung des schwedischen Lehrplans für Vorschulen (</a:t>
            </a:r>
            <a:r>
              <a:rPr lang="de-DE" dirty="0" err="1"/>
              <a:t>Lpfö</a:t>
            </a:r>
            <a:r>
              <a:rPr lang="de-DE" dirty="0"/>
              <a:t>) </a:t>
            </a:r>
            <a:r>
              <a:rPr lang="de-DE" dirty="0" smtClean="0"/>
              <a:t>beteiligt 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095024" y="5895445"/>
            <a:ext cx="6592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http://</a:t>
            </a:r>
            <a:r>
              <a:rPr lang="de-DE" sz="1100" dirty="0" err="1"/>
              <a:t>pfsf.bildungsconcepte.de</a:t>
            </a:r>
            <a:r>
              <a:rPr lang="de-DE" sz="1100" dirty="0"/>
              <a:t>/</a:t>
            </a:r>
            <a:r>
              <a:rPr lang="de-DE" sz="1100" dirty="0" err="1"/>
              <a:t>index.php</a:t>
            </a:r>
            <a:r>
              <a:rPr lang="de-DE" sz="1100" dirty="0"/>
              <a:t>/aktuelles/47-das-schwedische-bildungssystem</a:t>
            </a:r>
          </a:p>
        </p:txBody>
      </p:sp>
    </p:spTree>
    <p:extLst>
      <p:ext uri="{BB962C8B-B14F-4D97-AF65-F5344CB8AC3E}">
        <p14:creationId xmlns:p14="http://schemas.microsoft.com/office/powerpoint/2010/main" val="345243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20170502_14254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926" y="736329"/>
            <a:ext cx="1731342" cy="129850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600" dirty="0" smtClean="0"/>
              <a:t>Bildungssystem</a:t>
            </a:r>
            <a:br>
              <a:rPr lang="de-DE" sz="3600" dirty="0" smtClean="0"/>
            </a:br>
            <a:r>
              <a:rPr lang="de-DE" sz="1800" dirty="0" smtClean="0"/>
              <a:t>(Aus dem Vortrag von Frau Armbruster) 2/</a:t>
            </a:r>
            <a:r>
              <a:rPr lang="de-DE" sz="1800" dirty="0"/>
              <a:t>5</a:t>
            </a:r>
            <a:endParaRPr lang="de-DE" sz="4000" dirty="0"/>
          </a:p>
        </p:txBody>
      </p:sp>
      <p:sp>
        <p:nvSpPr>
          <p:cNvPr id="3" name="Textfeld 2"/>
          <p:cNvSpPr txBox="1"/>
          <p:nvPr/>
        </p:nvSpPr>
        <p:spPr>
          <a:xfrm>
            <a:off x="1210832" y="2034835"/>
            <a:ext cx="68494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 smtClean="0"/>
              <a:t>Betreuung vor der Vorschulklasse, in der Vorschule oder Kindertagespflege möglich (vorzugweise durch die Vorschule)</a:t>
            </a:r>
          </a:p>
          <a:p>
            <a:pPr marL="742950" lvl="1" indent="-285750">
              <a:buFont typeface="Wingdings" charset="2"/>
              <a:buChar char="Ø"/>
            </a:pPr>
            <a:r>
              <a:rPr lang="de-DE" dirty="0" smtClean="0"/>
              <a:t>Säuglinge </a:t>
            </a:r>
            <a:r>
              <a:rPr lang="de-DE" dirty="0"/>
              <a:t>und Kleinkinder zwischen </a:t>
            </a:r>
            <a:r>
              <a:rPr lang="de-DE" dirty="0" smtClean="0"/>
              <a:t>0-6 Jahren</a:t>
            </a:r>
          </a:p>
          <a:p>
            <a:pPr marL="742950" lvl="1" indent="-285750">
              <a:buFont typeface="Wingdings" charset="2"/>
              <a:buChar char="Ø"/>
            </a:pPr>
            <a:r>
              <a:rPr lang="de-DE" dirty="0" smtClean="0"/>
              <a:t>4 Jahre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Betreuung in der Vorschulklasse „</a:t>
            </a:r>
            <a:r>
              <a:rPr lang="de-DE" b="1" dirty="0" err="1" smtClean="0"/>
              <a:t>förskoleverksamhet</a:t>
            </a:r>
            <a:r>
              <a:rPr lang="de-DE" b="1" dirty="0" smtClean="0"/>
              <a:t>“</a:t>
            </a:r>
            <a:r>
              <a:rPr lang="de-DE" dirty="0" smtClean="0"/>
              <a:t> genannt und wird mit </a:t>
            </a:r>
            <a:r>
              <a:rPr lang="de-DE" dirty="0"/>
              <a:t>der </a:t>
            </a:r>
            <a:r>
              <a:rPr lang="de-DE" dirty="0" smtClean="0"/>
              <a:t>Grundschule fortgesetzt</a:t>
            </a:r>
          </a:p>
          <a:p>
            <a:pPr marL="742950" lvl="1" indent="-285750">
              <a:buFont typeface="Wingdings" charset="2"/>
              <a:buChar char="Ø"/>
            </a:pPr>
            <a:r>
              <a:rPr lang="de-DE" dirty="0" smtClean="0"/>
              <a:t>1 Jahr, Vorschulklasse (freiwillig)</a:t>
            </a:r>
          </a:p>
          <a:p>
            <a:pPr marL="742950" lvl="1" indent="-285750">
              <a:buFont typeface="Wingdings" charset="2"/>
              <a:buChar char="Ø"/>
            </a:pPr>
            <a:r>
              <a:rPr lang="de-DE" dirty="0" smtClean="0"/>
              <a:t>9 Jahre Grundschule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Nach </a:t>
            </a:r>
            <a:r>
              <a:rPr lang="de-DE" dirty="0"/>
              <a:t>der Grundschule </a:t>
            </a:r>
            <a:r>
              <a:rPr lang="de-DE" dirty="0" smtClean="0"/>
              <a:t>findet keine Aufteilung in verschiedene </a:t>
            </a:r>
            <a:r>
              <a:rPr lang="de-DE" dirty="0"/>
              <a:t>Schulformen </a:t>
            </a:r>
            <a:r>
              <a:rPr lang="de-DE" dirty="0" smtClean="0"/>
              <a:t>statt</a:t>
            </a:r>
          </a:p>
          <a:p>
            <a:pPr marL="742950" lvl="1" indent="-285750">
              <a:buFont typeface="Wingdings" charset="2"/>
              <a:buChar char="Ø"/>
            </a:pPr>
            <a:r>
              <a:rPr lang="de-DE" dirty="0" smtClean="0"/>
              <a:t> </a:t>
            </a:r>
            <a:r>
              <a:rPr lang="de-DE" dirty="0"/>
              <a:t>Alle Schüler gehen direkt in die gymnasiale </a:t>
            </a:r>
            <a:r>
              <a:rPr lang="de-DE" dirty="0" smtClean="0"/>
              <a:t>Ausbildung</a:t>
            </a:r>
          </a:p>
          <a:p>
            <a:pPr marL="742950" lvl="1" indent="-285750">
              <a:buFont typeface="Wingdings" charset="2"/>
              <a:buChar char="Ø"/>
            </a:pPr>
            <a:r>
              <a:rPr lang="de-DE" dirty="0" smtClean="0"/>
              <a:t>3 Jahre</a:t>
            </a:r>
          </a:p>
          <a:p>
            <a:pPr marL="742950" lvl="1" indent="-285750">
              <a:buFont typeface="Wingdings" charset="2"/>
              <a:buChar char="Ø"/>
            </a:pPr>
            <a:r>
              <a:rPr lang="de-DE" dirty="0" smtClean="0"/>
              <a:t>Schulpflicht vom 7.-16. Lebensjahr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095023" y="5916535"/>
            <a:ext cx="4363832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de-DE" sz="1100" dirty="0"/>
              <a:t>http://</a:t>
            </a:r>
            <a:r>
              <a:rPr lang="de-DE" sz="1100" dirty="0" err="1"/>
              <a:t>www.lehrerbildung-medien.de</a:t>
            </a:r>
            <a:r>
              <a:rPr lang="de-DE" sz="1100" dirty="0"/>
              <a:t>/bildungssystem-</a:t>
            </a:r>
            <a:r>
              <a:rPr lang="de-DE" sz="1100" dirty="0" err="1"/>
              <a:t>schweden.htm</a:t>
            </a:r>
            <a:endParaRPr lang="de-DE" sz="11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40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160404"/>
          </a:xfrm>
        </p:spPr>
        <p:txBody>
          <a:bodyPr>
            <a:normAutofit fontScale="90000"/>
          </a:bodyPr>
          <a:lstStyle/>
          <a:p>
            <a:pPr algn="l"/>
            <a:r>
              <a:rPr lang="de-DE" sz="4000" dirty="0" smtClean="0"/>
              <a:t>Gesetzl. Rahmenbedingungen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1800" dirty="0" smtClean="0"/>
              <a:t>(Aus dem Vortrag von Frau Armbruster) 3/</a:t>
            </a:r>
            <a:r>
              <a:rPr lang="de-DE" sz="1800" dirty="0"/>
              <a:t>5</a:t>
            </a:r>
            <a:endParaRPr lang="de-DE" sz="3200" dirty="0"/>
          </a:p>
        </p:txBody>
      </p:sp>
      <p:sp>
        <p:nvSpPr>
          <p:cNvPr id="3" name="Textfeld 2"/>
          <p:cNvSpPr txBox="1"/>
          <p:nvPr/>
        </p:nvSpPr>
        <p:spPr>
          <a:xfrm>
            <a:off x="4031185" y="1977987"/>
            <a:ext cx="124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Steuerung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1358476" y="2658410"/>
            <a:ext cx="2997567" cy="3160275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 smtClean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</a:rPr>
              <a:t>Schulgesetz:</a:t>
            </a:r>
          </a:p>
          <a:p>
            <a:pPr marL="285750" indent="-285750">
              <a:buFont typeface="Arial"/>
              <a:buChar char="•"/>
            </a:pPr>
            <a:r>
              <a:rPr lang="de-DE" sz="1600" dirty="0" smtClean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</a:rPr>
              <a:t>Rechte und Wohl der Kinder stehen im Vordergrund</a:t>
            </a:r>
          </a:p>
          <a:p>
            <a:pPr marL="285750" indent="-285750">
              <a:buFont typeface="Arial"/>
              <a:buChar char="•"/>
            </a:pPr>
            <a:r>
              <a:rPr lang="de-DE" sz="1600" dirty="0" smtClean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</a:rPr>
              <a:t>Vermittlung demokratischer Werte</a:t>
            </a:r>
          </a:p>
          <a:p>
            <a:pPr marL="285750" indent="-285750">
              <a:buFont typeface="Arial"/>
              <a:buChar char="•"/>
            </a:pPr>
            <a:r>
              <a:rPr lang="de-DE" sz="1600" dirty="0" smtClean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</a:rPr>
              <a:t>Lernen lernen durch Impulse</a:t>
            </a:r>
          </a:p>
          <a:p>
            <a:pPr marL="285750" indent="-285750">
              <a:buFont typeface="Arial"/>
              <a:buChar char="•"/>
            </a:pPr>
            <a:r>
              <a:rPr lang="de-DE" sz="1600" dirty="0" smtClean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</a:rPr>
              <a:t>Vorgaben über: Räumlichkeiten, Gruppengröße und des Personalschlüssel</a:t>
            </a:r>
            <a:endParaRPr lang="de-DE" sz="1600" dirty="0">
              <a:ln>
                <a:solidFill>
                  <a:schemeClr val="bg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975511" y="2658410"/>
            <a:ext cx="2805587" cy="3160275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 smtClean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</a:rPr>
              <a:t>Lehrplan:</a:t>
            </a:r>
          </a:p>
          <a:p>
            <a:pPr marL="285750" indent="-285750">
              <a:buFont typeface="Arial"/>
              <a:buChar char="•"/>
            </a:pPr>
            <a:r>
              <a:rPr lang="de-DE" sz="1600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</a:rPr>
              <a:t>Normen und Werte </a:t>
            </a:r>
          </a:p>
          <a:p>
            <a:pPr marL="285750" indent="-285750">
              <a:buFont typeface="Arial"/>
              <a:buChar char="•"/>
            </a:pPr>
            <a:r>
              <a:rPr lang="de-DE" sz="1600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</a:rPr>
              <a:t>Entwicklung und Lernen </a:t>
            </a:r>
          </a:p>
          <a:p>
            <a:pPr marL="285750" indent="-285750">
              <a:buFont typeface="Arial"/>
              <a:buChar char="•"/>
            </a:pPr>
            <a:r>
              <a:rPr lang="de-DE" sz="1600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</a:rPr>
              <a:t>Partizipation des Kindes </a:t>
            </a:r>
          </a:p>
          <a:p>
            <a:pPr marL="285750" indent="-285750">
              <a:buFont typeface="Arial"/>
              <a:buChar char="•"/>
            </a:pPr>
            <a:r>
              <a:rPr lang="de-DE" sz="1600" dirty="0" smtClean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</a:rPr>
              <a:t>Zusammenarbeit zwischen Vorschule </a:t>
            </a:r>
            <a:r>
              <a:rPr lang="de-DE" sz="1600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</a:rPr>
              <a:t>und Familie </a:t>
            </a:r>
          </a:p>
          <a:p>
            <a:pPr marL="285750" indent="-285750">
              <a:buFont typeface="Arial"/>
              <a:buChar char="•"/>
            </a:pPr>
            <a:r>
              <a:rPr lang="de-DE" sz="1600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</a:rPr>
              <a:t>Kooperation zwischen Vorschulklasse, Schule und Hort </a:t>
            </a:r>
          </a:p>
          <a:p>
            <a:endParaRPr lang="de-DE" dirty="0">
              <a:ln>
                <a:solidFill>
                  <a:schemeClr val="bg1"/>
                </a:solidFill>
              </a:ln>
              <a:solidFill>
                <a:srgbClr val="000000"/>
              </a:solidFill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 flipH="1">
            <a:off x="3662029" y="2347319"/>
            <a:ext cx="354390" cy="2150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738423" y="5953100"/>
            <a:ext cx="64171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http://</a:t>
            </a:r>
            <a:r>
              <a:rPr lang="de-DE" sz="1100" dirty="0" err="1"/>
              <a:t>www.brandenburg.de</a:t>
            </a:r>
            <a:r>
              <a:rPr lang="de-DE" sz="1100" dirty="0"/>
              <a:t>/</a:t>
            </a:r>
            <a:r>
              <a:rPr lang="de-DE" sz="1100" dirty="0" err="1"/>
              <a:t>sixcms</a:t>
            </a:r>
            <a:r>
              <a:rPr lang="de-DE" sz="1100" dirty="0"/>
              <a:t>/</a:t>
            </a:r>
            <a:r>
              <a:rPr lang="de-DE" sz="1100" dirty="0" err="1"/>
              <a:t>media.php</a:t>
            </a:r>
            <a:r>
              <a:rPr lang="de-DE" sz="1100" dirty="0"/>
              <a:t>/1231/curriculum_vorschule_schweden__lpf__98_.pdf</a:t>
            </a: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5281084" y="2347319"/>
            <a:ext cx="305355" cy="2150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60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Pin.thmx</Template>
  <TotalTime>0</TotalTime>
  <Words>1196</Words>
  <Application>Microsoft Office PowerPoint</Application>
  <PresentationFormat>Bildschirmpräsentation (4:3)</PresentationFormat>
  <Paragraphs>207</Paragraphs>
  <Slides>22</Slides>
  <Notes>1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9" baseType="lpstr">
      <vt:lpstr>Arial</vt:lpstr>
      <vt:lpstr>Brush Script MT</vt:lpstr>
      <vt:lpstr>Calibri</vt:lpstr>
      <vt:lpstr>ＭＳ 明朝</vt:lpstr>
      <vt:lpstr>Rage Italic</vt:lpstr>
      <vt:lpstr>Wingdings</vt:lpstr>
      <vt:lpstr>Pushpin</vt:lpstr>
      <vt:lpstr>Studienreise Stockholm 30.04.-03.05.2017</vt:lpstr>
      <vt:lpstr>Inhalt</vt:lpstr>
      <vt:lpstr>Eine Gruppe- ein Ziel-  ein Bildungsland</vt:lpstr>
      <vt:lpstr>Schweden</vt:lpstr>
      <vt:lpstr>30. April 2017 (Anreise/Ankunft, Arlanda Airport)</vt:lpstr>
      <vt:lpstr>01. Mai 2017 (Bildungsexkursion Stockholm)</vt:lpstr>
      <vt:lpstr>01. Mai 2017 (Vortrag von Frau Ursula Armbruster) 1/5</vt:lpstr>
      <vt:lpstr>Bildungssystem (Aus dem Vortrag von Frau Armbruster) 2/5</vt:lpstr>
      <vt:lpstr>Gesetzl. Rahmenbedingungen (Aus dem Vortrag von Frau Armbruster) 3/5</vt:lpstr>
      <vt:lpstr>Verantwortung &amp; Trägerschaft (Aus dem Vortrag von Frau Armbruster) 4/5</vt:lpstr>
      <vt:lpstr>Finanzierung (Aus dem Vortrag von Frau Armbruster) 5/5</vt:lpstr>
      <vt:lpstr>01. Mai 2017 (Freiwilliges Kulturangebot- Dachwanderung)</vt:lpstr>
      <vt:lpstr>02. Mai 2017 (Besuch der deutschen Botschaft, 10 Uhr) 1/3</vt:lpstr>
      <vt:lpstr>Sozialsystem  (Schweden) 2/3</vt:lpstr>
      <vt:lpstr>Sozialsystem (Schweden) 3/3</vt:lpstr>
      <vt:lpstr>02. Mai 2017 (Besuch zweier städt. Kindertageseinrichtungen) 1/3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3. Mai 2017 (Abreise)</vt:lpstr>
    </vt:vector>
  </TitlesOfParts>
  <Company>pme Familiensrvice gGmbH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Studienreise Stockholm 30.04.-30.2017</dc:title>
  <dc:creator>pme Familienservice gGmbH</dc:creator>
  <cp:lastModifiedBy>Vivien Heitzmann</cp:lastModifiedBy>
  <cp:revision>64</cp:revision>
  <dcterms:created xsi:type="dcterms:W3CDTF">2017-06-09T13:09:50Z</dcterms:created>
  <dcterms:modified xsi:type="dcterms:W3CDTF">2017-09-09T14:35:07Z</dcterms:modified>
</cp:coreProperties>
</file>