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306" r:id="rId4"/>
    <p:sldId id="307" r:id="rId5"/>
    <p:sldId id="286" r:id="rId6"/>
    <p:sldId id="314" r:id="rId7"/>
    <p:sldId id="284" r:id="rId8"/>
    <p:sldId id="311" r:id="rId9"/>
    <p:sldId id="293" r:id="rId10"/>
    <p:sldId id="297" r:id="rId11"/>
    <p:sldId id="303" r:id="rId12"/>
    <p:sldId id="301" r:id="rId13"/>
    <p:sldId id="322" r:id="rId14"/>
    <p:sldId id="321" r:id="rId15"/>
    <p:sldId id="302" r:id="rId16"/>
    <p:sldId id="320" r:id="rId17"/>
    <p:sldId id="298" r:id="rId18"/>
    <p:sldId id="318" r:id="rId19"/>
  </p:sldIdLst>
  <p:sldSz cx="12192000" cy="6858000"/>
  <p:notesSz cx="6797675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f. Dr. Marie-Luise Kohne" initials="PDMK" lastIdx="1" clrIdx="0">
    <p:extLst>
      <p:ext uri="{19B8F6BF-5375-455C-9EA6-DF929625EA0E}">
        <p15:presenceInfo xmlns:p15="http://schemas.microsoft.com/office/powerpoint/2012/main" userId="Prof. Dr. Marie-Luise Koh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55ABA3"/>
    <a:srgbClr val="3EC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DBECBA-73B6-45FB-A5E1-57BD1EB58D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636CCA-1F53-41FE-8053-CE16B1FC8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9D484A-6597-42F9-AA4E-2787E4F5E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1E12-F04A-42A9-A353-FEDBF9BCC951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7195D2-4299-4D70-88AA-B7639712C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AF96BD-4D7D-48D9-AA5E-BA839EAC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8A50-8504-4521-9346-3CAB9999FA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439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E22528-D234-440A-985D-05A92468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0DAFB77-0A8B-4A64-9B96-D0B19D158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585EBF-E772-4E64-96A5-546F62426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1E12-F04A-42A9-A353-FEDBF9BCC951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1C89E6-7DF6-44CF-B853-1F12AD702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0D3D45-F207-4594-B60C-C28018A1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8A50-8504-4521-9346-3CAB9999FA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614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37FB2FB-5C8C-4E48-9EA2-FF5B96BD6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684208D-070D-4D3D-8B08-0BECE82D1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2CF984-06A5-4267-BE90-F3A008A53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1E12-F04A-42A9-A353-FEDBF9BCC951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5C71B8-59E5-470E-80B7-69BF45DC5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CB1B40-5453-4BE7-B25F-1080083AD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8A50-8504-4521-9346-3CAB9999FA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5323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21DA61-3BC7-45F1-AFCA-57AB6D924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86B691-FB83-40D5-89E7-94A32572A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3F51B5-EC2B-4013-8ECF-96F2FD769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1E12-F04A-42A9-A353-FEDBF9BCC951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2425D3-EE2E-43F1-AD1C-9DD572663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04D056-6692-411A-BBB9-B5054DF37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8A50-8504-4521-9346-3CAB9999FA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132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3767E4-F47E-4744-AB9D-5050C957A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3DCF9C-5868-4DE6-A307-A3025E495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922D0F-1B1E-4CD3-B68E-7C785EBBD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1E12-F04A-42A9-A353-FEDBF9BCC951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89A98A-0DCD-406E-ACCF-6CD410EE9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4F90E5-15FD-4250-9F8E-19EC5AC90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8A50-8504-4521-9346-3CAB9999FA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33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C88D99-A9F6-4FEE-8A91-3830078DC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85297F-3012-40F4-BAAB-820F5BE603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D4B27D-2A4A-4A05-B2E4-94EC97F55A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7ABA65-2768-496A-9E52-BAA5E0ACD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1E12-F04A-42A9-A353-FEDBF9BCC951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05FED3-DF06-4DDF-80DC-88BACD3D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108D821-412E-4C44-BBC9-756378A57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8A50-8504-4521-9346-3CAB9999FA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186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F9A22A-4D83-46F0-8E17-CA3D8AC7B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178A8F-8BD8-49B9-8348-BADC07BB9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727E49C-B6CA-4254-B6B2-02D6326C2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9E9BD68-582A-4F82-8074-1DCB64439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CD64019-6BF3-4263-9F73-1D7305BE09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6A548EC-5EDA-4AE7-9395-CAB8CFDCD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1E12-F04A-42A9-A353-FEDBF9BCC951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89BFC5-913A-4EE0-BF44-27AF365BC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D23D94B-643F-4C7F-A620-79C198A0C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8A50-8504-4521-9346-3CAB9999FA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8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D77ACC-101F-45E0-A3FD-C69489CB4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78FA5B4-4D09-457E-B224-3B67E62F4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1E12-F04A-42A9-A353-FEDBF9BCC951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02E341E-CA28-4EF5-96D6-5BB33674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6E63E5-90B3-4C2D-9738-CA9199B06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8A50-8504-4521-9346-3CAB9999FA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443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501F15A-5021-4B89-AF66-6CEA5AC6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1E12-F04A-42A9-A353-FEDBF9BCC951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7C453FF-86B9-4820-8D00-ED0DBEFCA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A19C867-C13F-4DFC-9845-7B9DDABFE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8A50-8504-4521-9346-3CAB9999FA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41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57BCAD-207E-4564-AE7C-8B5E6EF7B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7629EF-212B-4C60-8EE6-0265DB6DA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0CF9E4C-031B-4E9F-9454-848AC2366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CB21E3-B1D4-4D0C-ABDB-B918F536A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1E12-F04A-42A9-A353-FEDBF9BCC951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C63210-AA3C-425C-933B-09A8D498D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223D58-13BE-400C-B161-020AE35DF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8A50-8504-4521-9346-3CAB9999FA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726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22A1A-49E5-4FE0-9672-87678E4B9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AB6A9DA-AE2A-4FA8-83F8-53D0B96427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C572E73-59CE-48A5-AF7A-74C64F1C3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E34EFC-D96E-48A8-8645-15493CDDD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1E12-F04A-42A9-A353-FEDBF9BCC951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AFDD6C-36E1-463E-87DB-1D6F015A3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07FCD41-F791-4632-8D59-285B5979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8A50-8504-4521-9346-3CAB9999FA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41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2C761C5-CD01-4F6C-B71A-8C211E58B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9C930AD-E1E1-41D1-AFAD-14924F4E9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453D2-1F63-4342-9519-2906D0385B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41E12-F04A-42A9-A353-FEDBF9BCC951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83065-6AD5-41A0-9176-60CCEAF5FD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5C5AFE-EF16-4135-86DC-CF1336E05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E8A50-8504-4521-9346-3CAB9999FA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176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sv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630" y="1988598"/>
            <a:ext cx="9607118" cy="183767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Gericht“</a:t>
            </a:r>
            <a:b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Alles im Sinne des Kindeswohls?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663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1003176"/>
            <a:ext cx="9607118" cy="65694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292440" y="1837678"/>
            <a:ext cx="960711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„Elternrechte versus Kinderrechte“</a:t>
            </a:r>
            <a:r>
              <a:rPr lang="de-DE" b="1" dirty="0"/>
              <a:t> </a:t>
            </a:r>
          </a:p>
          <a:p>
            <a:endParaRPr lang="de-DE" sz="1600" dirty="0">
              <a:cs typeface="Arial" panose="020B0604020202020204" pitchFamily="34" charset="0"/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400050" indent="-400050">
              <a:buAutoNum type="romanUcPeriod"/>
            </a:pPr>
            <a:endParaRPr lang="de-DE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172B7F3-F3A3-4417-9CE4-4FABCF6A2EB6}"/>
              </a:ext>
            </a:extLst>
          </p:cNvPr>
          <p:cNvSpPr/>
          <p:nvPr/>
        </p:nvSpPr>
        <p:spPr>
          <a:xfrm>
            <a:off x="985388" y="2379216"/>
            <a:ext cx="3764165" cy="3116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cs typeface="Arial" panose="020B0604020202020204" pitchFamily="34" charset="0"/>
              </a:rPr>
              <a:t>ELTERN</a:t>
            </a:r>
          </a:p>
          <a:p>
            <a:pPr algn="ctr"/>
            <a:endParaRPr lang="de-DE" dirty="0">
              <a:cs typeface="Arial" panose="020B0604020202020204" pitchFamily="34" charset="0"/>
            </a:endParaRPr>
          </a:p>
          <a:p>
            <a:pPr algn="ctr"/>
            <a:r>
              <a:rPr lang="de-DE" dirty="0">
                <a:cs typeface="Arial" panose="020B0604020202020204" pitchFamily="34" charset="0"/>
              </a:rPr>
              <a:t>●s</a:t>
            </a:r>
            <a:r>
              <a:rPr lang="de-DE" dirty="0"/>
              <a:t>tarkes Elternrecht</a:t>
            </a:r>
          </a:p>
          <a:p>
            <a:pPr algn="ctr"/>
            <a:r>
              <a:rPr lang="de-DE" dirty="0">
                <a:cs typeface="Arial" panose="020B0604020202020204" pitchFamily="34" charset="0"/>
              </a:rPr>
              <a:t>● grundgesetzlich geschützt</a:t>
            </a:r>
          </a:p>
          <a:p>
            <a:pPr algn="ctr"/>
            <a:r>
              <a:rPr lang="de-DE" dirty="0">
                <a:cs typeface="Arial" panose="020B0604020202020204" pitchFamily="34" charset="0"/>
              </a:rPr>
              <a:t>● Art. 6 Abs. 2 GG </a:t>
            </a:r>
          </a:p>
          <a:p>
            <a:pPr algn="ctr"/>
            <a:endParaRPr lang="de-DE" dirty="0">
              <a:cs typeface="Arial" panose="020B0604020202020204" pitchFamily="34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8E0D0CE-3C7D-4322-B7E2-57AEE838E57D}"/>
              </a:ext>
            </a:extLst>
          </p:cNvPr>
          <p:cNvSpPr/>
          <p:nvPr/>
        </p:nvSpPr>
        <p:spPr>
          <a:xfrm>
            <a:off x="6844652" y="2379216"/>
            <a:ext cx="3861818" cy="32492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cs typeface="Arial" panose="020B0604020202020204" pitchFamily="34" charset="0"/>
              </a:rPr>
              <a:t>KIND</a:t>
            </a:r>
          </a:p>
          <a:p>
            <a:pPr algn="ctr"/>
            <a:endParaRPr lang="de-DE" dirty="0">
              <a:cs typeface="Arial" panose="020B0604020202020204" pitchFamily="34" charset="0"/>
            </a:endParaRPr>
          </a:p>
          <a:p>
            <a:pPr algn="ctr"/>
            <a:r>
              <a:rPr lang="de-DE" dirty="0">
                <a:cs typeface="Arial" panose="020B0604020202020204" pitchFamily="34" charset="0"/>
              </a:rPr>
              <a:t>● kein ausdrückliches Grundrecht im Grundgesetz</a:t>
            </a:r>
          </a:p>
          <a:p>
            <a:pPr algn="ctr"/>
            <a:r>
              <a:rPr lang="de-DE" dirty="0">
                <a:cs typeface="Arial" panose="020B0604020202020204" pitchFamily="34" charset="0"/>
              </a:rPr>
              <a:t>● Art. 2 Abs. 1 und Art. 1 Abs. 1 GG</a:t>
            </a:r>
          </a:p>
          <a:p>
            <a:pPr algn="ctr"/>
            <a:r>
              <a:rPr lang="de-DE" dirty="0">
                <a:cs typeface="Arial" panose="020B0604020202020204" pitchFamily="34" charset="0"/>
              </a:rPr>
              <a:t>● Rechtsprechung des BVerfG/BGH</a:t>
            </a:r>
          </a:p>
        </p:txBody>
      </p:sp>
      <p:sp>
        <p:nvSpPr>
          <p:cNvPr id="8" name="Pfeil: nach links und rechts 7">
            <a:extLst>
              <a:ext uri="{FF2B5EF4-FFF2-40B4-BE49-F238E27FC236}">
                <a16:creationId xmlns:a16="http://schemas.microsoft.com/office/drawing/2014/main" id="{7D9896DC-D54A-4D85-B7CF-D766187568A9}"/>
              </a:ext>
            </a:extLst>
          </p:cNvPr>
          <p:cNvSpPr/>
          <p:nvPr/>
        </p:nvSpPr>
        <p:spPr>
          <a:xfrm>
            <a:off x="4749553" y="4030462"/>
            <a:ext cx="2024109" cy="5948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1">
            <a:extLst>
              <a:ext uri="{FF2B5EF4-FFF2-40B4-BE49-F238E27FC236}">
                <a16:creationId xmlns:a16="http://schemas.microsoft.com/office/drawing/2014/main" id="{63D725AC-92B0-448F-99D3-FF643BF3C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18" y="187413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egende: mit Pfeil nach rechts 9">
            <a:extLst>
              <a:ext uri="{FF2B5EF4-FFF2-40B4-BE49-F238E27FC236}">
                <a16:creationId xmlns:a16="http://schemas.microsoft.com/office/drawing/2014/main" id="{B109FC73-11CD-40D2-8A80-3B240D5C7354}"/>
              </a:ext>
            </a:extLst>
          </p:cNvPr>
          <p:cNvSpPr/>
          <p:nvPr/>
        </p:nvSpPr>
        <p:spPr>
          <a:xfrm>
            <a:off x="2553826" y="5602087"/>
            <a:ext cx="1047564" cy="121843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/>
              <a:t>?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83FC043-C70D-4060-BE08-F7E5B1A44A29}"/>
              </a:ext>
            </a:extLst>
          </p:cNvPr>
          <p:cNvSpPr/>
          <p:nvPr/>
        </p:nvSpPr>
        <p:spPr>
          <a:xfrm>
            <a:off x="4160667" y="5613161"/>
            <a:ext cx="3870664" cy="11136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cs typeface="Arial" panose="020B0604020202020204" pitchFamily="34" charset="0"/>
              </a:rPr>
              <a:t>► Es gibt kein ausdrücklich normiertes</a:t>
            </a:r>
          </a:p>
          <a:p>
            <a:r>
              <a:rPr lang="de-DE" dirty="0">
                <a:cs typeface="Arial" panose="020B0604020202020204" pitchFamily="34" charset="0"/>
              </a:rPr>
              <a:t>      Grundrecht der Kinder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9323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630" y="959515"/>
            <a:ext cx="9607118" cy="665099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„Who ist Who“</a:t>
            </a:r>
            <a:b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 im familiengerichtlichen Verfahren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Ellipse 3">
            <a:extLst>
              <a:ext uri="{FF2B5EF4-FFF2-40B4-BE49-F238E27FC236}">
                <a16:creationId xmlns:a16="http://schemas.microsoft.com/office/drawing/2014/main" id="{41ECF56A-B182-48BB-B5F8-FA2909CD0103}"/>
              </a:ext>
            </a:extLst>
          </p:cNvPr>
          <p:cNvSpPr/>
          <p:nvPr/>
        </p:nvSpPr>
        <p:spPr>
          <a:xfrm>
            <a:off x="5007006" y="1695637"/>
            <a:ext cx="1846555" cy="1733363"/>
          </a:xfrm>
          <a:prstGeom prst="ellipse">
            <a:avLst/>
          </a:prstGeom>
          <a:solidFill>
            <a:srgbClr val="55AB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Richter*in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41E8BF4-9510-4B5F-9000-A6294EAE627B}"/>
              </a:ext>
            </a:extLst>
          </p:cNvPr>
          <p:cNvSpPr/>
          <p:nvPr/>
        </p:nvSpPr>
        <p:spPr>
          <a:xfrm>
            <a:off x="1405634" y="3287210"/>
            <a:ext cx="2145319" cy="1899822"/>
          </a:xfrm>
          <a:prstGeom prst="ellipse">
            <a:avLst/>
          </a:prstGeom>
          <a:solidFill>
            <a:srgbClr val="55AB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dirty="0"/>
              <a:t>Eltern</a:t>
            </a:r>
          </a:p>
          <a:p>
            <a:pPr algn="ctr"/>
            <a:endParaRPr lang="de-DE" dirty="0"/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● in der Regel Antragsgegner</a:t>
            </a: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● in der Regel anwaltlich vertreten </a:t>
            </a:r>
          </a:p>
          <a:p>
            <a:endParaRPr lang="de-DE" dirty="0"/>
          </a:p>
          <a:p>
            <a:pPr algn="ctr"/>
            <a:r>
              <a:rPr lang="de-DE" dirty="0"/>
              <a:t> </a:t>
            </a:r>
          </a:p>
          <a:p>
            <a:pPr algn="ctr"/>
            <a:endParaRPr lang="de-DE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F9D6F53-D261-43E7-9312-CAA0646E716E}"/>
              </a:ext>
            </a:extLst>
          </p:cNvPr>
          <p:cNvSpPr/>
          <p:nvPr/>
        </p:nvSpPr>
        <p:spPr>
          <a:xfrm>
            <a:off x="8309613" y="3242099"/>
            <a:ext cx="2219303" cy="2030511"/>
          </a:xfrm>
          <a:prstGeom prst="ellipse">
            <a:avLst/>
          </a:prstGeom>
          <a:solidFill>
            <a:srgbClr val="55AB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Jugendamt</a:t>
            </a:r>
          </a:p>
          <a:p>
            <a:pPr algn="ctr"/>
            <a:r>
              <a:rPr lang="de-DE" dirty="0"/>
              <a:t>(ASD)</a:t>
            </a:r>
          </a:p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●in der Regel „Antragsteller“ im Sinne von Initiator</a:t>
            </a:r>
          </a:p>
          <a:p>
            <a:pPr algn="ctr"/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●in der Regel nicht anwaltlich vertreten </a:t>
            </a:r>
          </a:p>
          <a:p>
            <a:pPr algn="ctr"/>
            <a:endParaRPr lang="de-DE"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3223C8F-1370-491B-858C-3D7B67ED45BB}"/>
              </a:ext>
            </a:extLst>
          </p:cNvPr>
          <p:cNvSpPr/>
          <p:nvPr/>
        </p:nvSpPr>
        <p:spPr>
          <a:xfrm>
            <a:off x="4767367" y="3753035"/>
            <a:ext cx="2290322" cy="16068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Emma </a:t>
            </a:r>
          </a:p>
          <a:p>
            <a:pPr algn="ctr"/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● wird angehört</a:t>
            </a:r>
          </a:p>
          <a:p>
            <a:pPr algn="ctr"/>
            <a:endParaRPr lang="de-DE" dirty="0"/>
          </a:p>
        </p:txBody>
      </p:sp>
      <p:sp>
        <p:nvSpPr>
          <p:cNvPr id="13" name="Legende: mit Pfeil nach oben 12">
            <a:extLst>
              <a:ext uri="{FF2B5EF4-FFF2-40B4-BE49-F238E27FC236}">
                <a16:creationId xmlns:a16="http://schemas.microsoft.com/office/drawing/2014/main" id="{D2EF5BCF-23AE-4C34-BB85-10FA69A8B4E6}"/>
              </a:ext>
            </a:extLst>
          </p:cNvPr>
          <p:cNvSpPr/>
          <p:nvPr/>
        </p:nvSpPr>
        <p:spPr>
          <a:xfrm>
            <a:off x="4776186" y="5557421"/>
            <a:ext cx="2308194" cy="1012055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Verfahrensbeistand</a:t>
            </a:r>
          </a:p>
          <a:p>
            <a:pPr algn="ctr"/>
            <a:r>
              <a:rPr lang="de-DE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Aufgabe: Kindeswille/</a:t>
            </a:r>
          </a:p>
          <a:p>
            <a:pPr algn="ctr"/>
            <a:r>
              <a:rPr lang="de-DE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Kindesinteresse </a:t>
            </a:r>
          </a:p>
          <a:p>
            <a:pPr algn="ctr"/>
            <a:r>
              <a:rPr lang="de-DE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das Verfahren einzubringen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CDE613C-14B7-430B-BBE0-6D831B533F4B}"/>
              </a:ext>
            </a:extLst>
          </p:cNvPr>
          <p:cNvCxnSpPr>
            <a:cxnSpLocks/>
          </p:cNvCxnSpPr>
          <p:nvPr/>
        </p:nvCxnSpPr>
        <p:spPr>
          <a:xfrm>
            <a:off x="5912528" y="1506986"/>
            <a:ext cx="35510" cy="5228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lipse 4">
            <a:extLst>
              <a:ext uri="{FF2B5EF4-FFF2-40B4-BE49-F238E27FC236}">
                <a16:creationId xmlns:a16="http://schemas.microsoft.com/office/drawing/2014/main" id="{7AD656DF-C3A1-4DC2-AA7E-3716DFDB45D3}"/>
              </a:ext>
            </a:extLst>
          </p:cNvPr>
          <p:cNvSpPr/>
          <p:nvPr/>
        </p:nvSpPr>
        <p:spPr>
          <a:xfrm>
            <a:off x="3275860" y="4725398"/>
            <a:ext cx="1580226" cy="1094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Vormund/</a:t>
            </a:r>
            <a:r>
              <a:rPr lang="de-DE" sz="1600" dirty="0" err="1"/>
              <a:t>Ergänzungs</a:t>
            </a:r>
            <a:endParaRPr lang="de-DE" sz="1600" dirty="0"/>
          </a:p>
          <a:p>
            <a:pPr algn="ctr"/>
            <a:r>
              <a:rPr lang="de-DE" sz="1600" dirty="0"/>
              <a:t>-pfleger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0E4DCC85-6308-484D-8E3C-68E8C5CB9B71}"/>
              </a:ext>
            </a:extLst>
          </p:cNvPr>
          <p:cNvSpPr/>
          <p:nvPr/>
        </p:nvSpPr>
        <p:spPr>
          <a:xfrm>
            <a:off x="7128826" y="1953087"/>
            <a:ext cx="3738921" cy="896645"/>
          </a:xfrm>
          <a:prstGeom prst="rect">
            <a:avLst/>
          </a:prstGeom>
          <a:solidFill>
            <a:srgbClr val="55AB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● Verfahrensleitung, § 28 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FamFG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de-DE" sz="1400" dirty="0"/>
              <a:t>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Amtsermittlungsgrundsatz, § 26 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FamFG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dirty="0"/>
          </a:p>
        </p:txBody>
      </p:sp>
      <p:pic>
        <p:nvPicPr>
          <p:cNvPr id="14" name="Grafik 1">
            <a:extLst>
              <a:ext uri="{FF2B5EF4-FFF2-40B4-BE49-F238E27FC236}">
                <a16:creationId xmlns:a16="http://schemas.microsoft.com/office/drawing/2014/main" id="{CC29FECC-4463-4172-9F97-E3C694845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2876307" cy="665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Ellipse 9">
            <a:extLst>
              <a:ext uri="{FF2B5EF4-FFF2-40B4-BE49-F238E27FC236}">
                <a16:creationId xmlns:a16="http://schemas.microsoft.com/office/drawing/2014/main" id="{EF2D3764-74E3-4C6C-8BBD-F5FEDF3E7F24}"/>
              </a:ext>
            </a:extLst>
          </p:cNvPr>
          <p:cNvSpPr/>
          <p:nvPr/>
        </p:nvSpPr>
        <p:spPr>
          <a:xfrm>
            <a:off x="901824" y="1695637"/>
            <a:ext cx="10324730" cy="511131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402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1003176"/>
            <a:ext cx="9607118" cy="65694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292441" y="1766656"/>
            <a:ext cx="96071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 startAt="2"/>
            </a:pPr>
            <a:r>
              <a:rPr lang="de-DE" sz="1600" b="1" dirty="0"/>
              <a:t>Richter*innen</a:t>
            </a:r>
          </a:p>
          <a:p>
            <a:pPr marL="400050" indent="-400050">
              <a:buAutoNum type="romanUcPeriod" startAt="2"/>
            </a:pPr>
            <a:endParaRPr lang="de-DE" sz="1600" b="1" dirty="0"/>
          </a:p>
          <a:p>
            <a:r>
              <a:rPr lang="de-DE" sz="1600" dirty="0">
                <a:cs typeface="Arial" panose="020B0604020202020204" pitchFamily="34" charset="0"/>
              </a:rPr>
              <a:t>►  Juristen ►  Vermittlung von psychologischen/pädagogischen Kenntnissen/Kompetenzen </a:t>
            </a:r>
          </a:p>
          <a:p>
            <a:r>
              <a:rPr lang="de-DE" sz="1600" dirty="0">
                <a:cs typeface="Arial" panose="020B0604020202020204" pitchFamily="34" charset="0"/>
              </a:rPr>
              <a:t>	                              von  Gesprächs- und Verhandlungsführung </a:t>
            </a:r>
          </a:p>
          <a:p>
            <a:r>
              <a:rPr lang="de-DE" sz="1600" dirty="0">
                <a:cs typeface="Arial" panose="020B0604020202020204" pitchFamily="34" charset="0"/>
              </a:rPr>
              <a:t>	                              ist kaum Gegenstand der juristischen Ausbildung  </a:t>
            </a: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 Psychologische/Pädagogische Kompetenz?</a:t>
            </a:r>
          </a:p>
          <a:p>
            <a:r>
              <a:rPr lang="de-DE" sz="1600" dirty="0">
                <a:cs typeface="Arial" panose="020B0604020202020204" pitchFamily="34" charset="0"/>
              </a:rPr>
              <a:t> </a:t>
            </a:r>
          </a:p>
          <a:p>
            <a:r>
              <a:rPr lang="de-DE" sz="1600" dirty="0">
                <a:cs typeface="Arial" panose="020B0604020202020204" pitchFamily="34" charset="0"/>
              </a:rPr>
              <a:t>§ 23 b III GVG (Geändert durch das Gesetz zur Bekämpfung sexualisierter Gewalt gegen Kinder vom 25.01.2021)</a:t>
            </a:r>
          </a:p>
          <a:p>
            <a:endParaRPr lang="de-DE" sz="1600" dirty="0">
              <a:cs typeface="Arial" panose="020B0604020202020204" pitchFamily="34" charset="0"/>
            </a:endParaRPr>
          </a:p>
          <a:p>
            <a:pPr lvl="1"/>
            <a:r>
              <a:rPr lang="de-DE" sz="1600" dirty="0"/>
              <a:t>„Richter in Familiensachen </a:t>
            </a:r>
            <a:r>
              <a:rPr lang="de-DE" sz="1600" b="1" dirty="0"/>
              <a:t>sollen</a:t>
            </a:r>
            <a:r>
              <a:rPr lang="de-DE" sz="1600" dirty="0"/>
              <a:t> (…) über belegbare </a:t>
            </a:r>
            <a:r>
              <a:rPr lang="de-DE" sz="1600" b="1" dirty="0"/>
              <a:t>Grundkenntnisse der Psychologie, insbesondere der Entwicklungspsychologie des Kindes, und der Kommunikation mit Kindern verfügen</a:t>
            </a:r>
            <a:r>
              <a:rPr lang="de-DE" sz="1600" dirty="0"/>
              <a:t>. Einem Richter, dessen Kenntnisse auf diesen Gebieten nicht belegt sind, dürfen die Aufgaben eines Familienrichters nur zugewiesen werden, wenn der Erwerb der Kenntnisse alsbald zu erwarten ist. (…)</a:t>
            </a:r>
          </a:p>
        </p:txBody>
      </p:sp>
      <p:sp>
        <p:nvSpPr>
          <p:cNvPr id="8" name="Legende: mit Pfeil nach rechts 7">
            <a:extLst>
              <a:ext uri="{FF2B5EF4-FFF2-40B4-BE49-F238E27FC236}">
                <a16:creationId xmlns:a16="http://schemas.microsoft.com/office/drawing/2014/main" id="{CFEA31FB-B076-4FD3-8530-E03784F2A261}"/>
              </a:ext>
            </a:extLst>
          </p:cNvPr>
          <p:cNvSpPr/>
          <p:nvPr/>
        </p:nvSpPr>
        <p:spPr>
          <a:xfrm>
            <a:off x="2015231" y="5619565"/>
            <a:ext cx="923278" cy="1032283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/>
              <a:t>?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4493A4A-9752-4460-A3D3-E8D82189864A}"/>
              </a:ext>
            </a:extLst>
          </p:cNvPr>
          <p:cNvSpPr/>
          <p:nvPr/>
        </p:nvSpPr>
        <p:spPr>
          <a:xfrm>
            <a:off x="3426781" y="5619565"/>
            <a:ext cx="3994836" cy="103228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>
              <a:cs typeface="Arial" panose="020B0604020202020204" pitchFamily="34" charset="0"/>
            </a:endParaRPr>
          </a:p>
          <a:p>
            <a:r>
              <a:rPr lang="de-DE" dirty="0">
                <a:cs typeface="Arial" panose="020B0604020202020204" pitchFamily="34" charset="0"/>
              </a:rPr>
              <a:t>► Akzeptanz?</a:t>
            </a:r>
          </a:p>
          <a:p>
            <a:r>
              <a:rPr lang="de-DE" dirty="0">
                <a:cs typeface="Arial" panose="020B0604020202020204" pitchFamily="34" charset="0"/>
              </a:rPr>
              <a:t>► Richterwechsel?</a:t>
            </a:r>
          </a:p>
          <a:p>
            <a:r>
              <a:rPr lang="de-DE" dirty="0">
                <a:cs typeface="Arial" panose="020B0604020202020204" pitchFamily="34" charset="0"/>
              </a:rPr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8696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1003176"/>
            <a:ext cx="9607118" cy="65694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292442" y="1766656"/>
            <a:ext cx="960711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III.  Jugendamt</a:t>
            </a:r>
          </a:p>
          <a:p>
            <a:r>
              <a:rPr lang="de-DE" sz="1600" b="1" dirty="0">
                <a:cs typeface="Arial" panose="020B0604020202020204" pitchFamily="34" charset="0"/>
              </a:rPr>
              <a:t>						          </a:t>
            </a:r>
          </a:p>
          <a:p>
            <a:r>
              <a:rPr lang="de-DE" sz="1600" b="1" dirty="0">
                <a:cs typeface="Arial" panose="020B0604020202020204" pitchFamily="34" charset="0"/>
              </a:rPr>
              <a:t>Rechtsgrundlagen der Mitwirkung                                                                            </a:t>
            </a: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● Art. 6 Abs. 3 GG	 ► Wahrnehmung des staatlichen Wächteramtes			 </a:t>
            </a:r>
          </a:p>
          <a:p>
            <a:r>
              <a:rPr lang="de-DE" sz="1600" dirty="0">
                <a:cs typeface="Arial" panose="020B0604020202020204" pitchFamily="34" charset="0"/>
              </a:rPr>
              <a:t>● § 50 SGB VIII</a:t>
            </a:r>
            <a:r>
              <a:rPr lang="de-DE" sz="1600" b="1" dirty="0">
                <a:cs typeface="Arial" panose="020B0604020202020204" pitchFamily="34" charset="0"/>
              </a:rPr>
              <a:t>	</a:t>
            </a:r>
            <a:r>
              <a:rPr lang="de-DE" sz="1600" dirty="0">
                <a:cs typeface="Arial" panose="020B0604020202020204" pitchFamily="34" charset="0"/>
              </a:rPr>
              <a:t> ► Mitwirkung in Verfahren vor dem Familiengericht </a:t>
            </a:r>
          </a:p>
          <a:p>
            <a:r>
              <a:rPr lang="de-DE" sz="1600" dirty="0">
                <a:cs typeface="Arial" panose="020B0604020202020204" pitchFamily="34" charset="0"/>
              </a:rPr>
              <a:t>● § 162 </a:t>
            </a:r>
            <a:r>
              <a:rPr lang="de-DE" sz="1600" dirty="0" err="1">
                <a:cs typeface="Arial" panose="020B0604020202020204" pitchFamily="34" charset="0"/>
              </a:rPr>
              <a:t>FamFG</a:t>
            </a:r>
            <a:r>
              <a:rPr lang="de-DE" sz="1600" dirty="0">
                <a:cs typeface="Arial" panose="020B0604020202020204" pitchFamily="34" charset="0"/>
              </a:rPr>
              <a:t>	 ► Anhörungs- und Beteiligungsrechte im familiengerichtlichen Verfahren</a:t>
            </a: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Hohe fachliche Qualifikation </a:t>
            </a: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Mitarbeiter*innen stehen in einem juristischen Verfahren Juristen und in der Regel sehr erfahrenen</a:t>
            </a:r>
          </a:p>
          <a:p>
            <a:r>
              <a:rPr lang="de-DE" sz="1600" dirty="0">
                <a:cs typeface="Arial" panose="020B0604020202020204" pitchFamily="34" charset="0"/>
              </a:rPr>
              <a:t>      Verfahrensführern gegenüber </a:t>
            </a:r>
          </a:p>
          <a:p>
            <a:endParaRPr lang="de-DE" sz="1600" dirty="0">
              <a:cs typeface="Arial" panose="020B0604020202020204" pitchFamily="34" charset="0"/>
            </a:endParaRPr>
          </a:p>
        </p:txBody>
      </p:sp>
      <p:sp>
        <p:nvSpPr>
          <p:cNvPr id="8" name="Legende: mit Pfeil nach rechts 7">
            <a:extLst>
              <a:ext uri="{FF2B5EF4-FFF2-40B4-BE49-F238E27FC236}">
                <a16:creationId xmlns:a16="http://schemas.microsoft.com/office/drawing/2014/main" id="{CFEA31FB-B076-4FD3-8530-E03784F2A261}"/>
              </a:ext>
            </a:extLst>
          </p:cNvPr>
          <p:cNvSpPr/>
          <p:nvPr/>
        </p:nvSpPr>
        <p:spPr>
          <a:xfrm>
            <a:off x="1882064" y="5479776"/>
            <a:ext cx="1047565" cy="111364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/>
              <a:t>?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4493A4A-9752-4460-A3D3-E8D82189864A}"/>
              </a:ext>
            </a:extLst>
          </p:cNvPr>
          <p:cNvSpPr/>
          <p:nvPr/>
        </p:nvSpPr>
        <p:spPr>
          <a:xfrm>
            <a:off x="3151574" y="5479775"/>
            <a:ext cx="3826276" cy="111363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cs typeface="Arial" panose="020B0604020202020204" pitchFamily="34" charset="0"/>
              </a:rPr>
              <a:t>► Keine Juristen/Rechtsanwälte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6084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1003176"/>
            <a:ext cx="9607118" cy="65694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292442" y="1766656"/>
            <a:ext cx="960711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 IV.  Eltern</a:t>
            </a:r>
          </a:p>
          <a:p>
            <a:endParaRPr lang="de-DE" sz="1600" b="1" dirty="0"/>
          </a:p>
          <a:p>
            <a:endParaRPr lang="de-DE" sz="1600" b="1" dirty="0"/>
          </a:p>
          <a:p>
            <a:r>
              <a:rPr lang="de-DE" sz="1600" dirty="0">
                <a:cs typeface="Arial" panose="020B0604020202020204" pitchFamily="34" charset="0"/>
              </a:rPr>
              <a:t>► werden in der Regel durch Rechtsanwälte vertreten - Juristen</a:t>
            </a:r>
          </a:p>
          <a:p>
            <a:endParaRPr lang="de-DE" sz="1600" b="1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sind ihren Mandanten - also den Eltern - verpflichtet</a:t>
            </a: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Juristenausbildung sieht so gut wie keine Vermittlung von psychologischen/pädagogischen Kenntnissen vor;</a:t>
            </a:r>
          </a:p>
          <a:p>
            <a:r>
              <a:rPr lang="de-DE" sz="1600" dirty="0">
                <a:cs typeface="Arial" panose="020B0604020202020204" pitchFamily="34" charset="0"/>
              </a:rPr>
              <a:t>      auch nicht die Qualifizierung zum Fachanwalt*in  für Familienrecht  </a:t>
            </a:r>
          </a:p>
          <a:p>
            <a:endParaRPr lang="de-DE" sz="1600" b="1" dirty="0">
              <a:cs typeface="Arial" panose="020B0604020202020204" pitchFamily="34" charset="0"/>
            </a:endParaRPr>
          </a:p>
          <a:p>
            <a:endParaRPr lang="de-DE" sz="1600" b="1" dirty="0"/>
          </a:p>
          <a:p>
            <a:endParaRPr lang="de-DE" sz="1600" b="1" dirty="0"/>
          </a:p>
          <a:p>
            <a:endParaRPr lang="de-DE" dirty="0"/>
          </a:p>
        </p:txBody>
      </p:sp>
      <p:sp>
        <p:nvSpPr>
          <p:cNvPr id="8" name="Legende: mit Pfeil nach rechts 7">
            <a:extLst>
              <a:ext uri="{FF2B5EF4-FFF2-40B4-BE49-F238E27FC236}">
                <a16:creationId xmlns:a16="http://schemas.microsoft.com/office/drawing/2014/main" id="{CFEA31FB-B076-4FD3-8530-E03784F2A261}"/>
              </a:ext>
            </a:extLst>
          </p:cNvPr>
          <p:cNvSpPr/>
          <p:nvPr/>
        </p:nvSpPr>
        <p:spPr>
          <a:xfrm>
            <a:off x="1873187" y="5294802"/>
            <a:ext cx="1047565" cy="111364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/>
              <a:t>?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4493A4A-9752-4460-A3D3-E8D82189864A}"/>
              </a:ext>
            </a:extLst>
          </p:cNvPr>
          <p:cNvSpPr/>
          <p:nvPr/>
        </p:nvSpPr>
        <p:spPr>
          <a:xfrm>
            <a:off x="3107186" y="5294802"/>
            <a:ext cx="3870664" cy="11136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cs typeface="Arial" panose="020B0604020202020204" pitchFamily="34" charset="0"/>
              </a:rPr>
              <a:t>► Verfahrenskostenhilfe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416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1003176"/>
            <a:ext cx="9607118" cy="65694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292442" y="1766656"/>
            <a:ext cx="960711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 </a:t>
            </a:r>
            <a:r>
              <a:rPr lang="de-DE" b="1" dirty="0"/>
              <a:t>V. Kind</a:t>
            </a:r>
          </a:p>
          <a:p>
            <a:endParaRPr lang="de-DE" sz="1600" b="1" dirty="0"/>
          </a:p>
          <a:p>
            <a:r>
              <a:rPr lang="de-DE" sz="1600" dirty="0">
                <a:cs typeface="Arial" panose="020B0604020202020204" pitchFamily="34" charset="0"/>
              </a:rPr>
              <a:t>► </a:t>
            </a:r>
            <a:r>
              <a:rPr lang="de-DE" sz="1600" dirty="0"/>
              <a:t>Verfahrensbeteiligter, § 7 </a:t>
            </a:r>
            <a:r>
              <a:rPr lang="de-DE" sz="1600" dirty="0" err="1"/>
              <a:t>FamFG</a:t>
            </a:r>
            <a:endParaRPr lang="de-DE" sz="1600" dirty="0"/>
          </a:p>
          <a:p>
            <a:endParaRPr lang="de-DE" sz="1600" dirty="0"/>
          </a:p>
          <a:p>
            <a:r>
              <a:rPr lang="de-DE" sz="1600" dirty="0">
                <a:cs typeface="Arial" panose="020B0604020202020204" pitchFamily="34" charset="0"/>
              </a:rPr>
              <a:t>► </a:t>
            </a:r>
            <a:r>
              <a:rPr lang="de-DE" sz="1600" dirty="0"/>
              <a:t>Verfahrensbeistand, §§ 158 ff </a:t>
            </a:r>
            <a:r>
              <a:rPr lang="de-DE" sz="1600" dirty="0" err="1"/>
              <a:t>FamFG</a:t>
            </a:r>
            <a:endParaRPr lang="de-DE" sz="1600" dirty="0"/>
          </a:p>
          <a:p>
            <a:endParaRPr lang="de-DE" sz="1600" b="1" dirty="0"/>
          </a:p>
          <a:p>
            <a:r>
              <a:rPr lang="de-DE" sz="1600" b="1" dirty="0"/>
              <a:t>	</a:t>
            </a:r>
            <a:r>
              <a:rPr lang="de-DE" sz="1600" dirty="0">
                <a:cs typeface="Arial" panose="020B0604020202020204" pitchFamily="34" charset="0"/>
              </a:rPr>
              <a:t> ►  Qualifikationsanforderungen sind durch das Gesetz zur Bekämpfung sexualisierter</a:t>
            </a:r>
          </a:p>
          <a:p>
            <a:r>
              <a:rPr lang="de-DE" sz="1600" dirty="0">
                <a:cs typeface="Arial" panose="020B0604020202020204" pitchFamily="34" charset="0"/>
              </a:rPr>
              <a:t>                            Gewalt gegen Kinder vom 25.01.2021 verstärkt worden.</a:t>
            </a:r>
            <a:r>
              <a:rPr lang="de-DE" sz="1600" b="1" dirty="0">
                <a:cs typeface="Arial" panose="020B0604020202020204" pitchFamily="34" charset="0"/>
              </a:rPr>
              <a:t>	</a:t>
            </a: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	 ► Verdienst (550/350-Reform:  690/555 (Geschwisterkind). </a:t>
            </a:r>
            <a:endParaRPr lang="de-DE" sz="1600" dirty="0"/>
          </a:p>
          <a:p>
            <a:endParaRPr lang="de-DE" sz="1600" b="1" dirty="0"/>
          </a:p>
          <a:p>
            <a:r>
              <a:rPr lang="de-DE" sz="1600" dirty="0">
                <a:cs typeface="Arial" panose="020B0604020202020204" pitchFamily="34" charset="0"/>
              </a:rPr>
              <a:t>► </a:t>
            </a:r>
            <a:r>
              <a:rPr lang="de-DE" sz="1600" dirty="0"/>
              <a:t>Anhörung des Kindes, § 159 </a:t>
            </a:r>
            <a:r>
              <a:rPr lang="de-DE" sz="1600" dirty="0" err="1"/>
              <a:t>FamFG</a:t>
            </a:r>
            <a:r>
              <a:rPr lang="de-DE" sz="1600" dirty="0"/>
              <a:t> seit 2021 - im Ergebnis immer.</a:t>
            </a:r>
          </a:p>
          <a:p>
            <a:r>
              <a:rPr lang="de-DE" sz="1600" b="1" dirty="0"/>
              <a:t>	</a:t>
            </a:r>
          </a:p>
          <a:p>
            <a:r>
              <a:rPr lang="de-DE" sz="1600" b="1" dirty="0">
                <a:cs typeface="Arial" panose="020B0604020202020204" pitchFamily="34" charset="0"/>
              </a:rPr>
              <a:t>	</a:t>
            </a:r>
            <a:r>
              <a:rPr lang="de-DE" sz="1600" dirty="0">
                <a:cs typeface="Arial" panose="020B0604020202020204" pitchFamily="34" charset="0"/>
              </a:rPr>
              <a:t> </a:t>
            </a:r>
            <a:endParaRPr lang="de-DE" sz="1600" b="1" dirty="0"/>
          </a:p>
          <a:p>
            <a:endParaRPr lang="de-DE" sz="1600" b="1" dirty="0"/>
          </a:p>
          <a:p>
            <a:endParaRPr lang="de-DE" sz="1600" b="1" dirty="0"/>
          </a:p>
          <a:p>
            <a:endParaRPr lang="de-DE" dirty="0"/>
          </a:p>
        </p:txBody>
      </p:sp>
      <p:sp>
        <p:nvSpPr>
          <p:cNvPr id="6" name="Legende: mit Pfeil nach rechts 5">
            <a:extLst>
              <a:ext uri="{FF2B5EF4-FFF2-40B4-BE49-F238E27FC236}">
                <a16:creationId xmlns:a16="http://schemas.microsoft.com/office/drawing/2014/main" id="{829A7FF9-DE88-4B2D-88A7-03D1F62F4832}"/>
              </a:ext>
            </a:extLst>
          </p:cNvPr>
          <p:cNvSpPr/>
          <p:nvPr/>
        </p:nvSpPr>
        <p:spPr>
          <a:xfrm>
            <a:off x="1695636" y="5406502"/>
            <a:ext cx="1118586" cy="979018"/>
          </a:xfrm>
          <a:prstGeom prst="right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/>
              <a:t>?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F0C8D38-1988-40E5-ADCB-14C6BEC308C9}"/>
              </a:ext>
            </a:extLst>
          </p:cNvPr>
          <p:cNvSpPr/>
          <p:nvPr/>
        </p:nvSpPr>
        <p:spPr>
          <a:xfrm>
            <a:off x="2814222" y="5406502"/>
            <a:ext cx="3281778" cy="10411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cs typeface="Arial" panose="020B0604020202020204" pitchFamily="34" charset="0"/>
              </a:rPr>
              <a:t>► keine juristische Vertretung</a:t>
            </a:r>
          </a:p>
          <a:p>
            <a:r>
              <a:rPr lang="de-DE" dirty="0">
                <a:cs typeface="Arial" panose="020B0604020202020204" pitchFamily="34" charset="0"/>
              </a:rPr>
              <a:t>► Anhörung problematisch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6501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1003176"/>
            <a:ext cx="9607118" cy="65694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292442" y="1766656"/>
            <a:ext cx="960711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VI. Verfahren</a:t>
            </a: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Juristisches Verfahren mit allen dazugehörenden juristischen und strategischen Überlegungen </a:t>
            </a:r>
            <a:endParaRPr lang="de-DE" sz="1600" b="1" dirty="0"/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Gutachten </a:t>
            </a:r>
          </a:p>
          <a:p>
            <a:endParaRPr lang="de-DE" sz="1600" b="1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Beweissituation: </a:t>
            </a: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	 ► Der im Strafrecht geltende Grundsatz: „In </a:t>
            </a:r>
            <a:r>
              <a:rPr lang="de-DE" sz="1600" dirty="0" err="1">
                <a:cs typeface="Arial" panose="020B0604020202020204" pitchFamily="34" charset="0"/>
              </a:rPr>
              <a:t>dubio</a:t>
            </a:r>
            <a:r>
              <a:rPr lang="de-DE" sz="1600" dirty="0">
                <a:cs typeface="Arial" panose="020B0604020202020204" pitchFamily="34" charset="0"/>
              </a:rPr>
              <a:t> pro </a:t>
            </a:r>
            <a:r>
              <a:rPr lang="de-DE" sz="1600" dirty="0" err="1">
                <a:cs typeface="Arial" panose="020B0604020202020204" pitchFamily="34" charset="0"/>
              </a:rPr>
              <a:t>reo</a:t>
            </a:r>
            <a:r>
              <a:rPr lang="de-DE" sz="1600" dirty="0">
                <a:cs typeface="Arial" panose="020B0604020202020204" pitchFamily="34" charset="0"/>
              </a:rPr>
              <a:t>“ gilt nicht.</a:t>
            </a:r>
          </a:p>
          <a:p>
            <a:r>
              <a:rPr lang="de-DE" sz="1600" b="1" dirty="0">
                <a:cs typeface="Arial" panose="020B0604020202020204" pitchFamily="34" charset="0"/>
              </a:rPr>
              <a:t>	</a:t>
            </a:r>
          </a:p>
          <a:p>
            <a:r>
              <a:rPr lang="de-DE" sz="1600" b="1" dirty="0">
                <a:cs typeface="Arial" panose="020B0604020202020204" pitchFamily="34" charset="0"/>
              </a:rPr>
              <a:t>	</a:t>
            </a:r>
            <a:r>
              <a:rPr lang="de-DE" sz="1600" dirty="0">
                <a:cs typeface="Arial" panose="020B0604020202020204" pitchFamily="34" charset="0"/>
              </a:rPr>
              <a:t> ► Es muss nicht darüber entschieden werden, welcher von den Elternteilen Verursacher ist.</a:t>
            </a:r>
          </a:p>
          <a:p>
            <a:endParaRPr lang="de-DE" sz="1600" b="1" dirty="0">
              <a:cs typeface="Arial" panose="020B0604020202020204" pitchFamily="34" charset="0"/>
            </a:endParaRPr>
          </a:p>
          <a:p>
            <a:r>
              <a:rPr lang="de-DE" sz="1600" b="1" dirty="0">
                <a:cs typeface="Arial" panose="020B0604020202020204" pitchFamily="34" charset="0"/>
              </a:rPr>
              <a:t>	</a:t>
            </a:r>
            <a:r>
              <a:rPr lang="de-DE" sz="1600" dirty="0">
                <a:cs typeface="Arial" panose="020B0604020202020204" pitchFamily="34" charset="0"/>
              </a:rPr>
              <a:t> ► Es kann ausreichen, dass die Eltern das Kind nicht haben schützen können. </a:t>
            </a:r>
            <a:endParaRPr lang="de-DE" sz="1600" b="1" dirty="0"/>
          </a:p>
          <a:p>
            <a:endParaRPr lang="de-DE" sz="1600" b="1" dirty="0">
              <a:cs typeface="Arial" panose="020B0604020202020204" pitchFamily="34" charset="0"/>
            </a:endParaRPr>
          </a:p>
          <a:p>
            <a:endParaRPr lang="de-DE" sz="1600" b="1" dirty="0"/>
          </a:p>
          <a:p>
            <a:endParaRPr lang="de-DE" sz="1600" b="1" dirty="0"/>
          </a:p>
          <a:p>
            <a:endParaRPr lang="de-DE" dirty="0"/>
          </a:p>
        </p:txBody>
      </p:sp>
      <p:sp>
        <p:nvSpPr>
          <p:cNvPr id="8" name="Legende: mit Pfeil nach rechts 7">
            <a:extLst>
              <a:ext uri="{FF2B5EF4-FFF2-40B4-BE49-F238E27FC236}">
                <a16:creationId xmlns:a16="http://schemas.microsoft.com/office/drawing/2014/main" id="{CFEA31FB-B076-4FD3-8530-E03784F2A261}"/>
              </a:ext>
            </a:extLst>
          </p:cNvPr>
          <p:cNvSpPr/>
          <p:nvPr/>
        </p:nvSpPr>
        <p:spPr>
          <a:xfrm>
            <a:off x="1873187" y="5294802"/>
            <a:ext cx="1047565" cy="111364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/>
              <a:t>?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4493A4A-9752-4460-A3D3-E8D82189864A}"/>
              </a:ext>
            </a:extLst>
          </p:cNvPr>
          <p:cNvSpPr/>
          <p:nvPr/>
        </p:nvSpPr>
        <p:spPr>
          <a:xfrm>
            <a:off x="3107186" y="5294802"/>
            <a:ext cx="3870664" cy="11136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cs typeface="Arial" panose="020B0604020202020204" pitchFamily="34" charset="0"/>
              </a:rPr>
              <a:t>► Dauer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6905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1003176"/>
            <a:ext cx="9607118" cy="65694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292442" y="1766656"/>
            <a:ext cx="960711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VII.  Verfahren aus der Sicht von Emma</a:t>
            </a:r>
          </a:p>
          <a:p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2019 ------------    1. Phase----------   2021            2022-----------  2. Phase-------- 2024                 2025?                         </a:t>
            </a:r>
          </a:p>
          <a:p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buAutoNum type="romanUcPeriod"/>
            </a:pPr>
            <a:endParaRPr lang="de-DE" dirty="0"/>
          </a:p>
        </p:txBody>
      </p:sp>
      <p:pic>
        <p:nvPicPr>
          <p:cNvPr id="9" name="Grafik 8" descr="Kind mit Ballon">
            <a:extLst>
              <a:ext uri="{FF2B5EF4-FFF2-40B4-BE49-F238E27FC236}">
                <a16:creationId xmlns:a16="http://schemas.microsoft.com/office/drawing/2014/main" id="{F4FDB270-4B9B-4A01-8266-27676C13339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5220" y="3515557"/>
            <a:ext cx="550416" cy="504188"/>
          </a:xfrm>
          <a:prstGeom prst="rect">
            <a:avLst/>
          </a:prstGeom>
        </p:spPr>
      </p:pic>
      <p:pic>
        <p:nvPicPr>
          <p:cNvPr id="11" name="Grafik 10" descr="Chevron Pfeile">
            <a:extLst>
              <a:ext uri="{FF2B5EF4-FFF2-40B4-BE49-F238E27FC236}">
                <a16:creationId xmlns:a16="http://schemas.microsoft.com/office/drawing/2014/main" id="{6DDE0A93-6C40-4938-A89D-2ED7A36FEA5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90027" y="3515556"/>
            <a:ext cx="651332" cy="650291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32924E5B-56C5-4670-AB7F-BBBF9AB4995D}"/>
              </a:ext>
            </a:extLst>
          </p:cNvPr>
          <p:cNvSpPr txBox="1"/>
          <p:nvPr/>
        </p:nvSpPr>
        <p:spPr>
          <a:xfrm>
            <a:off x="2627790" y="3279732"/>
            <a:ext cx="205074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4 x gerichtlich angehört</a:t>
            </a:r>
          </a:p>
          <a:p>
            <a:endParaRPr lang="de-DE" sz="1100" dirty="0"/>
          </a:p>
          <a:p>
            <a:r>
              <a:rPr lang="de-DE" sz="1100" dirty="0"/>
              <a:t>Gespräche mit VB/JA und</a:t>
            </a:r>
          </a:p>
          <a:p>
            <a:endParaRPr lang="de-DE" sz="1100" dirty="0"/>
          </a:p>
          <a:p>
            <a:r>
              <a:rPr lang="de-DE" sz="1100" dirty="0"/>
              <a:t>Gespräche/Exploration mit SV </a:t>
            </a:r>
          </a:p>
        </p:txBody>
      </p:sp>
      <p:sp>
        <p:nvSpPr>
          <p:cNvPr id="14" name="Pfeil: nach rechts 13">
            <a:extLst>
              <a:ext uri="{FF2B5EF4-FFF2-40B4-BE49-F238E27FC236}">
                <a16:creationId xmlns:a16="http://schemas.microsoft.com/office/drawing/2014/main" id="{AF3528F1-83C8-4442-885F-5A281E79BB9E}"/>
              </a:ext>
            </a:extLst>
          </p:cNvPr>
          <p:cNvSpPr/>
          <p:nvPr/>
        </p:nvSpPr>
        <p:spPr>
          <a:xfrm>
            <a:off x="1367162" y="5509922"/>
            <a:ext cx="7652552" cy="708009"/>
          </a:xfrm>
          <a:prstGeom prst="rightArrow">
            <a:avLst>
              <a:gd name="adj1" fmla="val 50000"/>
              <a:gd name="adj2" fmla="val 262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Emma lebt in der Unsicherheit über ihren Verbleib/ Verbleib in der Pflegefamilie </a:t>
            </a:r>
          </a:p>
        </p:txBody>
      </p:sp>
      <p:sp>
        <p:nvSpPr>
          <p:cNvPr id="15" name="Pfeil: nach rechts 14">
            <a:extLst>
              <a:ext uri="{FF2B5EF4-FFF2-40B4-BE49-F238E27FC236}">
                <a16:creationId xmlns:a16="http://schemas.microsoft.com/office/drawing/2014/main" id="{6044DCF7-6949-41A0-AFD9-0A7429F06ED1}"/>
              </a:ext>
            </a:extLst>
          </p:cNvPr>
          <p:cNvSpPr/>
          <p:nvPr/>
        </p:nvSpPr>
        <p:spPr>
          <a:xfrm>
            <a:off x="1367161" y="4889883"/>
            <a:ext cx="3204839" cy="604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Bereitschaftspflege</a:t>
            </a:r>
          </a:p>
        </p:txBody>
      </p:sp>
      <p:sp>
        <p:nvSpPr>
          <p:cNvPr id="17" name="Pfeil: nach rechts 16">
            <a:extLst>
              <a:ext uri="{FF2B5EF4-FFF2-40B4-BE49-F238E27FC236}">
                <a16:creationId xmlns:a16="http://schemas.microsoft.com/office/drawing/2014/main" id="{33C842C5-F9A7-488D-B6A4-6153352A260D}"/>
              </a:ext>
            </a:extLst>
          </p:cNvPr>
          <p:cNvSpPr/>
          <p:nvPr/>
        </p:nvSpPr>
        <p:spPr>
          <a:xfrm>
            <a:off x="5619564" y="4828404"/>
            <a:ext cx="5205275" cy="604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Dauerpflege</a:t>
            </a:r>
          </a:p>
        </p:txBody>
      </p:sp>
      <p:sp>
        <p:nvSpPr>
          <p:cNvPr id="18" name="Explosion: 8 Zacken 17">
            <a:extLst>
              <a:ext uri="{FF2B5EF4-FFF2-40B4-BE49-F238E27FC236}">
                <a16:creationId xmlns:a16="http://schemas.microsoft.com/office/drawing/2014/main" id="{E441ECCB-5FE0-41CB-A060-B5D3C200BC71}"/>
              </a:ext>
            </a:extLst>
          </p:cNvPr>
          <p:cNvSpPr/>
          <p:nvPr/>
        </p:nvSpPr>
        <p:spPr>
          <a:xfrm>
            <a:off x="4838326" y="4927107"/>
            <a:ext cx="585930" cy="506789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4369574-D69D-4E9D-B249-46668F987E4E}"/>
              </a:ext>
            </a:extLst>
          </p:cNvPr>
          <p:cNvSpPr/>
          <p:nvPr/>
        </p:nvSpPr>
        <p:spPr>
          <a:xfrm>
            <a:off x="133165" y="3175661"/>
            <a:ext cx="1064886" cy="14293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</a:p>
          <a:p>
            <a:r>
              <a:rPr lang="de-DE" sz="1100" dirty="0"/>
              <a:t>Schweres </a:t>
            </a:r>
          </a:p>
          <a:p>
            <a:r>
              <a:rPr lang="de-DE" sz="1100" dirty="0"/>
              <a:t>erlebt</a:t>
            </a:r>
          </a:p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</a:p>
          <a:p>
            <a:r>
              <a:rPr lang="de-DE" sz="1100" dirty="0" err="1"/>
              <a:t>trauma-tisiert</a:t>
            </a:r>
            <a:r>
              <a:rPr lang="de-DE" sz="1050" dirty="0"/>
              <a:t>?</a:t>
            </a:r>
            <a:endParaRPr lang="de-DE" sz="11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B45071A-EB42-41CB-BCAB-2AF84A225029}"/>
              </a:ext>
            </a:extLst>
          </p:cNvPr>
          <p:cNvSpPr txBox="1"/>
          <p:nvPr/>
        </p:nvSpPr>
        <p:spPr>
          <a:xfrm>
            <a:off x="6409678" y="3279733"/>
            <a:ext cx="2192784" cy="1236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2 x gerichtlich angehört</a:t>
            </a:r>
          </a:p>
          <a:p>
            <a:endParaRPr lang="de-DE" sz="1100" dirty="0"/>
          </a:p>
          <a:p>
            <a:r>
              <a:rPr lang="de-DE" sz="1100" dirty="0"/>
              <a:t>Gespräche mit VB/JA und</a:t>
            </a:r>
          </a:p>
          <a:p>
            <a:endParaRPr lang="de-DE" sz="1100" dirty="0"/>
          </a:p>
          <a:p>
            <a:r>
              <a:rPr lang="de-DE" sz="1100" dirty="0"/>
              <a:t>Gespräche/Exploration mit SV </a:t>
            </a:r>
          </a:p>
          <a:p>
            <a:endParaRPr lang="de-DE" dirty="0"/>
          </a:p>
        </p:txBody>
      </p:sp>
      <p:pic>
        <p:nvPicPr>
          <p:cNvPr id="16" name="Grafik 15" descr="Chevron Pfeile">
            <a:extLst>
              <a:ext uri="{FF2B5EF4-FFF2-40B4-BE49-F238E27FC236}">
                <a16:creationId xmlns:a16="http://schemas.microsoft.com/office/drawing/2014/main" id="{6A562ED8-E22E-482C-9485-8F23E02BAF3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66854" y="3429000"/>
            <a:ext cx="715468" cy="714325"/>
          </a:xfrm>
          <a:prstGeom prst="rect">
            <a:avLst/>
          </a:prstGeom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F9672353-13B0-4B40-A659-9E63853D657B}"/>
              </a:ext>
            </a:extLst>
          </p:cNvPr>
          <p:cNvCxnSpPr/>
          <p:nvPr/>
        </p:nvCxnSpPr>
        <p:spPr>
          <a:xfrm>
            <a:off x="2707691" y="4828404"/>
            <a:ext cx="0" cy="681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fik 18" descr="Kind mit Ballon">
            <a:extLst>
              <a:ext uri="{FF2B5EF4-FFF2-40B4-BE49-F238E27FC236}">
                <a16:creationId xmlns:a16="http://schemas.microsoft.com/office/drawing/2014/main" id="{A6DED13E-33B7-41A0-AA9F-2F796F69D7C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32303" y="3244718"/>
            <a:ext cx="973585" cy="89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949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1003176"/>
            <a:ext cx="9607118" cy="65694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292440" y="1837678"/>
            <a:ext cx="960711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b="1" dirty="0"/>
          </a:p>
          <a:p>
            <a:endParaRPr lang="de-DE" b="1" dirty="0"/>
          </a:p>
          <a:p>
            <a:endParaRPr lang="de-DE" b="1" dirty="0"/>
          </a:p>
          <a:p>
            <a:pPr algn="ctr"/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941ED96-41BC-490E-8012-443A29DF987D}"/>
              </a:ext>
            </a:extLst>
          </p:cNvPr>
          <p:cNvSpPr txBox="1"/>
          <p:nvPr/>
        </p:nvSpPr>
        <p:spPr>
          <a:xfrm>
            <a:off x="1292440" y="1766656"/>
            <a:ext cx="960711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	</a:t>
            </a:r>
          </a:p>
          <a:p>
            <a:r>
              <a:rPr lang="de-DE" sz="1600" dirty="0">
                <a:cs typeface="Arial" panose="020B0604020202020204" pitchFamily="34" charset="0"/>
              </a:rPr>
              <a:t>► Elternrechte versus Kinderrechte</a:t>
            </a:r>
          </a:p>
          <a:p>
            <a:r>
              <a:rPr lang="de-DE" sz="1600" dirty="0">
                <a:solidFill>
                  <a:srgbClr val="FF0000"/>
                </a:solidFill>
                <a:cs typeface="Arial" panose="020B0604020202020204" pitchFamily="34" charset="0"/>
              </a:rPr>
              <a:t>	</a:t>
            </a: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Entwicklung des Begriffs Kindeswohlgefährdung</a:t>
            </a:r>
          </a:p>
          <a:p>
            <a:endParaRPr lang="de-DE" sz="16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Psychologische und Pädagogische Qualifikation der juristischen Akteure noch zu variabel</a:t>
            </a:r>
          </a:p>
          <a:p>
            <a:endParaRPr lang="de-DE" sz="16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Waffengleichheit bei Gericht: Jugendamt/anwaltlich vertretene Eltern</a:t>
            </a:r>
          </a:p>
          <a:p>
            <a:endParaRPr lang="de-DE" sz="1600" dirty="0">
              <a:cs typeface="Arial" panose="020B0604020202020204" pitchFamily="34" charset="0"/>
            </a:endParaRP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Juristische Vertretung des Kindes</a:t>
            </a:r>
          </a:p>
          <a:p>
            <a:endParaRPr lang="de-DE" sz="1600" dirty="0">
              <a:cs typeface="Arial" panose="020B0604020202020204" pitchFamily="34" charset="0"/>
            </a:endParaRP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Verfahrensdauer</a:t>
            </a:r>
          </a:p>
          <a:p>
            <a:endParaRPr lang="de-DE" sz="16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</a:t>
            </a:r>
            <a:r>
              <a:rPr lang="de-DE" sz="1600" dirty="0"/>
              <a:t>Verfahrensverlauf aus der Perspektive des Kindes</a:t>
            </a:r>
            <a:r>
              <a:rPr lang="de-DE" sz="1600" dirty="0">
                <a:cs typeface="Arial" panose="020B0604020202020204" pitchFamily="34" charset="0"/>
              </a:rPr>
              <a:t> </a:t>
            </a:r>
            <a:r>
              <a:rPr lang="de-DE" sz="1600" dirty="0"/>
              <a:t> </a:t>
            </a:r>
          </a:p>
          <a:p>
            <a:endParaRPr lang="de-DE" b="1" dirty="0">
              <a:cs typeface="Arial" panose="020B0604020202020204" pitchFamily="34" charset="0"/>
            </a:endParaRPr>
          </a:p>
          <a:p>
            <a:endParaRPr lang="de-DE" dirty="0">
              <a:cs typeface="Arial" panose="020B0604020202020204" pitchFamily="34" charset="0"/>
            </a:endParaRPr>
          </a:p>
          <a:p>
            <a:r>
              <a:rPr lang="de-DE" dirty="0">
                <a:cs typeface="Arial" panose="020B0604020202020204" pitchFamily="34" charset="0"/>
              </a:rPr>
              <a:t>		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4B5C7A7-CD70-40FE-A864-C1275181C13E}"/>
              </a:ext>
            </a:extLst>
          </p:cNvPr>
          <p:cNvSpPr/>
          <p:nvPr/>
        </p:nvSpPr>
        <p:spPr>
          <a:xfrm>
            <a:off x="2663301" y="1731146"/>
            <a:ext cx="6356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/>
              <a:t>Alles im Sinne des Kindeswohls?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069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1003176"/>
            <a:ext cx="9607118" cy="65694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292440" y="1837678"/>
            <a:ext cx="960711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b="1" dirty="0"/>
          </a:p>
          <a:p>
            <a:endParaRPr lang="de-DE" b="1" dirty="0"/>
          </a:p>
          <a:p>
            <a:endParaRPr lang="de-DE" b="1" dirty="0"/>
          </a:p>
          <a:p>
            <a:pPr algn="ctr"/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941ED96-41BC-490E-8012-443A29DF987D}"/>
              </a:ext>
            </a:extLst>
          </p:cNvPr>
          <p:cNvSpPr txBox="1"/>
          <p:nvPr/>
        </p:nvSpPr>
        <p:spPr>
          <a:xfrm>
            <a:off x="1292440" y="1837678"/>
            <a:ext cx="985791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8000" b="1" dirty="0"/>
          </a:p>
          <a:p>
            <a:pPr algn="ctr"/>
            <a:r>
              <a:rPr lang="de-DE" sz="8000" b="1" dirty="0">
                <a:solidFill>
                  <a:srgbClr val="FF0000"/>
                </a:solidFill>
              </a:rPr>
              <a:t>   22 125</a:t>
            </a:r>
            <a:r>
              <a:rPr lang="de-DE" dirty="0">
                <a:solidFill>
                  <a:srgbClr val="FF0000"/>
                </a:solidFill>
              </a:rPr>
              <a:t>	</a:t>
            </a:r>
            <a:r>
              <a:rPr lang="de-DE" dirty="0"/>
              <a:t>	 </a:t>
            </a:r>
          </a:p>
          <a:p>
            <a:endParaRPr lang="de-DE" dirty="0"/>
          </a:p>
          <a:p>
            <a:endParaRPr lang="de-DE" b="1" dirty="0"/>
          </a:p>
          <a:p>
            <a:endParaRPr lang="de-DE" b="1" dirty="0"/>
          </a:p>
          <a:p>
            <a:pPr algn="ctr"/>
            <a:r>
              <a:rPr lang="de-DE" sz="800" b="1" dirty="0"/>
              <a:t>Quelle: https://www.destatis.de/DE/Themen/Gesellschaft-Umwelt/Soziales/Adoptionen/Tabellen/entzug-elterlichen-sorge.html?nn=446512</a:t>
            </a:r>
          </a:p>
        </p:txBody>
      </p:sp>
    </p:spTree>
    <p:extLst>
      <p:ext uri="{BB962C8B-B14F-4D97-AF65-F5344CB8AC3E}">
        <p14:creationId xmlns:p14="http://schemas.microsoft.com/office/powerpoint/2010/main" val="230668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1003176"/>
            <a:ext cx="9607118" cy="65694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292440" y="1837678"/>
            <a:ext cx="960711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b="1" dirty="0"/>
          </a:p>
          <a:p>
            <a:endParaRPr lang="de-DE" b="1" dirty="0"/>
          </a:p>
          <a:p>
            <a:endParaRPr lang="de-DE" b="1" dirty="0"/>
          </a:p>
          <a:p>
            <a:pPr algn="ctr"/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941ED96-41BC-490E-8012-443A29DF987D}"/>
              </a:ext>
            </a:extLst>
          </p:cNvPr>
          <p:cNvSpPr txBox="1"/>
          <p:nvPr/>
        </p:nvSpPr>
        <p:spPr>
          <a:xfrm>
            <a:off x="1292440" y="1606858"/>
            <a:ext cx="9857913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pPr algn="ctr"/>
            <a:r>
              <a:rPr lang="de-DE" sz="2400" b="1" dirty="0"/>
              <a:t>Sind die Eltern nicht bereit oder nicht in der Lage,</a:t>
            </a:r>
          </a:p>
          <a:p>
            <a:pPr algn="ctr"/>
            <a:endParaRPr lang="de-DE" sz="2400" b="1" dirty="0"/>
          </a:p>
          <a:p>
            <a:pPr algn="ctr"/>
            <a:r>
              <a:rPr lang="de-DE" sz="2400" b="1" dirty="0"/>
              <a:t>eine Kindeswohlgefährdung</a:t>
            </a:r>
          </a:p>
          <a:p>
            <a:pPr algn="ctr"/>
            <a:endParaRPr lang="de-DE" sz="2400" b="1" dirty="0"/>
          </a:p>
          <a:p>
            <a:pPr algn="ctr"/>
            <a:r>
              <a:rPr lang="de-DE" sz="2400" b="1" dirty="0"/>
              <a:t>abzuwenden,</a:t>
            </a:r>
          </a:p>
          <a:p>
            <a:pPr algn="ctr"/>
            <a:endParaRPr lang="de-DE" sz="2400" b="1" dirty="0"/>
          </a:p>
          <a:p>
            <a:pPr algn="ctr"/>
            <a:r>
              <a:rPr lang="de-DE" sz="2400" b="1" dirty="0"/>
              <a:t>kann das Jugendamt das Familiengericht anrufen, </a:t>
            </a:r>
          </a:p>
          <a:p>
            <a:pPr algn="ctr"/>
            <a:endParaRPr lang="de-DE" sz="2400" b="1" dirty="0"/>
          </a:p>
          <a:p>
            <a:pPr algn="ctr"/>
            <a:r>
              <a:rPr lang="de-DE" sz="2400" b="1" dirty="0"/>
              <a:t>damit dieses die erforderlichen Maßnahmen trifft.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endParaRPr lang="de-DE" dirty="0"/>
          </a:p>
          <a:p>
            <a:endParaRPr lang="de-DE" b="1" dirty="0"/>
          </a:p>
          <a:p>
            <a:endParaRPr lang="de-DE" b="1" dirty="0"/>
          </a:p>
          <a:p>
            <a:pPr marL="342900" indent="-342900">
              <a:buAutoNum type="arabicParenBoth"/>
            </a:pPr>
            <a:endParaRPr lang="de-DE" dirty="0"/>
          </a:p>
          <a:p>
            <a:endParaRPr lang="de-DE" dirty="0"/>
          </a:p>
          <a:p>
            <a:r>
              <a:rPr lang="de-DE" dirty="0"/>
              <a:t>		 </a:t>
            </a:r>
          </a:p>
          <a:p>
            <a:r>
              <a:rPr lang="de-DE" dirty="0"/>
              <a:t>	</a:t>
            </a:r>
          </a:p>
          <a:p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715714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1003176"/>
            <a:ext cx="9607118" cy="65694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292440" y="1837678"/>
            <a:ext cx="960711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b="1" dirty="0"/>
          </a:p>
          <a:p>
            <a:endParaRPr lang="de-DE" b="1" dirty="0"/>
          </a:p>
          <a:p>
            <a:endParaRPr lang="de-DE" b="1" dirty="0"/>
          </a:p>
          <a:p>
            <a:pPr algn="ctr"/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941ED96-41BC-490E-8012-443A29DF987D}"/>
              </a:ext>
            </a:extLst>
          </p:cNvPr>
          <p:cNvSpPr txBox="1"/>
          <p:nvPr/>
        </p:nvSpPr>
        <p:spPr>
          <a:xfrm>
            <a:off x="1292440" y="1837678"/>
            <a:ext cx="991117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b="1" dirty="0"/>
          </a:p>
          <a:p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22 125 Fälle, in denen das Kind und eine von ihm möglicherweise erlittene Kindeswohlgefährdung </a:t>
            </a:r>
          </a:p>
          <a:p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Gegenstand des familiengerichtlichen Verfahrens ist.</a:t>
            </a:r>
          </a:p>
          <a:p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b="1" dirty="0"/>
          </a:p>
          <a:p>
            <a:pPr algn="ctr"/>
            <a:r>
              <a:rPr lang="de-DE" sz="8000" b="1" dirty="0"/>
              <a:t>   </a:t>
            </a:r>
          </a:p>
          <a:p>
            <a:pPr algn="ctr"/>
            <a:r>
              <a:rPr lang="de-DE" sz="3600" b="1" dirty="0"/>
              <a:t>Alles im Sinne des Kindeswohls?</a:t>
            </a:r>
            <a:r>
              <a:rPr lang="de-DE" dirty="0"/>
              <a:t>	 </a:t>
            </a:r>
          </a:p>
          <a:p>
            <a:r>
              <a:rPr lang="de-DE" dirty="0"/>
              <a:t>	</a:t>
            </a:r>
          </a:p>
          <a:p>
            <a:endParaRPr lang="de-DE" b="1" dirty="0"/>
          </a:p>
        </p:txBody>
      </p:sp>
      <p:sp>
        <p:nvSpPr>
          <p:cNvPr id="5" name="Pfeil: nach unten 4">
            <a:extLst>
              <a:ext uri="{FF2B5EF4-FFF2-40B4-BE49-F238E27FC236}">
                <a16:creationId xmlns:a16="http://schemas.microsoft.com/office/drawing/2014/main" id="{8EF29811-5BF7-4ACB-ACCD-01EC6F330211}"/>
              </a:ext>
            </a:extLst>
          </p:cNvPr>
          <p:cNvSpPr/>
          <p:nvPr/>
        </p:nvSpPr>
        <p:spPr>
          <a:xfrm>
            <a:off x="5530788" y="3068784"/>
            <a:ext cx="381740" cy="11569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240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989814"/>
            <a:ext cx="9607118" cy="575035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425503" y="2590106"/>
            <a:ext cx="934099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 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r>
              <a:rPr lang="de-DE" dirty="0"/>
              <a:t>                                                               Emma                                   Lara</a:t>
            </a:r>
          </a:p>
        </p:txBody>
      </p:sp>
      <p:pic>
        <p:nvPicPr>
          <p:cNvPr id="8" name="Grafik 7" descr="Kind mit Ballon">
            <a:extLst>
              <a:ext uri="{FF2B5EF4-FFF2-40B4-BE49-F238E27FC236}">
                <a16:creationId xmlns:a16="http://schemas.microsoft.com/office/drawing/2014/main" id="{5A67B380-E948-4E1D-87ED-3D98EBF90F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02493" y="1840809"/>
            <a:ext cx="3255247" cy="3498452"/>
          </a:xfrm>
          <a:prstGeom prst="rect">
            <a:avLst/>
          </a:prstGeom>
        </p:spPr>
      </p:pic>
      <p:pic>
        <p:nvPicPr>
          <p:cNvPr id="9" name="Grafik 8" descr="Kind mit Ballon">
            <a:extLst>
              <a:ext uri="{FF2B5EF4-FFF2-40B4-BE49-F238E27FC236}">
                <a16:creationId xmlns:a16="http://schemas.microsoft.com/office/drawing/2014/main" id="{DC6AABEF-ADC2-4013-8962-13F42C6841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5791" y="1840809"/>
            <a:ext cx="3045043" cy="349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952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989814"/>
            <a:ext cx="9607118" cy="575035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376039" y="1658019"/>
            <a:ext cx="925739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 </a:t>
            </a:r>
            <a:r>
              <a:rPr lang="de-DE" b="1" dirty="0">
                <a:cs typeface="Arial" panose="020B0604020202020204" pitchFamily="34" charset="0"/>
              </a:rPr>
              <a:t>Der Fall Emma</a:t>
            </a:r>
          </a:p>
          <a:p>
            <a:r>
              <a:rPr lang="de-DE" sz="1600" b="1" dirty="0">
                <a:cs typeface="Arial" panose="020B0604020202020204" pitchFamily="34" charset="0"/>
              </a:rPr>
              <a:t>Phase I  2019-2021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 Emma, 6 Monate alt, wird </a:t>
            </a:r>
            <a:r>
              <a:rPr lang="de-DE" sz="1400" dirty="0" err="1">
                <a:cs typeface="Arial" panose="020B0604020202020204" pitchFamily="34" charset="0"/>
              </a:rPr>
              <a:t>notfallmässig</a:t>
            </a:r>
            <a:r>
              <a:rPr lang="de-DE" sz="1400" dirty="0">
                <a:cs typeface="Arial" panose="020B0604020202020204" pitchFamily="34" charset="0"/>
              </a:rPr>
              <a:t> von den Eltern in die Uni-Klinik gebracht, da – so die Eltern - „etwas nicht</a:t>
            </a:r>
          </a:p>
          <a:p>
            <a:r>
              <a:rPr lang="de-DE" sz="1400" dirty="0">
                <a:cs typeface="Arial" panose="020B0604020202020204" pitchFamily="34" charset="0"/>
              </a:rPr>
              <a:t>       stimme“.</a:t>
            </a:r>
          </a:p>
          <a:p>
            <a:r>
              <a:rPr lang="de-DE" sz="1400" dirty="0">
                <a:cs typeface="Arial" panose="020B0604020202020204" pitchFamily="34" charset="0"/>
              </a:rPr>
              <a:t>     </a:t>
            </a:r>
          </a:p>
          <a:p>
            <a:r>
              <a:rPr lang="de-DE" sz="1400" dirty="0">
                <a:cs typeface="Arial" panose="020B0604020202020204" pitchFamily="34" charset="0"/>
              </a:rPr>
              <a:t>►  Untersuchungen ergeben: mehrfache noch sichtbare Kallusfrakturen, Hämatom im Gesicht und Ohr.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 Emma wird vom zuständigen Jugendamt noch in der Klinik in Obhut genommen und in einer Bereitschaftspflegefamilie</a:t>
            </a:r>
          </a:p>
          <a:p>
            <a:r>
              <a:rPr lang="de-DE" sz="1400" dirty="0">
                <a:cs typeface="Arial" panose="020B0604020202020204" pitchFamily="34" charset="0"/>
              </a:rPr>
              <a:t>      untergebracht, welche im Verfahrensverlauf wechselt.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 Jugendamt ruft gem. § 8 a SGB VIII das örtliche Familiengericht an, was umgehend ein Kindeswohlgefährdungs- und</a:t>
            </a:r>
          </a:p>
          <a:p>
            <a:r>
              <a:rPr lang="de-DE" sz="1400" dirty="0">
                <a:cs typeface="Arial" panose="020B0604020202020204" pitchFamily="34" charset="0"/>
              </a:rPr>
              <a:t>       Umgangsverfahren in die Wege leitet.  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Eltern bestreiten (bis heute) sowohl die Kindeswohlgefährdung als solches als auch ihre eigene Verantwortung.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Rechtsmedizinische Gutachten bestätigen die schweren Verletzungen, deren Fremdverursachung und den Verdacht einer</a:t>
            </a:r>
          </a:p>
          <a:p>
            <a:r>
              <a:rPr lang="de-DE" sz="1400" dirty="0">
                <a:cs typeface="Arial" panose="020B0604020202020204" pitchFamily="34" charset="0"/>
              </a:rPr>
              <a:t>     mehrzeitigen Kindesmisshandlung.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Lara hat keinerlei Verletzungen. 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Das Amtsgericht - später vom OLG bestätigt - entzieht das Aufenthaltsbestimmungsrecht, die Gesundheitsfürsorge </a:t>
            </a:r>
          </a:p>
          <a:p>
            <a:r>
              <a:rPr lang="de-DE" sz="1400" dirty="0">
                <a:cs typeface="Arial" panose="020B0604020202020204" pitchFamily="34" charset="0"/>
              </a:rPr>
              <a:t>     und das Recht, öffentliche Hilfen zu beantragen; Ergänzungspflegschaft wird angeordnet. 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endParaRPr lang="de-DE" sz="1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886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1003176"/>
            <a:ext cx="9607118" cy="65694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162233" y="1871868"/>
            <a:ext cx="9607119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400" dirty="0"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Begleiteter Umgang wird festgesetzt.</a:t>
            </a:r>
          </a:p>
          <a:p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Emma , mittlerweile 2,5 Jahre alt, wird nun in einer Dauerpflegefamilie untergebracht. </a:t>
            </a:r>
          </a:p>
          <a:p>
            <a:endParaRPr lang="de-DE" sz="1400" b="1" dirty="0">
              <a:cs typeface="Arial" panose="020B0604020202020204" pitchFamily="34" charset="0"/>
            </a:endParaRPr>
          </a:p>
          <a:p>
            <a:endParaRPr lang="de-DE" sz="1400" b="1" dirty="0">
              <a:cs typeface="Arial" panose="020B0604020202020204" pitchFamily="34" charset="0"/>
            </a:endParaRPr>
          </a:p>
          <a:p>
            <a:r>
              <a:rPr lang="de-DE" sz="1600" b="1" dirty="0">
                <a:cs typeface="Arial" panose="020B0604020202020204" pitchFamily="34" charset="0"/>
              </a:rPr>
              <a:t>Phase II 2022-2024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Ein Jahr später: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Eltern stellen den Antrag auf umfangreiche Ausweitung der Umgangskontakte.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Gericht beschließt die Einholung eines neuen Gutachtens zur Frage der Regelung der Umgangskontakte, welches 1</a:t>
            </a:r>
          </a:p>
          <a:p>
            <a:r>
              <a:rPr lang="de-DE" sz="1400" dirty="0">
                <a:cs typeface="Arial" panose="020B0604020202020204" pitchFamily="34" charset="0"/>
              </a:rPr>
              <a:t>      Jahr später vorgelegt wird.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Ein Jahr nach dem Umgangsabänderungsantrag stellen die Eltern den Antrag auf Abänderung </a:t>
            </a:r>
          </a:p>
          <a:p>
            <a:r>
              <a:rPr lang="de-DE" sz="1400" dirty="0">
                <a:cs typeface="Arial" panose="020B0604020202020204" pitchFamily="34" charset="0"/>
              </a:rPr>
              <a:t>     der Entscheidung des OLG und damit auf Rückführung von Emma.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Ein vom Gericht beauftragtes Gutachten zur Frage einer möglichen Rückführung oder eines dauerhaften Verbleibs von</a:t>
            </a:r>
          </a:p>
          <a:p>
            <a:r>
              <a:rPr lang="de-DE" sz="1400" dirty="0">
                <a:cs typeface="Arial" panose="020B0604020202020204" pitchFamily="34" charset="0"/>
              </a:rPr>
              <a:t>     Emma in der jetzigen Pflegefamilie wird 2 Jahre später vorgelegt.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r>
              <a:rPr lang="de-DE" sz="1400" dirty="0">
                <a:cs typeface="Arial" panose="020B0604020202020204" pitchFamily="34" charset="0"/>
              </a:rPr>
              <a:t>► Gutachten postuliert eine „unsichere Bindung“ von Emma an die Pflegefamilie.</a:t>
            </a:r>
          </a:p>
          <a:p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5352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1003176"/>
            <a:ext cx="9607118" cy="65694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292440" y="1837678"/>
            <a:ext cx="960711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b="1" dirty="0"/>
          </a:p>
          <a:p>
            <a:endParaRPr lang="de-DE" b="1" dirty="0"/>
          </a:p>
          <a:p>
            <a:endParaRPr lang="de-DE" b="1" dirty="0"/>
          </a:p>
          <a:p>
            <a:pPr algn="ctr"/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941ED96-41BC-490E-8012-443A29DF987D}"/>
              </a:ext>
            </a:extLst>
          </p:cNvPr>
          <p:cNvSpPr txBox="1"/>
          <p:nvPr/>
        </p:nvSpPr>
        <p:spPr>
          <a:xfrm>
            <a:off x="1292440" y="1837678"/>
            <a:ext cx="985791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I. Anwendung der entscheidungserheblichen Rechtsnormen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§ 1666/§1666 a BGB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de-DE" dirty="0"/>
              <a:t>Eingriffsmöglichkeit des Familiengerichts bei Kindeswohlgefährdung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§ 1684 IV BGB           	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►</a:t>
            </a:r>
            <a:r>
              <a:rPr lang="de-DE" dirty="0"/>
              <a:t>  Möglichkeit, den Umgang bei Kindeswohlgefährdung auszuschließen     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§ 1696 BGB/§ 166 </a:t>
            </a:r>
            <a:r>
              <a:rPr lang="de-DE" dirty="0" err="1"/>
              <a:t>FamFG</a:t>
            </a:r>
            <a:r>
              <a:rPr lang="de-DE" dirty="0"/>
              <a:t> 	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►</a:t>
            </a:r>
            <a:r>
              <a:rPr lang="de-DE" dirty="0"/>
              <a:t>  Abänderung von Entscheidung des Familiengerichts 		 </a:t>
            </a:r>
          </a:p>
          <a:p>
            <a:r>
              <a:rPr lang="de-DE" dirty="0"/>
              <a:t>	</a:t>
            </a:r>
          </a:p>
          <a:p>
            <a:endParaRPr lang="de-DE" b="1" dirty="0"/>
          </a:p>
          <a:p>
            <a:endParaRPr lang="de-DE" b="1" dirty="0"/>
          </a:p>
          <a:p>
            <a:r>
              <a:rPr lang="de-DE" b="1" dirty="0"/>
              <a:t>Zentraler Eingriffstatbestand: Kindeswohlgefährdung (unbestimmter Rechtsbegriff)</a:t>
            </a:r>
          </a:p>
        </p:txBody>
      </p:sp>
    </p:spTree>
    <p:extLst>
      <p:ext uri="{BB962C8B-B14F-4D97-AF65-F5344CB8AC3E}">
        <p14:creationId xmlns:p14="http://schemas.microsoft.com/office/powerpoint/2010/main" val="773589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D399E-9233-4F86-8681-ACFAD048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441" y="1003176"/>
            <a:ext cx="9607118" cy="656948"/>
          </a:xfrm>
          <a:solidFill>
            <a:srgbClr val="55ABA3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„Kinder vor Gericht – Alles im Sinne des Kindeswohls?“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05BA45-8575-4E37-93D3-61C28B667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860" y="5915002"/>
            <a:ext cx="11185865" cy="736847"/>
          </a:xfrm>
        </p:spPr>
        <p:txBody>
          <a:bodyPr>
            <a:normAutofit/>
          </a:bodyPr>
          <a:lstStyle/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Prof. Dr. Marie-Luise Kohne     </a:t>
            </a:r>
          </a:p>
          <a:p>
            <a:pPr algn="r"/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Grafik 1">
            <a:extLst>
              <a:ext uri="{FF2B5EF4-FFF2-40B4-BE49-F238E27FC236}">
                <a16:creationId xmlns:a16="http://schemas.microsoft.com/office/drawing/2014/main" id="{2AE97271-4B60-4C8D-9420-F9175C0D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61" y="161762"/>
            <a:ext cx="3178092" cy="73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EF2E48F-CE59-4219-AB62-F102C016641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725" y="6119185"/>
            <a:ext cx="307053" cy="32848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548663F-F9BE-4D70-9978-349FDB901A65}"/>
              </a:ext>
            </a:extLst>
          </p:cNvPr>
          <p:cNvSpPr txBox="1"/>
          <p:nvPr/>
        </p:nvSpPr>
        <p:spPr>
          <a:xfrm>
            <a:off x="1292440" y="1837678"/>
            <a:ext cx="960711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b="1" dirty="0"/>
          </a:p>
          <a:p>
            <a:endParaRPr lang="de-DE" b="1" dirty="0"/>
          </a:p>
          <a:p>
            <a:endParaRPr lang="de-DE" b="1" dirty="0"/>
          </a:p>
          <a:p>
            <a:pPr algn="ctr"/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941ED96-41BC-490E-8012-443A29DF987D}"/>
              </a:ext>
            </a:extLst>
          </p:cNvPr>
          <p:cNvSpPr txBox="1"/>
          <p:nvPr/>
        </p:nvSpPr>
        <p:spPr>
          <a:xfrm>
            <a:off x="985420" y="1841242"/>
            <a:ext cx="996074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Kindeswohlgefährdung</a:t>
            </a:r>
          </a:p>
          <a:p>
            <a:endParaRPr lang="de-DE" sz="1400" dirty="0">
              <a:cs typeface="Arial" panose="020B0604020202020204" pitchFamily="34" charset="0"/>
            </a:endParaRP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Generell ist für Maßnahmen nach § 1666 BGB erforderlich, dass </a:t>
            </a:r>
            <a:r>
              <a:rPr lang="de-DE" sz="1600" b="1" dirty="0">
                <a:cs typeface="Arial" panose="020B0604020202020204" pitchFamily="34" charset="0"/>
              </a:rPr>
              <a:t>eine konkrete Gefährdung des Kindeswohls</a:t>
            </a:r>
            <a:r>
              <a:rPr lang="de-DE" sz="1600" dirty="0">
                <a:cs typeface="Arial" panose="020B0604020202020204" pitchFamily="34" charset="0"/>
              </a:rPr>
              <a:t>   </a:t>
            </a:r>
          </a:p>
          <a:p>
            <a:r>
              <a:rPr lang="de-DE" sz="1600" dirty="0">
                <a:cs typeface="Arial" panose="020B0604020202020204" pitchFamily="34" charset="0"/>
              </a:rPr>
              <a:t>      vorliegt. </a:t>
            </a:r>
          </a:p>
          <a:p>
            <a:endParaRPr lang="de-DE" sz="1600" dirty="0">
              <a:cs typeface="Arial" panose="020B0604020202020204" pitchFamily="34" charset="0"/>
            </a:endParaRPr>
          </a:p>
          <a:p>
            <a:endParaRPr lang="de-DE" sz="1600" dirty="0">
              <a:cs typeface="Arial" panose="020B0604020202020204" pitchFamily="34" charset="0"/>
            </a:endParaRPr>
          </a:p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►  Eine solche besteht bei einer </a:t>
            </a:r>
          </a:p>
          <a:p>
            <a:endParaRPr lang="de-DE" b="1" dirty="0">
              <a:cs typeface="Arial" panose="020B0604020202020204" pitchFamily="34" charset="0"/>
            </a:endParaRPr>
          </a:p>
          <a:p>
            <a:pPr lvl="1"/>
            <a:r>
              <a:rPr lang="de-DE" b="1" dirty="0">
                <a:cs typeface="Arial" panose="020B0604020202020204" pitchFamily="34" charset="0"/>
              </a:rPr>
              <a:t>„ gegenwärtigen, in einem solchen Maß vorhandenen Gefahr, dass bei der weiteren Entwicklung </a:t>
            </a:r>
          </a:p>
          <a:p>
            <a:pPr lvl="1"/>
            <a:r>
              <a:rPr lang="de-DE" b="1" dirty="0">
                <a:cs typeface="Arial" panose="020B0604020202020204" pitchFamily="34" charset="0"/>
              </a:rPr>
              <a:t>   der Dinge eine erhebliche Schädigung des geistigen oder leiblichen Wohls des Kindes mit</a:t>
            </a:r>
          </a:p>
          <a:p>
            <a:pPr lvl="1"/>
            <a:r>
              <a:rPr lang="de-DE" b="1" dirty="0">
                <a:cs typeface="Arial" panose="020B0604020202020204" pitchFamily="34" charset="0"/>
              </a:rPr>
              <a:t>   hinreichender Wahrscheinlichkeit zu erwarten ist.</a:t>
            </a:r>
            <a:r>
              <a:rPr lang="de-DE" dirty="0">
                <a:cs typeface="Arial" panose="020B0604020202020204" pitchFamily="34" charset="0"/>
              </a:rPr>
              <a:t> “ </a:t>
            </a:r>
          </a:p>
          <a:p>
            <a:r>
              <a:rPr lang="de-DE" sz="1600" dirty="0">
                <a:cs typeface="Arial" panose="020B0604020202020204" pitchFamily="34" charset="0"/>
              </a:rPr>
              <a:t>             </a:t>
            </a:r>
            <a:r>
              <a:rPr lang="de-DE" sz="1200" dirty="0">
                <a:cs typeface="Arial" panose="020B0604020202020204" pitchFamily="34" charset="0"/>
              </a:rPr>
              <a:t>( BGH- 21.09.22, 12 ZB 150/19 )</a:t>
            </a:r>
          </a:p>
          <a:p>
            <a:r>
              <a:rPr lang="de-DE" sz="1600" dirty="0">
                <a:cs typeface="Arial" panose="020B0604020202020204" pitchFamily="34" charset="0"/>
              </a:rPr>
              <a:t>		 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761198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1832</Words>
  <Application>Microsoft Office PowerPoint</Application>
  <PresentationFormat>Breitbild</PresentationFormat>
  <Paragraphs>367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</vt:lpstr>
      <vt:lpstr>                                                                                             „Kinder vor Gericht“   Alles im Sinne des Kindeswohls? </vt:lpstr>
      <vt:lpstr>                  „Kinder vor Gericht – Alles im Sinne des Kindeswohls?“ </vt:lpstr>
      <vt:lpstr>                  „Kinder vor Gericht – Alles im Sinne des Kindeswohls?“ </vt:lpstr>
      <vt:lpstr>                  „Kinder vor Gericht – Alles im Sinne des Kindeswohls?“ </vt:lpstr>
      <vt:lpstr>                  „Kinder vor Gericht – Alles im Sinne des Kindeswohls?“ </vt:lpstr>
      <vt:lpstr>                  „Kinder vor Gericht – Alles im Sinne des Kindeswohls?“ </vt:lpstr>
      <vt:lpstr>                  „Kinder vor Gericht – Alles im Sinne des Kindeswohls?“ </vt:lpstr>
      <vt:lpstr>                  „Kinder vor Gericht – Alles im Sinne des Kindeswohls?“ </vt:lpstr>
      <vt:lpstr>                  „Kinder vor Gericht – Alles im Sinne des Kindeswohls?“ </vt:lpstr>
      <vt:lpstr>„Kinder vor Gericht – Alles im Sinne des Kindeswohls?“</vt:lpstr>
      <vt:lpstr>        „Who ist Who“  im familiengerichtlichen Verfahren</vt:lpstr>
      <vt:lpstr>                  „Kinder vor Gericht – Alles im Sinne des Kindeswohls?“ </vt:lpstr>
      <vt:lpstr>                  „Kinder vor Gericht – Alles im Sinne des Kindeswohls?“ </vt:lpstr>
      <vt:lpstr>                  „Kinder vor Gericht – Alles im Sinne des Kindeswohls?“ </vt:lpstr>
      <vt:lpstr>                  „Kinder vor Gericht – Alles im Sinne des Kindeswohls?“ </vt:lpstr>
      <vt:lpstr>                  „Kinder vor Gericht – Alles im Sinne des Kindeswohls?“ </vt:lpstr>
      <vt:lpstr>                  „Kinder vor Gericht – Alles im Sinne des Kindeswohls?“ </vt:lpstr>
      <vt:lpstr>                  „Kinder vor Gericht – Alles im Sinne des Kindeswohls?“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„Kinder vor Gericht – Alles im Sinne des Kindeswohls?“.</dc:title>
  <dc:creator>Prof. Dr. Marie-Luise Kohne</dc:creator>
  <cp:lastModifiedBy>Lara Sielaff</cp:lastModifiedBy>
  <cp:revision>162</cp:revision>
  <cp:lastPrinted>2024-09-26T06:28:13Z</cp:lastPrinted>
  <dcterms:created xsi:type="dcterms:W3CDTF">2024-09-04T16:13:37Z</dcterms:created>
  <dcterms:modified xsi:type="dcterms:W3CDTF">2024-09-26T19:14:01Z</dcterms:modified>
</cp:coreProperties>
</file>