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0"/>
  </p:notesMasterIdLst>
  <p:sldIdLst>
    <p:sldId id="775" r:id="rId2"/>
    <p:sldId id="871" r:id="rId3"/>
    <p:sldId id="993" r:id="rId4"/>
    <p:sldId id="261" r:id="rId5"/>
    <p:sldId id="966" r:id="rId6"/>
    <p:sldId id="1023" r:id="rId7"/>
    <p:sldId id="849" r:id="rId8"/>
    <p:sldId id="852" r:id="rId9"/>
    <p:sldId id="1058" r:id="rId10"/>
    <p:sldId id="1118" r:id="rId11"/>
    <p:sldId id="798" r:id="rId12"/>
    <p:sldId id="1112" r:id="rId13"/>
    <p:sldId id="1119" r:id="rId14"/>
    <p:sldId id="1115" r:id="rId15"/>
    <p:sldId id="1034" r:id="rId16"/>
    <p:sldId id="1113" r:id="rId17"/>
    <p:sldId id="1035" r:id="rId18"/>
    <p:sldId id="1107" r:id="rId19"/>
    <p:sldId id="1114" r:id="rId20"/>
    <p:sldId id="1117" r:id="rId21"/>
    <p:sldId id="1038" r:id="rId22"/>
    <p:sldId id="867" r:id="rId23"/>
    <p:sldId id="905" r:id="rId24"/>
    <p:sldId id="1036" r:id="rId25"/>
    <p:sldId id="1081" r:id="rId26"/>
    <p:sldId id="1037" r:id="rId27"/>
    <p:sldId id="1120" r:id="rId28"/>
    <p:sldId id="1122" r:id="rId29"/>
    <p:sldId id="1123" r:id="rId30"/>
    <p:sldId id="859" r:id="rId31"/>
    <p:sldId id="1111" r:id="rId32"/>
    <p:sldId id="861" r:id="rId33"/>
    <p:sldId id="1039" r:id="rId34"/>
    <p:sldId id="1077" r:id="rId35"/>
    <p:sldId id="1124" r:id="rId36"/>
    <p:sldId id="1040" r:id="rId37"/>
    <p:sldId id="864" r:id="rId38"/>
    <p:sldId id="1041" r:id="rId39"/>
    <p:sldId id="1110" r:id="rId40"/>
    <p:sldId id="1042" r:id="rId41"/>
    <p:sldId id="1102" r:id="rId42"/>
    <p:sldId id="1100" r:id="rId43"/>
    <p:sldId id="1125" r:id="rId44"/>
    <p:sldId id="1108" r:id="rId45"/>
    <p:sldId id="1043" r:id="rId46"/>
    <p:sldId id="860" r:id="rId47"/>
    <p:sldId id="1126" r:id="rId48"/>
    <p:sldId id="1059" r:id="rId49"/>
    <p:sldId id="952" r:id="rId50"/>
    <p:sldId id="1095" r:id="rId51"/>
    <p:sldId id="1096" r:id="rId52"/>
    <p:sldId id="1103" r:id="rId53"/>
    <p:sldId id="856" r:id="rId54"/>
    <p:sldId id="1106" r:id="rId55"/>
    <p:sldId id="1104" r:id="rId56"/>
    <p:sldId id="982" r:id="rId57"/>
    <p:sldId id="263" r:id="rId58"/>
    <p:sldId id="771" r:id="rId59"/>
  </p:sldIdLst>
  <p:sldSz cx="12192000" cy="6858000"/>
  <p:notesSz cx="6797675" cy="9926638"/>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82ED8C-A8DB-4A82-86A6-3A0C75E30BED}">
          <p14:sldIdLst>
            <p14:sldId id="775"/>
            <p14:sldId id="871"/>
            <p14:sldId id="993"/>
            <p14:sldId id="261"/>
            <p14:sldId id="966"/>
            <p14:sldId id="1023"/>
            <p14:sldId id="849"/>
            <p14:sldId id="852"/>
            <p14:sldId id="1058"/>
            <p14:sldId id="1118"/>
            <p14:sldId id="798"/>
            <p14:sldId id="1112"/>
            <p14:sldId id="1119"/>
            <p14:sldId id="1115"/>
            <p14:sldId id="1034"/>
            <p14:sldId id="1113"/>
            <p14:sldId id="1035"/>
            <p14:sldId id="1107"/>
            <p14:sldId id="1114"/>
            <p14:sldId id="1117"/>
            <p14:sldId id="1038"/>
            <p14:sldId id="867"/>
            <p14:sldId id="905"/>
            <p14:sldId id="1036"/>
            <p14:sldId id="1081"/>
            <p14:sldId id="1037"/>
            <p14:sldId id="1120"/>
            <p14:sldId id="1122"/>
            <p14:sldId id="1123"/>
            <p14:sldId id="859"/>
            <p14:sldId id="1111"/>
            <p14:sldId id="861"/>
            <p14:sldId id="1039"/>
            <p14:sldId id="1077"/>
            <p14:sldId id="1124"/>
            <p14:sldId id="1040"/>
            <p14:sldId id="864"/>
            <p14:sldId id="1041"/>
            <p14:sldId id="1110"/>
            <p14:sldId id="1042"/>
            <p14:sldId id="1102"/>
            <p14:sldId id="1100"/>
            <p14:sldId id="1125"/>
            <p14:sldId id="1108"/>
            <p14:sldId id="1043"/>
            <p14:sldId id="860"/>
            <p14:sldId id="1126"/>
            <p14:sldId id="1059"/>
            <p14:sldId id="952"/>
            <p14:sldId id="1095"/>
            <p14:sldId id="1096"/>
            <p14:sldId id="1103"/>
            <p14:sldId id="856"/>
            <p14:sldId id="1106"/>
            <p14:sldId id="1104"/>
            <p14:sldId id="982"/>
            <p14:sldId id="263"/>
            <p14:sldId id="771"/>
          </p14:sldIdLst>
        </p14:section>
        <p14:section name="Beispielseiten (vor Veröffentlichung löschen!)" id="{899B505A-7DB0-46C1-8D60-601683DD53D0}">
          <p14:sldIdLst/>
        </p14:section>
        <p14:section name="Gut zu wissen (vor Veröffentlichung löschen!)" id="{7CBE6F7B-6FC3-4E36-A6FE-E96F7C97DB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77845" autoAdjust="0"/>
  </p:normalViewPr>
  <p:slideViewPr>
    <p:cSldViewPr snapToGrid="0" showGuides="1">
      <p:cViewPr varScale="1">
        <p:scale>
          <a:sx n="67" d="100"/>
          <a:sy n="67" d="100"/>
        </p:scale>
        <p:origin x="1560" y="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3"/>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65703-D89D-48DB-BDDD-B4F651301F6A}" type="doc">
      <dgm:prSet loTypeId="urn:microsoft.com/office/officeart/2005/8/layout/hChevron3" loCatId="process" qsTypeId="urn:microsoft.com/office/officeart/2005/8/quickstyle/simple1" qsCatId="simple" csTypeId="urn:microsoft.com/office/officeart/2005/8/colors/accent1_2" csCatId="accent1" phldr="1"/>
      <dgm:spPr/>
    </dgm:pt>
    <dgm:pt modelId="{A01A8E5A-0C17-4223-8205-0AEFDE0D6970}">
      <dgm:prSet phldrT="[Text]"/>
      <dgm:spPr/>
      <dgm:t>
        <a:bodyPr/>
        <a:lstStyle/>
        <a:p>
          <a:r>
            <a:rPr lang="de-DE" b="1" dirty="0"/>
            <a:t>Inklusiver</a:t>
          </a:r>
          <a:r>
            <a:rPr lang="de-DE" b="1" baseline="0" dirty="0"/>
            <a:t> Kinderschutz</a:t>
          </a:r>
          <a:endParaRPr lang="de-DE" b="1" dirty="0"/>
        </a:p>
      </dgm:t>
    </dgm:pt>
    <dgm:pt modelId="{C667BF66-F80D-481D-86D4-8113A1A3B409}" type="parTrans" cxnId="{E9D82D2E-1F29-46FB-92E5-28C42194661E}">
      <dgm:prSet/>
      <dgm:spPr/>
      <dgm:t>
        <a:bodyPr/>
        <a:lstStyle/>
        <a:p>
          <a:endParaRPr lang="de-DE"/>
        </a:p>
      </dgm:t>
    </dgm:pt>
    <dgm:pt modelId="{76AFDF0C-1AD8-4336-8E43-C10CBDF9A1FD}" type="sibTrans" cxnId="{E9D82D2E-1F29-46FB-92E5-28C42194661E}">
      <dgm:prSet/>
      <dgm:spPr/>
      <dgm:t>
        <a:bodyPr/>
        <a:lstStyle/>
        <a:p>
          <a:endParaRPr lang="de-DE"/>
        </a:p>
      </dgm:t>
    </dgm:pt>
    <dgm:pt modelId="{DCD3298E-4DF9-4B79-B3C2-2E24A8438019}">
      <dgm:prSet phldrT="[Text]"/>
      <dgm:spPr/>
      <dgm:t>
        <a:bodyPr/>
        <a:lstStyle/>
        <a:p>
          <a:r>
            <a:rPr lang="de-DE" b="1" dirty="0"/>
            <a:t>Herausforderungen</a:t>
          </a:r>
        </a:p>
      </dgm:t>
    </dgm:pt>
    <dgm:pt modelId="{90D45E71-BFC5-458D-B1DB-BF6988FAB8F4}" type="parTrans" cxnId="{D0F2090F-8726-4D13-AE5D-971687A28560}">
      <dgm:prSet/>
      <dgm:spPr/>
      <dgm:t>
        <a:bodyPr/>
        <a:lstStyle/>
        <a:p>
          <a:endParaRPr lang="de-DE"/>
        </a:p>
      </dgm:t>
    </dgm:pt>
    <dgm:pt modelId="{956C084A-05CE-4159-8F5D-E03FF3B98BBA}" type="sibTrans" cxnId="{D0F2090F-8726-4D13-AE5D-971687A28560}">
      <dgm:prSet/>
      <dgm:spPr/>
      <dgm:t>
        <a:bodyPr/>
        <a:lstStyle/>
        <a:p>
          <a:endParaRPr lang="de-DE"/>
        </a:p>
      </dgm:t>
    </dgm:pt>
    <dgm:pt modelId="{D89D862E-A66B-4AE6-8FE8-A1F990EFEC38}">
      <dgm:prSet/>
      <dgm:spPr/>
      <dgm:t>
        <a:bodyPr/>
        <a:lstStyle/>
        <a:p>
          <a:r>
            <a:rPr lang="de-DE" b="1" dirty="0"/>
            <a:t>Lebenswelt der Kinder</a:t>
          </a:r>
        </a:p>
      </dgm:t>
    </dgm:pt>
    <dgm:pt modelId="{E90CCB37-D56C-40D1-A104-E1FA4A5A38D7}" type="parTrans" cxnId="{F180D236-F87E-455D-AC0E-511FD3D8FAFE}">
      <dgm:prSet/>
      <dgm:spPr/>
      <dgm:t>
        <a:bodyPr/>
        <a:lstStyle/>
        <a:p>
          <a:endParaRPr lang="de-DE"/>
        </a:p>
      </dgm:t>
    </dgm:pt>
    <dgm:pt modelId="{EB7DCD93-87EF-4E61-87E1-38E190E412D8}" type="sibTrans" cxnId="{F180D236-F87E-455D-AC0E-511FD3D8FAFE}">
      <dgm:prSet/>
      <dgm:spPr/>
      <dgm:t>
        <a:bodyPr/>
        <a:lstStyle/>
        <a:p>
          <a:endParaRPr lang="de-DE"/>
        </a:p>
      </dgm:t>
    </dgm:pt>
    <dgm:pt modelId="{5B009A43-CCB0-4DEB-866E-F003264D8138}">
      <dgm:prSet phldrT="[Text]"/>
      <dgm:spPr/>
      <dgm:t>
        <a:bodyPr/>
        <a:lstStyle/>
        <a:p>
          <a:r>
            <a:rPr lang="de-DE" b="1" dirty="0"/>
            <a:t>Datenlücken - Erkenntnislücken</a:t>
          </a:r>
        </a:p>
      </dgm:t>
    </dgm:pt>
    <dgm:pt modelId="{E3D47832-5AF7-4676-9EB4-46A07030BF23}" type="parTrans" cxnId="{23CADDE4-E717-4D2B-8D76-EC853E784A2F}">
      <dgm:prSet/>
      <dgm:spPr/>
      <dgm:t>
        <a:bodyPr/>
        <a:lstStyle/>
        <a:p>
          <a:endParaRPr lang="de-DE"/>
        </a:p>
      </dgm:t>
    </dgm:pt>
    <dgm:pt modelId="{F2283EE5-40B3-4686-8D43-27114486D6E6}" type="sibTrans" cxnId="{23CADDE4-E717-4D2B-8D76-EC853E784A2F}">
      <dgm:prSet/>
      <dgm:spPr/>
      <dgm:t>
        <a:bodyPr/>
        <a:lstStyle/>
        <a:p>
          <a:endParaRPr lang="de-DE"/>
        </a:p>
      </dgm:t>
    </dgm:pt>
    <dgm:pt modelId="{DB7E3896-409C-407B-8408-A476AEAD4E68}">
      <dgm:prSet phldrT="[Text]"/>
      <dgm:spPr/>
      <dgm:t>
        <a:bodyPr/>
        <a:lstStyle/>
        <a:p>
          <a:r>
            <a:rPr lang="de-DE" b="1" dirty="0"/>
            <a:t>Inklusives SGB VII</a:t>
          </a:r>
        </a:p>
      </dgm:t>
    </dgm:pt>
    <dgm:pt modelId="{5A21CE6D-2C5A-442D-B1B1-4D01F4C4DFEA}" type="parTrans" cxnId="{820C9080-237A-4139-87FB-B9801F1592D1}">
      <dgm:prSet/>
      <dgm:spPr/>
      <dgm:t>
        <a:bodyPr/>
        <a:lstStyle/>
        <a:p>
          <a:endParaRPr lang="de-DE"/>
        </a:p>
      </dgm:t>
    </dgm:pt>
    <dgm:pt modelId="{09BF1F46-2F35-4C84-9AAD-CDE75F388FAF}" type="sibTrans" cxnId="{820C9080-237A-4139-87FB-B9801F1592D1}">
      <dgm:prSet/>
      <dgm:spPr/>
      <dgm:t>
        <a:bodyPr/>
        <a:lstStyle/>
        <a:p>
          <a:endParaRPr lang="de-DE"/>
        </a:p>
      </dgm:t>
    </dgm:pt>
    <dgm:pt modelId="{890304B8-7D71-4E67-84B4-341BE938E79C}" type="pres">
      <dgm:prSet presAssocID="{7FE65703-D89D-48DB-BDDD-B4F651301F6A}" presName="Name0" presStyleCnt="0">
        <dgm:presLayoutVars>
          <dgm:dir/>
          <dgm:resizeHandles val="exact"/>
        </dgm:presLayoutVars>
      </dgm:prSet>
      <dgm:spPr/>
    </dgm:pt>
    <dgm:pt modelId="{DFA832A4-95D0-4C38-875B-F45135839B3B}" type="pres">
      <dgm:prSet presAssocID="{DB7E3896-409C-407B-8408-A476AEAD4E68}" presName="parTxOnly" presStyleLbl="node1" presStyleIdx="0" presStyleCnt="5">
        <dgm:presLayoutVars>
          <dgm:bulletEnabled val="1"/>
        </dgm:presLayoutVars>
      </dgm:prSet>
      <dgm:spPr/>
    </dgm:pt>
    <dgm:pt modelId="{0EB7ADED-4465-4175-8330-CE1ACC95D8F3}" type="pres">
      <dgm:prSet presAssocID="{09BF1F46-2F35-4C84-9AAD-CDE75F388FAF}" presName="parSpace" presStyleCnt="0"/>
      <dgm:spPr/>
    </dgm:pt>
    <dgm:pt modelId="{7370B82F-ECE6-4E6E-9C39-8BD58BE5507F}" type="pres">
      <dgm:prSet presAssocID="{5B009A43-CCB0-4DEB-866E-F003264D8138}" presName="parTxOnly" presStyleLbl="node1" presStyleIdx="1" presStyleCnt="5">
        <dgm:presLayoutVars>
          <dgm:bulletEnabled val="1"/>
        </dgm:presLayoutVars>
      </dgm:prSet>
      <dgm:spPr/>
    </dgm:pt>
    <dgm:pt modelId="{360A6847-00CD-4E94-9C00-25FD4D54D3AB}" type="pres">
      <dgm:prSet presAssocID="{F2283EE5-40B3-4686-8D43-27114486D6E6}" presName="parSpace" presStyleCnt="0"/>
      <dgm:spPr/>
    </dgm:pt>
    <dgm:pt modelId="{E3A2D2D5-DDA1-4C18-9990-2934205F8A8D}" type="pres">
      <dgm:prSet presAssocID="{A01A8E5A-0C17-4223-8205-0AEFDE0D6970}" presName="parTxOnly" presStyleLbl="node1" presStyleIdx="2" presStyleCnt="5" custLinFactNeighborX="-5711" custLinFactNeighborY="0">
        <dgm:presLayoutVars>
          <dgm:bulletEnabled val="1"/>
        </dgm:presLayoutVars>
      </dgm:prSet>
      <dgm:spPr/>
    </dgm:pt>
    <dgm:pt modelId="{0F78E2DB-E237-4705-9EAC-547C74C1E1B5}" type="pres">
      <dgm:prSet presAssocID="{76AFDF0C-1AD8-4336-8E43-C10CBDF9A1FD}" presName="parSpace" presStyleCnt="0"/>
      <dgm:spPr/>
    </dgm:pt>
    <dgm:pt modelId="{05327787-5DCF-461A-B194-2B368177B067}" type="pres">
      <dgm:prSet presAssocID="{D89D862E-A66B-4AE6-8FE8-A1F990EFEC38}" presName="parTxOnly" presStyleLbl="node1" presStyleIdx="3" presStyleCnt="5" custLinFactNeighborX="914" custLinFactNeighborY="0">
        <dgm:presLayoutVars>
          <dgm:bulletEnabled val="1"/>
        </dgm:presLayoutVars>
      </dgm:prSet>
      <dgm:spPr/>
    </dgm:pt>
    <dgm:pt modelId="{3165254F-A990-45CA-A41C-8D2557341A28}" type="pres">
      <dgm:prSet presAssocID="{EB7DCD93-87EF-4E61-87E1-38E190E412D8}" presName="parSpace" presStyleCnt="0"/>
      <dgm:spPr/>
    </dgm:pt>
    <dgm:pt modelId="{78FB6688-D5DD-49F5-8470-769B9BB1CCB5}" type="pres">
      <dgm:prSet presAssocID="{DCD3298E-4DF9-4B79-B3C2-2E24A8438019}" presName="parTxOnly" presStyleLbl="node1" presStyleIdx="4" presStyleCnt="5">
        <dgm:presLayoutVars>
          <dgm:bulletEnabled val="1"/>
        </dgm:presLayoutVars>
      </dgm:prSet>
      <dgm:spPr/>
    </dgm:pt>
  </dgm:ptLst>
  <dgm:cxnLst>
    <dgm:cxn modelId="{343C1A0E-132C-4AE2-9562-9DF576140FD3}" type="presOf" srcId="{D89D862E-A66B-4AE6-8FE8-A1F990EFEC38}" destId="{05327787-5DCF-461A-B194-2B368177B067}" srcOrd="0" destOrd="0" presId="urn:microsoft.com/office/officeart/2005/8/layout/hChevron3"/>
    <dgm:cxn modelId="{D0F2090F-8726-4D13-AE5D-971687A28560}" srcId="{7FE65703-D89D-48DB-BDDD-B4F651301F6A}" destId="{DCD3298E-4DF9-4B79-B3C2-2E24A8438019}" srcOrd="4" destOrd="0" parTransId="{90D45E71-BFC5-458D-B1DB-BF6988FAB8F4}" sibTransId="{956C084A-05CE-4159-8F5D-E03FF3B98BBA}"/>
    <dgm:cxn modelId="{E9D82D2E-1F29-46FB-92E5-28C42194661E}" srcId="{7FE65703-D89D-48DB-BDDD-B4F651301F6A}" destId="{A01A8E5A-0C17-4223-8205-0AEFDE0D6970}" srcOrd="2" destOrd="0" parTransId="{C667BF66-F80D-481D-86D4-8113A1A3B409}" sibTransId="{76AFDF0C-1AD8-4336-8E43-C10CBDF9A1FD}"/>
    <dgm:cxn modelId="{79F82C34-7922-48CC-89B8-B78BAE4B8855}" type="presOf" srcId="{DB7E3896-409C-407B-8408-A476AEAD4E68}" destId="{DFA832A4-95D0-4C38-875B-F45135839B3B}" srcOrd="0" destOrd="0" presId="urn:microsoft.com/office/officeart/2005/8/layout/hChevron3"/>
    <dgm:cxn modelId="{F180D236-F87E-455D-AC0E-511FD3D8FAFE}" srcId="{7FE65703-D89D-48DB-BDDD-B4F651301F6A}" destId="{D89D862E-A66B-4AE6-8FE8-A1F990EFEC38}" srcOrd="3" destOrd="0" parTransId="{E90CCB37-D56C-40D1-A104-E1FA4A5A38D7}" sibTransId="{EB7DCD93-87EF-4E61-87E1-38E190E412D8}"/>
    <dgm:cxn modelId="{B5C29E7D-45DB-48A7-8938-96B47C59D3EE}" type="presOf" srcId="{7FE65703-D89D-48DB-BDDD-B4F651301F6A}" destId="{890304B8-7D71-4E67-84B4-341BE938E79C}" srcOrd="0" destOrd="0" presId="urn:microsoft.com/office/officeart/2005/8/layout/hChevron3"/>
    <dgm:cxn modelId="{820C9080-237A-4139-87FB-B9801F1592D1}" srcId="{7FE65703-D89D-48DB-BDDD-B4F651301F6A}" destId="{DB7E3896-409C-407B-8408-A476AEAD4E68}" srcOrd="0" destOrd="0" parTransId="{5A21CE6D-2C5A-442D-B1B1-4D01F4C4DFEA}" sibTransId="{09BF1F46-2F35-4C84-9AAD-CDE75F388FAF}"/>
    <dgm:cxn modelId="{A21D8A97-959F-4369-BCFE-D26F2119F232}" type="presOf" srcId="{5B009A43-CCB0-4DEB-866E-F003264D8138}" destId="{7370B82F-ECE6-4E6E-9C39-8BD58BE5507F}" srcOrd="0" destOrd="0" presId="urn:microsoft.com/office/officeart/2005/8/layout/hChevron3"/>
    <dgm:cxn modelId="{B663C4D2-67F8-412D-9449-B335A9569979}" type="presOf" srcId="{A01A8E5A-0C17-4223-8205-0AEFDE0D6970}" destId="{E3A2D2D5-DDA1-4C18-9990-2934205F8A8D}" srcOrd="0" destOrd="0" presId="urn:microsoft.com/office/officeart/2005/8/layout/hChevron3"/>
    <dgm:cxn modelId="{23CADDE4-E717-4D2B-8D76-EC853E784A2F}" srcId="{7FE65703-D89D-48DB-BDDD-B4F651301F6A}" destId="{5B009A43-CCB0-4DEB-866E-F003264D8138}" srcOrd="1" destOrd="0" parTransId="{E3D47832-5AF7-4676-9EB4-46A07030BF23}" sibTransId="{F2283EE5-40B3-4686-8D43-27114486D6E6}"/>
    <dgm:cxn modelId="{BFA5B7F3-AD94-4C16-AF33-FEB733E28B0F}" type="presOf" srcId="{DCD3298E-4DF9-4B79-B3C2-2E24A8438019}" destId="{78FB6688-D5DD-49F5-8470-769B9BB1CCB5}" srcOrd="0" destOrd="0" presId="urn:microsoft.com/office/officeart/2005/8/layout/hChevron3"/>
    <dgm:cxn modelId="{9443945D-8E40-4121-B821-05DB5824EC4C}" type="presParOf" srcId="{890304B8-7D71-4E67-84B4-341BE938E79C}" destId="{DFA832A4-95D0-4C38-875B-F45135839B3B}" srcOrd="0" destOrd="0" presId="urn:microsoft.com/office/officeart/2005/8/layout/hChevron3"/>
    <dgm:cxn modelId="{2E3A48FD-C758-4E45-84C4-DB05E1260080}" type="presParOf" srcId="{890304B8-7D71-4E67-84B4-341BE938E79C}" destId="{0EB7ADED-4465-4175-8330-CE1ACC95D8F3}" srcOrd="1" destOrd="0" presId="urn:microsoft.com/office/officeart/2005/8/layout/hChevron3"/>
    <dgm:cxn modelId="{96AF7619-2640-4AF2-907A-933A42C53C7E}" type="presParOf" srcId="{890304B8-7D71-4E67-84B4-341BE938E79C}" destId="{7370B82F-ECE6-4E6E-9C39-8BD58BE5507F}" srcOrd="2" destOrd="0" presId="urn:microsoft.com/office/officeart/2005/8/layout/hChevron3"/>
    <dgm:cxn modelId="{39C9BC9B-60AB-44D1-8413-4D15A596841A}" type="presParOf" srcId="{890304B8-7D71-4E67-84B4-341BE938E79C}" destId="{360A6847-00CD-4E94-9C00-25FD4D54D3AB}" srcOrd="3" destOrd="0" presId="urn:microsoft.com/office/officeart/2005/8/layout/hChevron3"/>
    <dgm:cxn modelId="{B36D4DCE-19D0-41FD-A4E8-A2C3EA70DD63}" type="presParOf" srcId="{890304B8-7D71-4E67-84B4-341BE938E79C}" destId="{E3A2D2D5-DDA1-4C18-9990-2934205F8A8D}" srcOrd="4" destOrd="0" presId="urn:microsoft.com/office/officeart/2005/8/layout/hChevron3"/>
    <dgm:cxn modelId="{BF32B5CB-80FD-4D74-A613-428C305EFF56}" type="presParOf" srcId="{890304B8-7D71-4E67-84B4-341BE938E79C}" destId="{0F78E2DB-E237-4705-9EAC-547C74C1E1B5}" srcOrd="5" destOrd="0" presId="urn:microsoft.com/office/officeart/2005/8/layout/hChevron3"/>
    <dgm:cxn modelId="{80EA5564-7F6D-40B5-A4FF-EE31C5A84448}" type="presParOf" srcId="{890304B8-7D71-4E67-84B4-341BE938E79C}" destId="{05327787-5DCF-461A-B194-2B368177B067}" srcOrd="6" destOrd="0" presId="urn:microsoft.com/office/officeart/2005/8/layout/hChevron3"/>
    <dgm:cxn modelId="{50B5A8AE-C2CC-4CFE-95A2-87624DED9687}" type="presParOf" srcId="{890304B8-7D71-4E67-84B4-341BE938E79C}" destId="{3165254F-A990-45CA-A41C-8D2557341A28}" srcOrd="7" destOrd="0" presId="urn:microsoft.com/office/officeart/2005/8/layout/hChevron3"/>
    <dgm:cxn modelId="{376BFE73-7122-4819-BBDC-91DC7E47376A}" type="presParOf" srcId="{890304B8-7D71-4E67-84B4-341BE938E79C}" destId="{78FB6688-D5DD-49F5-8470-769B9BB1CCB5}"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464221-C29F-47ED-B70A-270BB2C6D30D}" type="doc">
      <dgm:prSet loTypeId="urn:microsoft.com/office/officeart/2005/8/layout/cycle8" loCatId="cycle" qsTypeId="urn:microsoft.com/office/officeart/2005/8/quickstyle/3d7" qsCatId="3D" csTypeId="urn:microsoft.com/office/officeart/2005/8/colors/accent1_2" csCatId="accent1" phldr="1"/>
      <dgm:spPr/>
    </dgm:pt>
    <dgm:pt modelId="{1FA33E8F-C89A-4E19-B272-F1DCAA28AB3F}">
      <dgm:prSet phldrT="[Text]"/>
      <dgm:spPr/>
      <dgm:t>
        <a:bodyPr/>
        <a:lstStyle/>
        <a:p>
          <a:r>
            <a:rPr lang="de-DE" b="1" dirty="0">
              <a:solidFill>
                <a:schemeClr val="bg1"/>
              </a:solidFill>
            </a:rPr>
            <a:t>Prävention</a:t>
          </a:r>
        </a:p>
      </dgm:t>
    </dgm:pt>
    <dgm:pt modelId="{28F3903A-565C-4B61-89E8-0B6910BA5FF2}" type="parTrans" cxnId="{B8C96963-0C1C-4BCC-900A-B12A1EF70D5C}">
      <dgm:prSet/>
      <dgm:spPr/>
      <dgm:t>
        <a:bodyPr/>
        <a:lstStyle/>
        <a:p>
          <a:endParaRPr lang="de-DE"/>
        </a:p>
      </dgm:t>
    </dgm:pt>
    <dgm:pt modelId="{61B53934-C05B-4620-B556-9BEF63641394}" type="sibTrans" cxnId="{B8C96963-0C1C-4BCC-900A-B12A1EF70D5C}">
      <dgm:prSet/>
      <dgm:spPr/>
      <dgm:t>
        <a:bodyPr/>
        <a:lstStyle/>
        <a:p>
          <a:endParaRPr lang="de-DE"/>
        </a:p>
      </dgm:t>
    </dgm:pt>
    <dgm:pt modelId="{17F38261-7D64-40BD-BE18-B1C3FC4214E4}">
      <dgm:prSet phldrT="[Text]"/>
      <dgm:spPr/>
      <dgm:t>
        <a:bodyPr/>
        <a:lstStyle/>
        <a:p>
          <a:r>
            <a:rPr lang="de-DE" b="1" dirty="0">
              <a:solidFill>
                <a:schemeClr val="bg1"/>
              </a:solidFill>
            </a:rPr>
            <a:t>Nachsorge</a:t>
          </a:r>
        </a:p>
        <a:p>
          <a:r>
            <a:rPr lang="de-DE" dirty="0"/>
            <a:t>???</a:t>
          </a:r>
        </a:p>
      </dgm:t>
    </dgm:pt>
    <dgm:pt modelId="{B8D9E2CD-DEFD-41FF-84BF-5EA035939966}" type="parTrans" cxnId="{64E89F7F-4643-4CA3-934C-2E58FC2680E1}">
      <dgm:prSet/>
      <dgm:spPr/>
      <dgm:t>
        <a:bodyPr/>
        <a:lstStyle/>
        <a:p>
          <a:endParaRPr lang="de-DE"/>
        </a:p>
      </dgm:t>
    </dgm:pt>
    <dgm:pt modelId="{B6AD64F0-CC67-4D00-A7A7-110DA0F2D995}" type="sibTrans" cxnId="{64E89F7F-4643-4CA3-934C-2E58FC2680E1}">
      <dgm:prSet/>
      <dgm:spPr/>
      <dgm:t>
        <a:bodyPr/>
        <a:lstStyle/>
        <a:p>
          <a:endParaRPr lang="de-DE"/>
        </a:p>
      </dgm:t>
    </dgm:pt>
    <dgm:pt modelId="{3E12BFD7-A1C8-4DDD-AE25-AA280B6135C4}">
      <dgm:prSet phldrT="[Text]"/>
      <dgm:spPr/>
      <dgm:t>
        <a:bodyPr/>
        <a:lstStyle/>
        <a:p>
          <a:r>
            <a:rPr lang="de-DE" b="1" dirty="0">
              <a:solidFill>
                <a:schemeClr val="bg1"/>
              </a:solidFill>
            </a:rPr>
            <a:t>Aufarbeitung</a:t>
          </a:r>
        </a:p>
        <a:p>
          <a:r>
            <a:rPr lang="de-DE" dirty="0"/>
            <a:t>???</a:t>
          </a:r>
        </a:p>
      </dgm:t>
    </dgm:pt>
    <dgm:pt modelId="{D06577A6-1B83-4612-AE16-D6009B7173CD}" type="parTrans" cxnId="{CC11E794-34CA-479B-9B68-E3B330E894B0}">
      <dgm:prSet/>
      <dgm:spPr/>
      <dgm:t>
        <a:bodyPr/>
        <a:lstStyle/>
        <a:p>
          <a:endParaRPr lang="de-DE"/>
        </a:p>
      </dgm:t>
    </dgm:pt>
    <dgm:pt modelId="{6E0729CF-9015-4678-BFF2-3EBC48ADF0E6}" type="sibTrans" cxnId="{CC11E794-34CA-479B-9B68-E3B330E894B0}">
      <dgm:prSet/>
      <dgm:spPr/>
      <dgm:t>
        <a:bodyPr/>
        <a:lstStyle/>
        <a:p>
          <a:endParaRPr lang="de-DE"/>
        </a:p>
      </dgm:t>
    </dgm:pt>
    <dgm:pt modelId="{BBFB0DFB-A154-4C80-8886-48A3FF816284}">
      <dgm:prSet/>
      <dgm:spPr/>
      <dgm:t>
        <a:bodyPr/>
        <a:lstStyle/>
        <a:p>
          <a:r>
            <a:rPr lang="de-DE" b="1" dirty="0">
              <a:solidFill>
                <a:schemeClr val="bg1"/>
              </a:solidFill>
            </a:rPr>
            <a:t>Intervention</a:t>
          </a:r>
        </a:p>
      </dgm:t>
    </dgm:pt>
    <dgm:pt modelId="{DE1DFE6E-6672-4F3F-9125-7FADB83CA6E2}" type="parTrans" cxnId="{F704A380-4615-46BE-A02D-94248BB50BAE}">
      <dgm:prSet/>
      <dgm:spPr/>
      <dgm:t>
        <a:bodyPr/>
        <a:lstStyle/>
        <a:p>
          <a:endParaRPr lang="de-DE"/>
        </a:p>
      </dgm:t>
    </dgm:pt>
    <dgm:pt modelId="{65368A1D-A46F-4AF7-935C-9FBCD56040A0}" type="sibTrans" cxnId="{F704A380-4615-46BE-A02D-94248BB50BAE}">
      <dgm:prSet/>
      <dgm:spPr/>
      <dgm:t>
        <a:bodyPr/>
        <a:lstStyle/>
        <a:p>
          <a:endParaRPr lang="de-DE"/>
        </a:p>
      </dgm:t>
    </dgm:pt>
    <dgm:pt modelId="{53AA4272-4FDC-44CE-AFF9-D95AB7F7C787}" type="pres">
      <dgm:prSet presAssocID="{EC464221-C29F-47ED-B70A-270BB2C6D30D}" presName="compositeShape" presStyleCnt="0">
        <dgm:presLayoutVars>
          <dgm:chMax val="7"/>
          <dgm:dir/>
          <dgm:resizeHandles val="exact"/>
        </dgm:presLayoutVars>
      </dgm:prSet>
      <dgm:spPr/>
    </dgm:pt>
    <dgm:pt modelId="{2904A83A-20A4-4DED-B08E-65E206231E58}" type="pres">
      <dgm:prSet presAssocID="{EC464221-C29F-47ED-B70A-270BB2C6D30D}" presName="wedge1" presStyleLbl="node1" presStyleIdx="0" presStyleCnt="4"/>
      <dgm:spPr/>
    </dgm:pt>
    <dgm:pt modelId="{049EDD51-48D3-4D7D-BF42-6737CD6290B1}" type="pres">
      <dgm:prSet presAssocID="{EC464221-C29F-47ED-B70A-270BB2C6D30D}" presName="dummy1a" presStyleCnt="0"/>
      <dgm:spPr/>
    </dgm:pt>
    <dgm:pt modelId="{6A475EC4-FF2F-487F-8BA0-DD62D34888CD}" type="pres">
      <dgm:prSet presAssocID="{EC464221-C29F-47ED-B70A-270BB2C6D30D}" presName="dummy1b" presStyleCnt="0"/>
      <dgm:spPr/>
    </dgm:pt>
    <dgm:pt modelId="{9E96AF35-5C27-41B6-AA27-7B37CF1D9CED}" type="pres">
      <dgm:prSet presAssocID="{EC464221-C29F-47ED-B70A-270BB2C6D30D}" presName="wedge1Tx" presStyleLbl="node1" presStyleIdx="0" presStyleCnt="4">
        <dgm:presLayoutVars>
          <dgm:chMax val="0"/>
          <dgm:chPref val="0"/>
          <dgm:bulletEnabled val="1"/>
        </dgm:presLayoutVars>
      </dgm:prSet>
      <dgm:spPr/>
    </dgm:pt>
    <dgm:pt modelId="{B4A08DA6-D40B-4A41-B4EC-4048838F7DE9}" type="pres">
      <dgm:prSet presAssocID="{EC464221-C29F-47ED-B70A-270BB2C6D30D}" presName="wedge2" presStyleLbl="node1" presStyleIdx="1" presStyleCnt="4"/>
      <dgm:spPr/>
    </dgm:pt>
    <dgm:pt modelId="{7BBAB574-8229-4F19-8495-6A6BBF3F299B}" type="pres">
      <dgm:prSet presAssocID="{EC464221-C29F-47ED-B70A-270BB2C6D30D}" presName="dummy2a" presStyleCnt="0"/>
      <dgm:spPr/>
    </dgm:pt>
    <dgm:pt modelId="{77ED4C4A-CF0C-43BB-B76A-1965E576B1CD}" type="pres">
      <dgm:prSet presAssocID="{EC464221-C29F-47ED-B70A-270BB2C6D30D}" presName="dummy2b" presStyleCnt="0"/>
      <dgm:spPr/>
    </dgm:pt>
    <dgm:pt modelId="{A9FC9DD2-CC69-4C48-82EE-B0D65120B8E5}" type="pres">
      <dgm:prSet presAssocID="{EC464221-C29F-47ED-B70A-270BB2C6D30D}" presName="wedge2Tx" presStyleLbl="node1" presStyleIdx="1" presStyleCnt="4">
        <dgm:presLayoutVars>
          <dgm:chMax val="0"/>
          <dgm:chPref val="0"/>
          <dgm:bulletEnabled val="1"/>
        </dgm:presLayoutVars>
      </dgm:prSet>
      <dgm:spPr/>
    </dgm:pt>
    <dgm:pt modelId="{56A05632-2EEA-439D-82AC-D1E0107D23C3}" type="pres">
      <dgm:prSet presAssocID="{EC464221-C29F-47ED-B70A-270BB2C6D30D}" presName="wedge3" presStyleLbl="node1" presStyleIdx="2" presStyleCnt="4"/>
      <dgm:spPr/>
    </dgm:pt>
    <dgm:pt modelId="{9259D8CE-CEEA-4C28-A63E-5DAD5B4375E2}" type="pres">
      <dgm:prSet presAssocID="{EC464221-C29F-47ED-B70A-270BB2C6D30D}" presName="dummy3a" presStyleCnt="0"/>
      <dgm:spPr/>
    </dgm:pt>
    <dgm:pt modelId="{EDA7F0CA-8703-4F46-9640-99B95D83CB01}" type="pres">
      <dgm:prSet presAssocID="{EC464221-C29F-47ED-B70A-270BB2C6D30D}" presName="dummy3b" presStyleCnt="0"/>
      <dgm:spPr/>
    </dgm:pt>
    <dgm:pt modelId="{1E98DC25-C7E0-4CBF-8D82-84BA2DE85645}" type="pres">
      <dgm:prSet presAssocID="{EC464221-C29F-47ED-B70A-270BB2C6D30D}" presName="wedge3Tx" presStyleLbl="node1" presStyleIdx="2" presStyleCnt="4">
        <dgm:presLayoutVars>
          <dgm:chMax val="0"/>
          <dgm:chPref val="0"/>
          <dgm:bulletEnabled val="1"/>
        </dgm:presLayoutVars>
      </dgm:prSet>
      <dgm:spPr/>
    </dgm:pt>
    <dgm:pt modelId="{BEDF05D5-1A67-41D8-BEF8-8E8805709C24}" type="pres">
      <dgm:prSet presAssocID="{EC464221-C29F-47ED-B70A-270BB2C6D30D}" presName="wedge4" presStyleLbl="node1" presStyleIdx="3" presStyleCnt="4"/>
      <dgm:spPr/>
    </dgm:pt>
    <dgm:pt modelId="{57A85DD2-7706-4CD4-99BD-95744D09BE07}" type="pres">
      <dgm:prSet presAssocID="{EC464221-C29F-47ED-B70A-270BB2C6D30D}" presName="dummy4a" presStyleCnt="0"/>
      <dgm:spPr/>
    </dgm:pt>
    <dgm:pt modelId="{66F83546-36EF-4B00-B04F-ABB504E29341}" type="pres">
      <dgm:prSet presAssocID="{EC464221-C29F-47ED-B70A-270BB2C6D30D}" presName="dummy4b" presStyleCnt="0"/>
      <dgm:spPr/>
    </dgm:pt>
    <dgm:pt modelId="{48CBAA61-DB46-4355-B25D-8B024F77FFF8}" type="pres">
      <dgm:prSet presAssocID="{EC464221-C29F-47ED-B70A-270BB2C6D30D}" presName="wedge4Tx" presStyleLbl="node1" presStyleIdx="3" presStyleCnt="4">
        <dgm:presLayoutVars>
          <dgm:chMax val="0"/>
          <dgm:chPref val="0"/>
          <dgm:bulletEnabled val="1"/>
        </dgm:presLayoutVars>
      </dgm:prSet>
      <dgm:spPr/>
    </dgm:pt>
    <dgm:pt modelId="{212141BB-E88D-4804-98AD-B25CD626F0A2}" type="pres">
      <dgm:prSet presAssocID="{61B53934-C05B-4620-B556-9BEF63641394}" presName="arrowWedge1" presStyleLbl="fgSibTrans2D1" presStyleIdx="0" presStyleCnt="4"/>
      <dgm:spPr/>
    </dgm:pt>
    <dgm:pt modelId="{1C2833D2-26FF-44FB-903D-E72F2B327D0F}" type="pres">
      <dgm:prSet presAssocID="{65368A1D-A46F-4AF7-935C-9FBCD56040A0}" presName="arrowWedge2" presStyleLbl="fgSibTrans2D1" presStyleIdx="1" presStyleCnt="4"/>
      <dgm:spPr/>
    </dgm:pt>
    <dgm:pt modelId="{8AF48FCA-00F3-4A7B-909A-784BA4E64CC3}" type="pres">
      <dgm:prSet presAssocID="{B6AD64F0-CC67-4D00-A7A7-110DA0F2D995}" presName="arrowWedge3" presStyleLbl="fgSibTrans2D1" presStyleIdx="2" presStyleCnt="4"/>
      <dgm:spPr/>
    </dgm:pt>
    <dgm:pt modelId="{50EA09B6-148C-4E67-8E30-C86E38CC5CF0}" type="pres">
      <dgm:prSet presAssocID="{6E0729CF-9015-4678-BFF2-3EBC48ADF0E6}" presName="arrowWedge4" presStyleLbl="fgSibTrans2D1" presStyleIdx="3" presStyleCnt="4"/>
      <dgm:spPr/>
    </dgm:pt>
  </dgm:ptLst>
  <dgm:cxnLst>
    <dgm:cxn modelId="{B8C96963-0C1C-4BCC-900A-B12A1EF70D5C}" srcId="{EC464221-C29F-47ED-B70A-270BB2C6D30D}" destId="{1FA33E8F-C89A-4E19-B272-F1DCAA28AB3F}" srcOrd="0" destOrd="0" parTransId="{28F3903A-565C-4B61-89E8-0B6910BA5FF2}" sibTransId="{61B53934-C05B-4620-B556-9BEF63641394}"/>
    <dgm:cxn modelId="{9739FF43-F091-4D05-BD12-EE6EA51FF1D7}" type="presOf" srcId="{BBFB0DFB-A154-4C80-8886-48A3FF816284}" destId="{A9FC9DD2-CC69-4C48-82EE-B0D65120B8E5}" srcOrd="1" destOrd="0" presId="urn:microsoft.com/office/officeart/2005/8/layout/cycle8"/>
    <dgm:cxn modelId="{B4AEC344-1EB8-48C9-8A27-F1DE2B6A24D9}" type="presOf" srcId="{EC464221-C29F-47ED-B70A-270BB2C6D30D}" destId="{53AA4272-4FDC-44CE-AFF9-D95AB7F7C787}" srcOrd="0" destOrd="0" presId="urn:microsoft.com/office/officeart/2005/8/layout/cycle8"/>
    <dgm:cxn modelId="{D05DA949-6B68-45F5-9616-00779695E496}" type="presOf" srcId="{17F38261-7D64-40BD-BE18-B1C3FC4214E4}" destId="{56A05632-2EEA-439D-82AC-D1E0107D23C3}" srcOrd="0" destOrd="0" presId="urn:microsoft.com/office/officeart/2005/8/layout/cycle8"/>
    <dgm:cxn modelId="{64E89F7F-4643-4CA3-934C-2E58FC2680E1}" srcId="{EC464221-C29F-47ED-B70A-270BB2C6D30D}" destId="{17F38261-7D64-40BD-BE18-B1C3FC4214E4}" srcOrd="2" destOrd="0" parTransId="{B8D9E2CD-DEFD-41FF-84BF-5EA035939966}" sibTransId="{B6AD64F0-CC67-4D00-A7A7-110DA0F2D995}"/>
    <dgm:cxn modelId="{F704A380-4615-46BE-A02D-94248BB50BAE}" srcId="{EC464221-C29F-47ED-B70A-270BB2C6D30D}" destId="{BBFB0DFB-A154-4C80-8886-48A3FF816284}" srcOrd="1" destOrd="0" parTransId="{DE1DFE6E-6672-4F3F-9125-7FADB83CA6E2}" sibTransId="{65368A1D-A46F-4AF7-935C-9FBCD56040A0}"/>
    <dgm:cxn modelId="{2A624981-8F0C-41EF-9498-C30C1799849F}" type="presOf" srcId="{3E12BFD7-A1C8-4DDD-AE25-AA280B6135C4}" destId="{48CBAA61-DB46-4355-B25D-8B024F77FFF8}" srcOrd="1" destOrd="0" presId="urn:microsoft.com/office/officeart/2005/8/layout/cycle8"/>
    <dgm:cxn modelId="{EF567D84-4411-46ED-BC6E-B59E18F1F3CC}" type="presOf" srcId="{BBFB0DFB-A154-4C80-8886-48A3FF816284}" destId="{B4A08DA6-D40B-4A41-B4EC-4048838F7DE9}" srcOrd="0" destOrd="0" presId="urn:microsoft.com/office/officeart/2005/8/layout/cycle8"/>
    <dgm:cxn modelId="{CC11E794-34CA-479B-9B68-E3B330E894B0}" srcId="{EC464221-C29F-47ED-B70A-270BB2C6D30D}" destId="{3E12BFD7-A1C8-4DDD-AE25-AA280B6135C4}" srcOrd="3" destOrd="0" parTransId="{D06577A6-1B83-4612-AE16-D6009B7173CD}" sibTransId="{6E0729CF-9015-4678-BFF2-3EBC48ADF0E6}"/>
    <dgm:cxn modelId="{EFF44499-FC53-479E-B3D0-B221FB69B430}" type="presOf" srcId="{17F38261-7D64-40BD-BE18-B1C3FC4214E4}" destId="{1E98DC25-C7E0-4CBF-8D82-84BA2DE85645}" srcOrd="1" destOrd="0" presId="urn:microsoft.com/office/officeart/2005/8/layout/cycle8"/>
    <dgm:cxn modelId="{261182A0-24A1-49CE-AF5F-AFF9DBB9EA3B}" type="presOf" srcId="{1FA33E8F-C89A-4E19-B272-F1DCAA28AB3F}" destId="{2904A83A-20A4-4DED-B08E-65E206231E58}" srcOrd="0" destOrd="0" presId="urn:microsoft.com/office/officeart/2005/8/layout/cycle8"/>
    <dgm:cxn modelId="{C46C8BA6-FC35-4AC6-9FC2-E869B8CF77FE}" type="presOf" srcId="{1FA33E8F-C89A-4E19-B272-F1DCAA28AB3F}" destId="{9E96AF35-5C27-41B6-AA27-7B37CF1D9CED}" srcOrd="1" destOrd="0" presId="urn:microsoft.com/office/officeart/2005/8/layout/cycle8"/>
    <dgm:cxn modelId="{106898F6-CB5F-443E-9274-2538E5495A48}" type="presOf" srcId="{3E12BFD7-A1C8-4DDD-AE25-AA280B6135C4}" destId="{BEDF05D5-1A67-41D8-BEF8-8E8805709C24}" srcOrd="0" destOrd="0" presId="urn:microsoft.com/office/officeart/2005/8/layout/cycle8"/>
    <dgm:cxn modelId="{19BCAD1A-49AB-4C83-9FC2-19E3AB7C3A5F}" type="presParOf" srcId="{53AA4272-4FDC-44CE-AFF9-D95AB7F7C787}" destId="{2904A83A-20A4-4DED-B08E-65E206231E58}" srcOrd="0" destOrd="0" presId="urn:microsoft.com/office/officeart/2005/8/layout/cycle8"/>
    <dgm:cxn modelId="{E95EF062-FFBB-4232-8FC4-C22443579C3D}" type="presParOf" srcId="{53AA4272-4FDC-44CE-AFF9-D95AB7F7C787}" destId="{049EDD51-48D3-4D7D-BF42-6737CD6290B1}" srcOrd="1" destOrd="0" presId="urn:microsoft.com/office/officeart/2005/8/layout/cycle8"/>
    <dgm:cxn modelId="{487BC76D-020F-4604-97D1-193B53C4CB6A}" type="presParOf" srcId="{53AA4272-4FDC-44CE-AFF9-D95AB7F7C787}" destId="{6A475EC4-FF2F-487F-8BA0-DD62D34888CD}" srcOrd="2" destOrd="0" presId="urn:microsoft.com/office/officeart/2005/8/layout/cycle8"/>
    <dgm:cxn modelId="{499568AB-ED51-42F7-B069-7317DDD6843C}" type="presParOf" srcId="{53AA4272-4FDC-44CE-AFF9-D95AB7F7C787}" destId="{9E96AF35-5C27-41B6-AA27-7B37CF1D9CED}" srcOrd="3" destOrd="0" presId="urn:microsoft.com/office/officeart/2005/8/layout/cycle8"/>
    <dgm:cxn modelId="{2A8C188F-7131-42B6-B001-0452F5651654}" type="presParOf" srcId="{53AA4272-4FDC-44CE-AFF9-D95AB7F7C787}" destId="{B4A08DA6-D40B-4A41-B4EC-4048838F7DE9}" srcOrd="4" destOrd="0" presId="urn:microsoft.com/office/officeart/2005/8/layout/cycle8"/>
    <dgm:cxn modelId="{C4E9C1BF-DC11-4836-B864-046CF4C19CC7}" type="presParOf" srcId="{53AA4272-4FDC-44CE-AFF9-D95AB7F7C787}" destId="{7BBAB574-8229-4F19-8495-6A6BBF3F299B}" srcOrd="5" destOrd="0" presId="urn:microsoft.com/office/officeart/2005/8/layout/cycle8"/>
    <dgm:cxn modelId="{0DAC1793-FC18-449F-987B-A7A6EE3E90D0}" type="presParOf" srcId="{53AA4272-4FDC-44CE-AFF9-D95AB7F7C787}" destId="{77ED4C4A-CF0C-43BB-B76A-1965E576B1CD}" srcOrd="6" destOrd="0" presId="urn:microsoft.com/office/officeart/2005/8/layout/cycle8"/>
    <dgm:cxn modelId="{3FDFF207-6671-4B3D-89C1-D79714517D74}" type="presParOf" srcId="{53AA4272-4FDC-44CE-AFF9-D95AB7F7C787}" destId="{A9FC9DD2-CC69-4C48-82EE-B0D65120B8E5}" srcOrd="7" destOrd="0" presId="urn:microsoft.com/office/officeart/2005/8/layout/cycle8"/>
    <dgm:cxn modelId="{BD0BB5E1-FFA0-45F5-8B98-93E96C25F5C3}" type="presParOf" srcId="{53AA4272-4FDC-44CE-AFF9-D95AB7F7C787}" destId="{56A05632-2EEA-439D-82AC-D1E0107D23C3}" srcOrd="8" destOrd="0" presId="urn:microsoft.com/office/officeart/2005/8/layout/cycle8"/>
    <dgm:cxn modelId="{1E4A5512-4012-43B7-B97B-4478E30C4603}" type="presParOf" srcId="{53AA4272-4FDC-44CE-AFF9-D95AB7F7C787}" destId="{9259D8CE-CEEA-4C28-A63E-5DAD5B4375E2}" srcOrd="9" destOrd="0" presId="urn:microsoft.com/office/officeart/2005/8/layout/cycle8"/>
    <dgm:cxn modelId="{C16ECA08-BBFC-419C-B399-C4FF51EF3F59}" type="presParOf" srcId="{53AA4272-4FDC-44CE-AFF9-D95AB7F7C787}" destId="{EDA7F0CA-8703-4F46-9640-99B95D83CB01}" srcOrd="10" destOrd="0" presId="urn:microsoft.com/office/officeart/2005/8/layout/cycle8"/>
    <dgm:cxn modelId="{DD2D1BEC-8761-442E-AB80-D36B213269F9}" type="presParOf" srcId="{53AA4272-4FDC-44CE-AFF9-D95AB7F7C787}" destId="{1E98DC25-C7E0-4CBF-8D82-84BA2DE85645}" srcOrd="11" destOrd="0" presId="urn:microsoft.com/office/officeart/2005/8/layout/cycle8"/>
    <dgm:cxn modelId="{0ADC73F0-A4A3-42D3-9374-A43B0CA5A532}" type="presParOf" srcId="{53AA4272-4FDC-44CE-AFF9-D95AB7F7C787}" destId="{BEDF05D5-1A67-41D8-BEF8-8E8805709C24}" srcOrd="12" destOrd="0" presId="urn:microsoft.com/office/officeart/2005/8/layout/cycle8"/>
    <dgm:cxn modelId="{56EDAFE6-C9BF-4314-AF8C-E64AFC945E82}" type="presParOf" srcId="{53AA4272-4FDC-44CE-AFF9-D95AB7F7C787}" destId="{57A85DD2-7706-4CD4-99BD-95744D09BE07}" srcOrd="13" destOrd="0" presId="urn:microsoft.com/office/officeart/2005/8/layout/cycle8"/>
    <dgm:cxn modelId="{99F38F4E-D831-4089-9EF6-A9B6480D455D}" type="presParOf" srcId="{53AA4272-4FDC-44CE-AFF9-D95AB7F7C787}" destId="{66F83546-36EF-4B00-B04F-ABB504E29341}" srcOrd="14" destOrd="0" presId="urn:microsoft.com/office/officeart/2005/8/layout/cycle8"/>
    <dgm:cxn modelId="{A9B1C1E5-ADD6-4444-BCCE-A695E9C1EE1C}" type="presParOf" srcId="{53AA4272-4FDC-44CE-AFF9-D95AB7F7C787}" destId="{48CBAA61-DB46-4355-B25D-8B024F77FFF8}" srcOrd="15" destOrd="0" presId="urn:microsoft.com/office/officeart/2005/8/layout/cycle8"/>
    <dgm:cxn modelId="{750E02A0-732D-4A7A-AFF9-F65248901AA9}" type="presParOf" srcId="{53AA4272-4FDC-44CE-AFF9-D95AB7F7C787}" destId="{212141BB-E88D-4804-98AD-B25CD626F0A2}" srcOrd="16" destOrd="0" presId="urn:microsoft.com/office/officeart/2005/8/layout/cycle8"/>
    <dgm:cxn modelId="{EB3997B2-146E-4C06-85A7-717F3A03521D}" type="presParOf" srcId="{53AA4272-4FDC-44CE-AFF9-D95AB7F7C787}" destId="{1C2833D2-26FF-44FB-903D-E72F2B327D0F}" srcOrd="17" destOrd="0" presId="urn:microsoft.com/office/officeart/2005/8/layout/cycle8"/>
    <dgm:cxn modelId="{52594324-15E6-4093-901B-55E52A927AA2}" type="presParOf" srcId="{53AA4272-4FDC-44CE-AFF9-D95AB7F7C787}" destId="{8AF48FCA-00F3-4A7B-909A-784BA4E64CC3}" srcOrd="18" destOrd="0" presId="urn:microsoft.com/office/officeart/2005/8/layout/cycle8"/>
    <dgm:cxn modelId="{BBC8611F-1567-4412-9426-4162734D0A43}" type="presParOf" srcId="{53AA4272-4FDC-44CE-AFF9-D95AB7F7C787}" destId="{50EA09B6-148C-4E67-8E30-C86E38CC5CF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464221-C29F-47ED-B70A-270BB2C6D30D}" type="doc">
      <dgm:prSet loTypeId="urn:microsoft.com/office/officeart/2005/8/layout/cycle8" loCatId="cycle" qsTypeId="urn:microsoft.com/office/officeart/2005/8/quickstyle/3d7" qsCatId="3D" csTypeId="urn:microsoft.com/office/officeart/2005/8/colors/accent1_2" csCatId="accent1" phldr="1"/>
      <dgm:spPr/>
    </dgm:pt>
    <dgm:pt modelId="{1FA33E8F-C89A-4E19-B272-F1DCAA28AB3F}">
      <dgm:prSet phldrT="[Text]"/>
      <dgm:spPr/>
      <dgm:t>
        <a:bodyPr/>
        <a:lstStyle/>
        <a:p>
          <a:r>
            <a:rPr lang="de-DE" b="1" dirty="0">
              <a:solidFill>
                <a:schemeClr val="bg1"/>
              </a:solidFill>
            </a:rPr>
            <a:t>Prävention</a:t>
          </a:r>
        </a:p>
      </dgm:t>
    </dgm:pt>
    <dgm:pt modelId="{28F3903A-565C-4B61-89E8-0B6910BA5FF2}" type="parTrans" cxnId="{B8C96963-0C1C-4BCC-900A-B12A1EF70D5C}">
      <dgm:prSet/>
      <dgm:spPr/>
      <dgm:t>
        <a:bodyPr/>
        <a:lstStyle/>
        <a:p>
          <a:endParaRPr lang="de-DE"/>
        </a:p>
      </dgm:t>
    </dgm:pt>
    <dgm:pt modelId="{61B53934-C05B-4620-B556-9BEF63641394}" type="sibTrans" cxnId="{B8C96963-0C1C-4BCC-900A-B12A1EF70D5C}">
      <dgm:prSet/>
      <dgm:spPr/>
      <dgm:t>
        <a:bodyPr/>
        <a:lstStyle/>
        <a:p>
          <a:endParaRPr lang="de-DE"/>
        </a:p>
      </dgm:t>
    </dgm:pt>
    <dgm:pt modelId="{17F38261-7D64-40BD-BE18-B1C3FC4214E4}">
      <dgm:prSet phldrT="[Text]"/>
      <dgm:spPr/>
      <dgm:t>
        <a:bodyPr/>
        <a:lstStyle/>
        <a:p>
          <a:r>
            <a:rPr lang="de-DE" b="1" dirty="0">
              <a:solidFill>
                <a:schemeClr val="bg1"/>
              </a:solidFill>
            </a:rPr>
            <a:t>Nachsorge</a:t>
          </a:r>
        </a:p>
        <a:p>
          <a:r>
            <a:rPr lang="de-DE" dirty="0"/>
            <a:t>???</a:t>
          </a:r>
        </a:p>
      </dgm:t>
    </dgm:pt>
    <dgm:pt modelId="{B8D9E2CD-DEFD-41FF-84BF-5EA035939966}" type="parTrans" cxnId="{64E89F7F-4643-4CA3-934C-2E58FC2680E1}">
      <dgm:prSet/>
      <dgm:spPr/>
      <dgm:t>
        <a:bodyPr/>
        <a:lstStyle/>
        <a:p>
          <a:endParaRPr lang="de-DE"/>
        </a:p>
      </dgm:t>
    </dgm:pt>
    <dgm:pt modelId="{B6AD64F0-CC67-4D00-A7A7-110DA0F2D995}" type="sibTrans" cxnId="{64E89F7F-4643-4CA3-934C-2E58FC2680E1}">
      <dgm:prSet/>
      <dgm:spPr/>
      <dgm:t>
        <a:bodyPr/>
        <a:lstStyle/>
        <a:p>
          <a:endParaRPr lang="de-DE"/>
        </a:p>
      </dgm:t>
    </dgm:pt>
    <dgm:pt modelId="{3E12BFD7-A1C8-4DDD-AE25-AA280B6135C4}">
      <dgm:prSet phldrT="[Text]"/>
      <dgm:spPr/>
      <dgm:t>
        <a:bodyPr/>
        <a:lstStyle/>
        <a:p>
          <a:r>
            <a:rPr lang="de-DE" b="1" dirty="0">
              <a:solidFill>
                <a:schemeClr val="bg1"/>
              </a:solidFill>
            </a:rPr>
            <a:t>Aufarbeitung</a:t>
          </a:r>
        </a:p>
        <a:p>
          <a:r>
            <a:rPr lang="de-DE" dirty="0"/>
            <a:t>???</a:t>
          </a:r>
        </a:p>
      </dgm:t>
    </dgm:pt>
    <dgm:pt modelId="{D06577A6-1B83-4612-AE16-D6009B7173CD}" type="parTrans" cxnId="{CC11E794-34CA-479B-9B68-E3B330E894B0}">
      <dgm:prSet/>
      <dgm:spPr/>
      <dgm:t>
        <a:bodyPr/>
        <a:lstStyle/>
        <a:p>
          <a:endParaRPr lang="de-DE"/>
        </a:p>
      </dgm:t>
    </dgm:pt>
    <dgm:pt modelId="{6E0729CF-9015-4678-BFF2-3EBC48ADF0E6}" type="sibTrans" cxnId="{CC11E794-34CA-479B-9B68-E3B330E894B0}">
      <dgm:prSet/>
      <dgm:spPr/>
      <dgm:t>
        <a:bodyPr/>
        <a:lstStyle/>
        <a:p>
          <a:endParaRPr lang="de-DE"/>
        </a:p>
      </dgm:t>
    </dgm:pt>
    <dgm:pt modelId="{BBFB0DFB-A154-4C80-8886-48A3FF816284}">
      <dgm:prSet/>
      <dgm:spPr/>
      <dgm:t>
        <a:bodyPr/>
        <a:lstStyle/>
        <a:p>
          <a:r>
            <a:rPr lang="de-DE" b="1" dirty="0">
              <a:solidFill>
                <a:schemeClr val="bg1"/>
              </a:solidFill>
            </a:rPr>
            <a:t>Intervention</a:t>
          </a:r>
        </a:p>
      </dgm:t>
    </dgm:pt>
    <dgm:pt modelId="{DE1DFE6E-6672-4F3F-9125-7FADB83CA6E2}" type="parTrans" cxnId="{F704A380-4615-46BE-A02D-94248BB50BAE}">
      <dgm:prSet/>
      <dgm:spPr/>
      <dgm:t>
        <a:bodyPr/>
        <a:lstStyle/>
        <a:p>
          <a:endParaRPr lang="de-DE"/>
        </a:p>
      </dgm:t>
    </dgm:pt>
    <dgm:pt modelId="{65368A1D-A46F-4AF7-935C-9FBCD56040A0}" type="sibTrans" cxnId="{F704A380-4615-46BE-A02D-94248BB50BAE}">
      <dgm:prSet/>
      <dgm:spPr/>
      <dgm:t>
        <a:bodyPr/>
        <a:lstStyle/>
        <a:p>
          <a:endParaRPr lang="de-DE"/>
        </a:p>
      </dgm:t>
    </dgm:pt>
    <dgm:pt modelId="{53AA4272-4FDC-44CE-AFF9-D95AB7F7C787}" type="pres">
      <dgm:prSet presAssocID="{EC464221-C29F-47ED-B70A-270BB2C6D30D}" presName="compositeShape" presStyleCnt="0">
        <dgm:presLayoutVars>
          <dgm:chMax val="7"/>
          <dgm:dir/>
          <dgm:resizeHandles val="exact"/>
        </dgm:presLayoutVars>
      </dgm:prSet>
      <dgm:spPr/>
    </dgm:pt>
    <dgm:pt modelId="{2904A83A-20A4-4DED-B08E-65E206231E58}" type="pres">
      <dgm:prSet presAssocID="{EC464221-C29F-47ED-B70A-270BB2C6D30D}" presName="wedge1" presStyleLbl="node1" presStyleIdx="0" presStyleCnt="4"/>
      <dgm:spPr/>
    </dgm:pt>
    <dgm:pt modelId="{049EDD51-48D3-4D7D-BF42-6737CD6290B1}" type="pres">
      <dgm:prSet presAssocID="{EC464221-C29F-47ED-B70A-270BB2C6D30D}" presName="dummy1a" presStyleCnt="0"/>
      <dgm:spPr/>
    </dgm:pt>
    <dgm:pt modelId="{6A475EC4-FF2F-487F-8BA0-DD62D34888CD}" type="pres">
      <dgm:prSet presAssocID="{EC464221-C29F-47ED-B70A-270BB2C6D30D}" presName="dummy1b" presStyleCnt="0"/>
      <dgm:spPr/>
    </dgm:pt>
    <dgm:pt modelId="{9E96AF35-5C27-41B6-AA27-7B37CF1D9CED}" type="pres">
      <dgm:prSet presAssocID="{EC464221-C29F-47ED-B70A-270BB2C6D30D}" presName="wedge1Tx" presStyleLbl="node1" presStyleIdx="0" presStyleCnt="4">
        <dgm:presLayoutVars>
          <dgm:chMax val="0"/>
          <dgm:chPref val="0"/>
          <dgm:bulletEnabled val="1"/>
        </dgm:presLayoutVars>
      </dgm:prSet>
      <dgm:spPr/>
    </dgm:pt>
    <dgm:pt modelId="{B4A08DA6-D40B-4A41-B4EC-4048838F7DE9}" type="pres">
      <dgm:prSet presAssocID="{EC464221-C29F-47ED-B70A-270BB2C6D30D}" presName="wedge2" presStyleLbl="node1" presStyleIdx="1" presStyleCnt="4"/>
      <dgm:spPr/>
    </dgm:pt>
    <dgm:pt modelId="{7BBAB574-8229-4F19-8495-6A6BBF3F299B}" type="pres">
      <dgm:prSet presAssocID="{EC464221-C29F-47ED-B70A-270BB2C6D30D}" presName="dummy2a" presStyleCnt="0"/>
      <dgm:spPr/>
    </dgm:pt>
    <dgm:pt modelId="{77ED4C4A-CF0C-43BB-B76A-1965E576B1CD}" type="pres">
      <dgm:prSet presAssocID="{EC464221-C29F-47ED-B70A-270BB2C6D30D}" presName="dummy2b" presStyleCnt="0"/>
      <dgm:spPr/>
    </dgm:pt>
    <dgm:pt modelId="{A9FC9DD2-CC69-4C48-82EE-B0D65120B8E5}" type="pres">
      <dgm:prSet presAssocID="{EC464221-C29F-47ED-B70A-270BB2C6D30D}" presName="wedge2Tx" presStyleLbl="node1" presStyleIdx="1" presStyleCnt="4">
        <dgm:presLayoutVars>
          <dgm:chMax val="0"/>
          <dgm:chPref val="0"/>
          <dgm:bulletEnabled val="1"/>
        </dgm:presLayoutVars>
      </dgm:prSet>
      <dgm:spPr/>
    </dgm:pt>
    <dgm:pt modelId="{56A05632-2EEA-439D-82AC-D1E0107D23C3}" type="pres">
      <dgm:prSet presAssocID="{EC464221-C29F-47ED-B70A-270BB2C6D30D}" presName="wedge3" presStyleLbl="node1" presStyleIdx="2" presStyleCnt="4"/>
      <dgm:spPr/>
    </dgm:pt>
    <dgm:pt modelId="{9259D8CE-CEEA-4C28-A63E-5DAD5B4375E2}" type="pres">
      <dgm:prSet presAssocID="{EC464221-C29F-47ED-B70A-270BB2C6D30D}" presName="dummy3a" presStyleCnt="0"/>
      <dgm:spPr/>
    </dgm:pt>
    <dgm:pt modelId="{EDA7F0CA-8703-4F46-9640-99B95D83CB01}" type="pres">
      <dgm:prSet presAssocID="{EC464221-C29F-47ED-B70A-270BB2C6D30D}" presName="dummy3b" presStyleCnt="0"/>
      <dgm:spPr/>
    </dgm:pt>
    <dgm:pt modelId="{1E98DC25-C7E0-4CBF-8D82-84BA2DE85645}" type="pres">
      <dgm:prSet presAssocID="{EC464221-C29F-47ED-B70A-270BB2C6D30D}" presName="wedge3Tx" presStyleLbl="node1" presStyleIdx="2" presStyleCnt="4">
        <dgm:presLayoutVars>
          <dgm:chMax val="0"/>
          <dgm:chPref val="0"/>
          <dgm:bulletEnabled val="1"/>
        </dgm:presLayoutVars>
      </dgm:prSet>
      <dgm:spPr/>
    </dgm:pt>
    <dgm:pt modelId="{BEDF05D5-1A67-41D8-BEF8-8E8805709C24}" type="pres">
      <dgm:prSet presAssocID="{EC464221-C29F-47ED-B70A-270BB2C6D30D}" presName="wedge4" presStyleLbl="node1" presStyleIdx="3" presStyleCnt="4"/>
      <dgm:spPr/>
    </dgm:pt>
    <dgm:pt modelId="{57A85DD2-7706-4CD4-99BD-95744D09BE07}" type="pres">
      <dgm:prSet presAssocID="{EC464221-C29F-47ED-B70A-270BB2C6D30D}" presName="dummy4a" presStyleCnt="0"/>
      <dgm:spPr/>
    </dgm:pt>
    <dgm:pt modelId="{66F83546-36EF-4B00-B04F-ABB504E29341}" type="pres">
      <dgm:prSet presAssocID="{EC464221-C29F-47ED-B70A-270BB2C6D30D}" presName="dummy4b" presStyleCnt="0"/>
      <dgm:spPr/>
    </dgm:pt>
    <dgm:pt modelId="{48CBAA61-DB46-4355-B25D-8B024F77FFF8}" type="pres">
      <dgm:prSet presAssocID="{EC464221-C29F-47ED-B70A-270BB2C6D30D}" presName="wedge4Tx" presStyleLbl="node1" presStyleIdx="3" presStyleCnt="4">
        <dgm:presLayoutVars>
          <dgm:chMax val="0"/>
          <dgm:chPref val="0"/>
          <dgm:bulletEnabled val="1"/>
        </dgm:presLayoutVars>
      </dgm:prSet>
      <dgm:spPr/>
    </dgm:pt>
    <dgm:pt modelId="{212141BB-E88D-4804-98AD-B25CD626F0A2}" type="pres">
      <dgm:prSet presAssocID="{61B53934-C05B-4620-B556-9BEF63641394}" presName="arrowWedge1" presStyleLbl="fgSibTrans2D1" presStyleIdx="0" presStyleCnt="4"/>
      <dgm:spPr/>
    </dgm:pt>
    <dgm:pt modelId="{1C2833D2-26FF-44FB-903D-E72F2B327D0F}" type="pres">
      <dgm:prSet presAssocID="{65368A1D-A46F-4AF7-935C-9FBCD56040A0}" presName="arrowWedge2" presStyleLbl="fgSibTrans2D1" presStyleIdx="1" presStyleCnt="4"/>
      <dgm:spPr/>
    </dgm:pt>
    <dgm:pt modelId="{8AF48FCA-00F3-4A7B-909A-784BA4E64CC3}" type="pres">
      <dgm:prSet presAssocID="{B6AD64F0-CC67-4D00-A7A7-110DA0F2D995}" presName="arrowWedge3" presStyleLbl="fgSibTrans2D1" presStyleIdx="2" presStyleCnt="4"/>
      <dgm:spPr/>
    </dgm:pt>
    <dgm:pt modelId="{50EA09B6-148C-4E67-8E30-C86E38CC5CF0}" type="pres">
      <dgm:prSet presAssocID="{6E0729CF-9015-4678-BFF2-3EBC48ADF0E6}" presName="arrowWedge4" presStyleLbl="fgSibTrans2D1" presStyleIdx="3" presStyleCnt="4"/>
      <dgm:spPr/>
    </dgm:pt>
  </dgm:ptLst>
  <dgm:cxnLst>
    <dgm:cxn modelId="{B8C96963-0C1C-4BCC-900A-B12A1EF70D5C}" srcId="{EC464221-C29F-47ED-B70A-270BB2C6D30D}" destId="{1FA33E8F-C89A-4E19-B272-F1DCAA28AB3F}" srcOrd="0" destOrd="0" parTransId="{28F3903A-565C-4B61-89E8-0B6910BA5FF2}" sibTransId="{61B53934-C05B-4620-B556-9BEF63641394}"/>
    <dgm:cxn modelId="{9739FF43-F091-4D05-BD12-EE6EA51FF1D7}" type="presOf" srcId="{BBFB0DFB-A154-4C80-8886-48A3FF816284}" destId="{A9FC9DD2-CC69-4C48-82EE-B0D65120B8E5}" srcOrd="1" destOrd="0" presId="urn:microsoft.com/office/officeart/2005/8/layout/cycle8"/>
    <dgm:cxn modelId="{B4AEC344-1EB8-48C9-8A27-F1DE2B6A24D9}" type="presOf" srcId="{EC464221-C29F-47ED-B70A-270BB2C6D30D}" destId="{53AA4272-4FDC-44CE-AFF9-D95AB7F7C787}" srcOrd="0" destOrd="0" presId="urn:microsoft.com/office/officeart/2005/8/layout/cycle8"/>
    <dgm:cxn modelId="{D05DA949-6B68-45F5-9616-00779695E496}" type="presOf" srcId="{17F38261-7D64-40BD-BE18-B1C3FC4214E4}" destId="{56A05632-2EEA-439D-82AC-D1E0107D23C3}" srcOrd="0" destOrd="0" presId="urn:microsoft.com/office/officeart/2005/8/layout/cycle8"/>
    <dgm:cxn modelId="{64E89F7F-4643-4CA3-934C-2E58FC2680E1}" srcId="{EC464221-C29F-47ED-B70A-270BB2C6D30D}" destId="{17F38261-7D64-40BD-BE18-B1C3FC4214E4}" srcOrd="2" destOrd="0" parTransId="{B8D9E2CD-DEFD-41FF-84BF-5EA035939966}" sibTransId="{B6AD64F0-CC67-4D00-A7A7-110DA0F2D995}"/>
    <dgm:cxn modelId="{F704A380-4615-46BE-A02D-94248BB50BAE}" srcId="{EC464221-C29F-47ED-B70A-270BB2C6D30D}" destId="{BBFB0DFB-A154-4C80-8886-48A3FF816284}" srcOrd="1" destOrd="0" parTransId="{DE1DFE6E-6672-4F3F-9125-7FADB83CA6E2}" sibTransId="{65368A1D-A46F-4AF7-935C-9FBCD56040A0}"/>
    <dgm:cxn modelId="{2A624981-8F0C-41EF-9498-C30C1799849F}" type="presOf" srcId="{3E12BFD7-A1C8-4DDD-AE25-AA280B6135C4}" destId="{48CBAA61-DB46-4355-B25D-8B024F77FFF8}" srcOrd="1" destOrd="0" presId="urn:microsoft.com/office/officeart/2005/8/layout/cycle8"/>
    <dgm:cxn modelId="{EF567D84-4411-46ED-BC6E-B59E18F1F3CC}" type="presOf" srcId="{BBFB0DFB-A154-4C80-8886-48A3FF816284}" destId="{B4A08DA6-D40B-4A41-B4EC-4048838F7DE9}" srcOrd="0" destOrd="0" presId="urn:microsoft.com/office/officeart/2005/8/layout/cycle8"/>
    <dgm:cxn modelId="{CC11E794-34CA-479B-9B68-E3B330E894B0}" srcId="{EC464221-C29F-47ED-B70A-270BB2C6D30D}" destId="{3E12BFD7-A1C8-4DDD-AE25-AA280B6135C4}" srcOrd="3" destOrd="0" parTransId="{D06577A6-1B83-4612-AE16-D6009B7173CD}" sibTransId="{6E0729CF-9015-4678-BFF2-3EBC48ADF0E6}"/>
    <dgm:cxn modelId="{EFF44499-FC53-479E-B3D0-B221FB69B430}" type="presOf" srcId="{17F38261-7D64-40BD-BE18-B1C3FC4214E4}" destId="{1E98DC25-C7E0-4CBF-8D82-84BA2DE85645}" srcOrd="1" destOrd="0" presId="urn:microsoft.com/office/officeart/2005/8/layout/cycle8"/>
    <dgm:cxn modelId="{261182A0-24A1-49CE-AF5F-AFF9DBB9EA3B}" type="presOf" srcId="{1FA33E8F-C89A-4E19-B272-F1DCAA28AB3F}" destId="{2904A83A-20A4-4DED-B08E-65E206231E58}" srcOrd="0" destOrd="0" presId="urn:microsoft.com/office/officeart/2005/8/layout/cycle8"/>
    <dgm:cxn modelId="{C46C8BA6-FC35-4AC6-9FC2-E869B8CF77FE}" type="presOf" srcId="{1FA33E8F-C89A-4E19-B272-F1DCAA28AB3F}" destId="{9E96AF35-5C27-41B6-AA27-7B37CF1D9CED}" srcOrd="1" destOrd="0" presId="urn:microsoft.com/office/officeart/2005/8/layout/cycle8"/>
    <dgm:cxn modelId="{106898F6-CB5F-443E-9274-2538E5495A48}" type="presOf" srcId="{3E12BFD7-A1C8-4DDD-AE25-AA280B6135C4}" destId="{BEDF05D5-1A67-41D8-BEF8-8E8805709C24}" srcOrd="0" destOrd="0" presId="urn:microsoft.com/office/officeart/2005/8/layout/cycle8"/>
    <dgm:cxn modelId="{19BCAD1A-49AB-4C83-9FC2-19E3AB7C3A5F}" type="presParOf" srcId="{53AA4272-4FDC-44CE-AFF9-D95AB7F7C787}" destId="{2904A83A-20A4-4DED-B08E-65E206231E58}" srcOrd="0" destOrd="0" presId="urn:microsoft.com/office/officeart/2005/8/layout/cycle8"/>
    <dgm:cxn modelId="{E95EF062-FFBB-4232-8FC4-C22443579C3D}" type="presParOf" srcId="{53AA4272-4FDC-44CE-AFF9-D95AB7F7C787}" destId="{049EDD51-48D3-4D7D-BF42-6737CD6290B1}" srcOrd="1" destOrd="0" presId="urn:microsoft.com/office/officeart/2005/8/layout/cycle8"/>
    <dgm:cxn modelId="{487BC76D-020F-4604-97D1-193B53C4CB6A}" type="presParOf" srcId="{53AA4272-4FDC-44CE-AFF9-D95AB7F7C787}" destId="{6A475EC4-FF2F-487F-8BA0-DD62D34888CD}" srcOrd="2" destOrd="0" presId="urn:microsoft.com/office/officeart/2005/8/layout/cycle8"/>
    <dgm:cxn modelId="{499568AB-ED51-42F7-B069-7317DDD6843C}" type="presParOf" srcId="{53AA4272-4FDC-44CE-AFF9-D95AB7F7C787}" destId="{9E96AF35-5C27-41B6-AA27-7B37CF1D9CED}" srcOrd="3" destOrd="0" presId="urn:microsoft.com/office/officeart/2005/8/layout/cycle8"/>
    <dgm:cxn modelId="{2A8C188F-7131-42B6-B001-0452F5651654}" type="presParOf" srcId="{53AA4272-4FDC-44CE-AFF9-D95AB7F7C787}" destId="{B4A08DA6-D40B-4A41-B4EC-4048838F7DE9}" srcOrd="4" destOrd="0" presId="urn:microsoft.com/office/officeart/2005/8/layout/cycle8"/>
    <dgm:cxn modelId="{C4E9C1BF-DC11-4836-B864-046CF4C19CC7}" type="presParOf" srcId="{53AA4272-4FDC-44CE-AFF9-D95AB7F7C787}" destId="{7BBAB574-8229-4F19-8495-6A6BBF3F299B}" srcOrd="5" destOrd="0" presId="urn:microsoft.com/office/officeart/2005/8/layout/cycle8"/>
    <dgm:cxn modelId="{0DAC1793-FC18-449F-987B-A7A6EE3E90D0}" type="presParOf" srcId="{53AA4272-4FDC-44CE-AFF9-D95AB7F7C787}" destId="{77ED4C4A-CF0C-43BB-B76A-1965E576B1CD}" srcOrd="6" destOrd="0" presId="urn:microsoft.com/office/officeart/2005/8/layout/cycle8"/>
    <dgm:cxn modelId="{3FDFF207-6671-4B3D-89C1-D79714517D74}" type="presParOf" srcId="{53AA4272-4FDC-44CE-AFF9-D95AB7F7C787}" destId="{A9FC9DD2-CC69-4C48-82EE-B0D65120B8E5}" srcOrd="7" destOrd="0" presId="urn:microsoft.com/office/officeart/2005/8/layout/cycle8"/>
    <dgm:cxn modelId="{BD0BB5E1-FFA0-45F5-8B98-93E96C25F5C3}" type="presParOf" srcId="{53AA4272-4FDC-44CE-AFF9-D95AB7F7C787}" destId="{56A05632-2EEA-439D-82AC-D1E0107D23C3}" srcOrd="8" destOrd="0" presId="urn:microsoft.com/office/officeart/2005/8/layout/cycle8"/>
    <dgm:cxn modelId="{1E4A5512-4012-43B7-B97B-4478E30C4603}" type="presParOf" srcId="{53AA4272-4FDC-44CE-AFF9-D95AB7F7C787}" destId="{9259D8CE-CEEA-4C28-A63E-5DAD5B4375E2}" srcOrd="9" destOrd="0" presId="urn:microsoft.com/office/officeart/2005/8/layout/cycle8"/>
    <dgm:cxn modelId="{C16ECA08-BBFC-419C-B399-C4FF51EF3F59}" type="presParOf" srcId="{53AA4272-4FDC-44CE-AFF9-D95AB7F7C787}" destId="{EDA7F0CA-8703-4F46-9640-99B95D83CB01}" srcOrd="10" destOrd="0" presId="urn:microsoft.com/office/officeart/2005/8/layout/cycle8"/>
    <dgm:cxn modelId="{DD2D1BEC-8761-442E-AB80-D36B213269F9}" type="presParOf" srcId="{53AA4272-4FDC-44CE-AFF9-D95AB7F7C787}" destId="{1E98DC25-C7E0-4CBF-8D82-84BA2DE85645}" srcOrd="11" destOrd="0" presId="urn:microsoft.com/office/officeart/2005/8/layout/cycle8"/>
    <dgm:cxn modelId="{0ADC73F0-A4A3-42D3-9374-A43B0CA5A532}" type="presParOf" srcId="{53AA4272-4FDC-44CE-AFF9-D95AB7F7C787}" destId="{BEDF05D5-1A67-41D8-BEF8-8E8805709C24}" srcOrd="12" destOrd="0" presId="urn:microsoft.com/office/officeart/2005/8/layout/cycle8"/>
    <dgm:cxn modelId="{56EDAFE6-C9BF-4314-AF8C-E64AFC945E82}" type="presParOf" srcId="{53AA4272-4FDC-44CE-AFF9-D95AB7F7C787}" destId="{57A85DD2-7706-4CD4-99BD-95744D09BE07}" srcOrd="13" destOrd="0" presId="urn:microsoft.com/office/officeart/2005/8/layout/cycle8"/>
    <dgm:cxn modelId="{99F38F4E-D831-4089-9EF6-A9B6480D455D}" type="presParOf" srcId="{53AA4272-4FDC-44CE-AFF9-D95AB7F7C787}" destId="{66F83546-36EF-4B00-B04F-ABB504E29341}" srcOrd="14" destOrd="0" presId="urn:microsoft.com/office/officeart/2005/8/layout/cycle8"/>
    <dgm:cxn modelId="{A9B1C1E5-ADD6-4444-BCCE-A695E9C1EE1C}" type="presParOf" srcId="{53AA4272-4FDC-44CE-AFF9-D95AB7F7C787}" destId="{48CBAA61-DB46-4355-B25D-8B024F77FFF8}" srcOrd="15" destOrd="0" presId="urn:microsoft.com/office/officeart/2005/8/layout/cycle8"/>
    <dgm:cxn modelId="{750E02A0-732D-4A7A-AFF9-F65248901AA9}" type="presParOf" srcId="{53AA4272-4FDC-44CE-AFF9-D95AB7F7C787}" destId="{212141BB-E88D-4804-98AD-B25CD626F0A2}" srcOrd="16" destOrd="0" presId="urn:microsoft.com/office/officeart/2005/8/layout/cycle8"/>
    <dgm:cxn modelId="{EB3997B2-146E-4C06-85A7-717F3A03521D}" type="presParOf" srcId="{53AA4272-4FDC-44CE-AFF9-D95AB7F7C787}" destId="{1C2833D2-26FF-44FB-903D-E72F2B327D0F}" srcOrd="17" destOrd="0" presId="urn:microsoft.com/office/officeart/2005/8/layout/cycle8"/>
    <dgm:cxn modelId="{52594324-15E6-4093-901B-55E52A927AA2}" type="presParOf" srcId="{53AA4272-4FDC-44CE-AFF9-D95AB7F7C787}" destId="{8AF48FCA-00F3-4A7B-909A-784BA4E64CC3}" srcOrd="18" destOrd="0" presId="urn:microsoft.com/office/officeart/2005/8/layout/cycle8"/>
    <dgm:cxn modelId="{BBC8611F-1567-4412-9426-4162734D0A43}" type="presParOf" srcId="{53AA4272-4FDC-44CE-AFF9-D95AB7F7C787}" destId="{50EA09B6-148C-4E67-8E30-C86E38CC5CF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CDAC37-CC71-4BDB-9C59-28426B096CB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D6875F1-45FC-4CB1-864B-CE80B35AB631}">
      <dgm:prSet/>
      <dgm:spPr/>
      <dgm:t>
        <a:bodyPr/>
        <a:lstStyle/>
        <a:p>
          <a:r>
            <a:rPr lang="de-DE"/>
            <a:t>Verständnis dafür, </a:t>
          </a:r>
          <a:endParaRPr lang="en-US"/>
        </a:p>
      </dgm:t>
    </dgm:pt>
    <dgm:pt modelId="{5AEF9782-6BCC-450D-8ECC-9A749946E357}" type="parTrans" cxnId="{D2344AC3-2358-42F7-AAD3-7D7576ACB5F5}">
      <dgm:prSet/>
      <dgm:spPr/>
      <dgm:t>
        <a:bodyPr/>
        <a:lstStyle/>
        <a:p>
          <a:endParaRPr lang="en-US"/>
        </a:p>
      </dgm:t>
    </dgm:pt>
    <dgm:pt modelId="{C625C9A7-6157-4B1A-8EF8-060A63ED204A}" type="sibTrans" cxnId="{D2344AC3-2358-42F7-AAD3-7D7576ACB5F5}">
      <dgm:prSet/>
      <dgm:spPr/>
      <dgm:t>
        <a:bodyPr/>
        <a:lstStyle/>
        <a:p>
          <a:endParaRPr lang="en-US"/>
        </a:p>
      </dgm:t>
    </dgm:pt>
    <dgm:pt modelId="{ED2AD60B-AC4F-4958-BFCB-B735E44375C1}">
      <dgm:prSet/>
      <dgm:spPr/>
      <dgm:t>
        <a:bodyPr/>
        <a:lstStyle/>
        <a:p>
          <a:r>
            <a:rPr lang="de-DE" dirty="0"/>
            <a:t>wie </a:t>
          </a:r>
          <a:r>
            <a:rPr lang="de-DE" u="sng" dirty="0"/>
            <a:t>Behinderungen im Kontext anderer Lebensbedingungen </a:t>
          </a:r>
          <a:r>
            <a:rPr lang="de-DE" dirty="0"/>
            <a:t>von Kindern zu Gefährdungslagen beitragen und </a:t>
          </a:r>
          <a:endParaRPr lang="en-US" dirty="0"/>
        </a:p>
      </dgm:t>
    </dgm:pt>
    <dgm:pt modelId="{95120F1E-D068-4137-BF47-C75085E7B711}" type="parTrans" cxnId="{B82B3B49-7A26-4996-A64A-674FCC2BBE09}">
      <dgm:prSet/>
      <dgm:spPr/>
      <dgm:t>
        <a:bodyPr/>
        <a:lstStyle/>
        <a:p>
          <a:endParaRPr lang="en-US"/>
        </a:p>
      </dgm:t>
    </dgm:pt>
    <dgm:pt modelId="{9BC066C4-E7B5-475B-B0C0-E020B1010179}" type="sibTrans" cxnId="{B82B3B49-7A26-4996-A64A-674FCC2BBE09}">
      <dgm:prSet/>
      <dgm:spPr/>
      <dgm:t>
        <a:bodyPr/>
        <a:lstStyle/>
        <a:p>
          <a:endParaRPr lang="en-US"/>
        </a:p>
      </dgm:t>
    </dgm:pt>
    <dgm:pt modelId="{E5812262-32E2-46B2-AA40-3961C5DBD25A}">
      <dgm:prSet/>
      <dgm:spPr/>
      <dgm:t>
        <a:bodyPr/>
        <a:lstStyle/>
        <a:p>
          <a:r>
            <a:rPr lang="de-DE" dirty="0"/>
            <a:t>welche </a:t>
          </a:r>
          <a:r>
            <a:rPr lang="de-DE" u="sng" dirty="0"/>
            <a:t>Besonderheiten</a:t>
          </a:r>
          <a:r>
            <a:rPr lang="de-DE" dirty="0"/>
            <a:t> im Hinblick auf Beteiligungs- und Klärungsprozesse sowie</a:t>
          </a:r>
          <a:endParaRPr lang="en-US" dirty="0"/>
        </a:p>
      </dgm:t>
    </dgm:pt>
    <dgm:pt modelId="{53F8A7D7-A6A0-4280-9C92-0700378F3498}" type="parTrans" cxnId="{E4082A92-9674-4205-8473-555107A4CC10}">
      <dgm:prSet/>
      <dgm:spPr/>
      <dgm:t>
        <a:bodyPr/>
        <a:lstStyle/>
        <a:p>
          <a:endParaRPr lang="en-US"/>
        </a:p>
      </dgm:t>
    </dgm:pt>
    <dgm:pt modelId="{56064CA4-36E8-49C9-86C2-29A20FC8382E}" type="sibTrans" cxnId="{E4082A92-9674-4205-8473-555107A4CC10}">
      <dgm:prSet/>
      <dgm:spPr/>
      <dgm:t>
        <a:bodyPr/>
        <a:lstStyle/>
        <a:p>
          <a:endParaRPr lang="en-US"/>
        </a:p>
      </dgm:t>
    </dgm:pt>
    <dgm:pt modelId="{9FC40E5D-A79A-449A-BEB0-4541B46356E9}">
      <dgm:prSet/>
      <dgm:spPr/>
      <dgm:t>
        <a:bodyPr/>
        <a:lstStyle/>
        <a:p>
          <a:r>
            <a:rPr lang="de-DE" dirty="0"/>
            <a:t>die Abwendung von Gefährdung bestehen.</a:t>
          </a:r>
          <a:endParaRPr lang="en-US" dirty="0"/>
        </a:p>
      </dgm:t>
    </dgm:pt>
    <dgm:pt modelId="{9A47735F-6885-455E-9EB7-A76556541885}" type="parTrans" cxnId="{9A6AE7E0-5164-46B4-B28C-1CAA658BF327}">
      <dgm:prSet/>
      <dgm:spPr/>
      <dgm:t>
        <a:bodyPr/>
        <a:lstStyle/>
        <a:p>
          <a:endParaRPr lang="de-DE"/>
        </a:p>
      </dgm:t>
    </dgm:pt>
    <dgm:pt modelId="{E09BCDD1-5F80-47F3-ABF2-F44D22225C27}" type="sibTrans" cxnId="{9A6AE7E0-5164-46B4-B28C-1CAA658BF327}">
      <dgm:prSet/>
      <dgm:spPr/>
      <dgm:t>
        <a:bodyPr/>
        <a:lstStyle/>
        <a:p>
          <a:endParaRPr lang="de-DE"/>
        </a:p>
      </dgm:t>
    </dgm:pt>
    <dgm:pt modelId="{E2277111-4E90-4504-B925-AED32BDDF3B9}" type="pres">
      <dgm:prSet presAssocID="{30CDAC37-CC71-4BDB-9C59-28426B096CB9}" presName="linear" presStyleCnt="0">
        <dgm:presLayoutVars>
          <dgm:animLvl val="lvl"/>
          <dgm:resizeHandles val="exact"/>
        </dgm:presLayoutVars>
      </dgm:prSet>
      <dgm:spPr/>
    </dgm:pt>
    <dgm:pt modelId="{018E470C-2958-4FFB-9539-A28730DC3201}" type="pres">
      <dgm:prSet presAssocID="{BD6875F1-45FC-4CB1-864B-CE80B35AB631}" presName="parentText" presStyleLbl="node1" presStyleIdx="0" presStyleCnt="1">
        <dgm:presLayoutVars>
          <dgm:chMax val="0"/>
          <dgm:bulletEnabled val="1"/>
        </dgm:presLayoutVars>
      </dgm:prSet>
      <dgm:spPr/>
    </dgm:pt>
    <dgm:pt modelId="{517D676B-539A-4320-9274-AD244A18DFE6}" type="pres">
      <dgm:prSet presAssocID="{BD6875F1-45FC-4CB1-864B-CE80B35AB631}" presName="childText" presStyleLbl="revTx" presStyleIdx="0" presStyleCnt="1">
        <dgm:presLayoutVars>
          <dgm:bulletEnabled val="1"/>
        </dgm:presLayoutVars>
      </dgm:prSet>
      <dgm:spPr/>
    </dgm:pt>
  </dgm:ptLst>
  <dgm:cxnLst>
    <dgm:cxn modelId="{DE11DB11-9A90-495E-81B2-03C1DE09DEE9}" type="presOf" srcId="{BD6875F1-45FC-4CB1-864B-CE80B35AB631}" destId="{018E470C-2958-4FFB-9539-A28730DC3201}" srcOrd="0" destOrd="0" presId="urn:microsoft.com/office/officeart/2005/8/layout/vList2"/>
    <dgm:cxn modelId="{B82B3B49-7A26-4996-A64A-674FCC2BBE09}" srcId="{BD6875F1-45FC-4CB1-864B-CE80B35AB631}" destId="{ED2AD60B-AC4F-4958-BFCB-B735E44375C1}" srcOrd="0" destOrd="0" parTransId="{95120F1E-D068-4137-BF47-C75085E7B711}" sibTransId="{9BC066C4-E7B5-475B-B0C0-E020B1010179}"/>
    <dgm:cxn modelId="{48F0B44B-7686-42E7-9336-F8E7B6ACFF43}" type="presOf" srcId="{30CDAC37-CC71-4BDB-9C59-28426B096CB9}" destId="{E2277111-4E90-4504-B925-AED32BDDF3B9}" srcOrd="0" destOrd="0" presId="urn:microsoft.com/office/officeart/2005/8/layout/vList2"/>
    <dgm:cxn modelId="{18D9F881-CA17-41B2-B765-DCA262FE8E3F}" type="presOf" srcId="{ED2AD60B-AC4F-4958-BFCB-B735E44375C1}" destId="{517D676B-539A-4320-9274-AD244A18DFE6}" srcOrd="0" destOrd="0" presId="urn:microsoft.com/office/officeart/2005/8/layout/vList2"/>
    <dgm:cxn modelId="{06F9B184-5F50-4EC8-86E9-C2529261387D}" type="presOf" srcId="{E5812262-32E2-46B2-AA40-3961C5DBD25A}" destId="{517D676B-539A-4320-9274-AD244A18DFE6}" srcOrd="0" destOrd="1" presId="urn:microsoft.com/office/officeart/2005/8/layout/vList2"/>
    <dgm:cxn modelId="{E4082A92-9674-4205-8473-555107A4CC10}" srcId="{BD6875F1-45FC-4CB1-864B-CE80B35AB631}" destId="{E5812262-32E2-46B2-AA40-3961C5DBD25A}" srcOrd="1" destOrd="0" parTransId="{53F8A7D7-A6A0-4280-9C92-0700378F3498}" sibTransId="{56064CA4-36E8-49C9-86C2-29A20FC8382E}"/>
    <dgm:cxn modelId="{D2344AC3-2358-42F7-AAD3-7D7576ACB5F5}" srcId="{30CDAC37-CC71-4BDB-9C59-28426B096CB9}" destId="{BD6875F1-45FC-4CB1-864B-CE80B35AB631}" srcOrd="0" destOrd="0" parTransId="{5AEF9782-6BCC-450D-8ECC-9A749946E357}" sibTransId="{C625C9A7-6157-4B1A-8EF8-060A63ED204A}"/>
    <dgm:cxn modelId="{CF13DCC9-1B95-4DCC-B731-313C96E7D763}" type="presOf" srcId="{9FC40E5D-A79A-449A-BEB0-4541B46356E9}" destId="{517D676B-539A-4320-9274-AD244A18DFE6}" srcOrd="0" destOrd="2" presId="urn:microsoft.com/office/officeart/2005/8/layout/vList2"/>
    <dgm:cxn modelId="{9A6AE7E0-5164-46B4-B28C-1CAA658BF327}" srcId="{BD6875F1-45FC-4CB1-864B-CE80B35AB631}" destId="{9FC40E5D-A79A-449A-BEB0-4541B46356E9}" srcOrd="2" destOrd="0" parTransId="{9A47735F-6885-455E-9EB7-A76556541885}" sibTransId="{E09BCDD1-5F80-47F3-ABF2-F44D22225C27}"/>
    <dgm:cxn modelId="{A9E35D25-7455-46EC-977D-296B8CDE5A21}" type="presParOf" srcId="{E2277111-4E90-4504-B925-AED32BDDF3B9}" destId="{018E470C-2958-4FFB-9539-A28730DC3201}" srcOrd="0" destOrd="0" presId="urn:microsoft.com/office/officeart/2005/8/layout/vList2"/>
    <dgm:cxn modelId="{CA2CC418-4EDA-4880-AC58-5AFBB2D22A03}" type="presParOf" srcId="{E2277111-4E90-4504-B925-AED32BDDF3B9}" destId="{517D676B-539A-4320-9274-AD244A18DFE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6C9BE9-341F-416E-A0EB-87FE97ED5DF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82EE76E8-3A07-4835-9D53-17F73203F941}">
      <dgm:prSet/>
      <dgm:spPr/>
      <dgm:t>
        <a:bodyPr/>
        <a:lstStyle/>
        <a:p>
          <a:r>
            <a:rPr lang="de-DE"/>
            <a:t>Aufmerksamkeit und Kompetenzen bei besonders häufigen Gefährdungsformen: </a:t>
          </a:r>
          <a:r>
            <a:rPr lang="de-DE" u="sng"/>
            <a:t>emotionale Vernachlässigung und psychische Misshandlung</a:t>
          </a:r>
          <a:endParaRPr lang="en-US"/>
        </a:p>
      </dgm:t>
    </dgm:pt>
    <dgm:pt modelId="{C83855F4-53ED-4454-9D8E-F23F5D4670AC}" type="parTrans" cxnId="{64C6E7EC-AC79-476A-81D1-A3F705452678}">
      <dgm:prSet/>
      <dgm:spPr/>
      <dgm:t>
        <a:bodyPr/>
        <a:lstStyle/>
        <a:p>
          <a:endParaRPr lang="en-US"/>
        </a:p>
      </dgm:t>
    </dgm:pt>
    <dgm:pt modelId="{9EB1B022-1E0B-4365-B2BC-EF641B51B297}" type="sibTrans" cxnId="{64C6E7EC-AC79-476A-81D1-A3F705452678}">
      <dgm:prSet/>
      <dgm:spPr/>
      <dgm:t>
        <a:bodyPr/>
        <a:lstStyle/>
        <a:p>
          <a:endParaRPr lang="en-US"/>
        </a:p>
      </dgm:t>
    </dgm:pt>
    <dgm:pt modelId="{4D331EF3-A6F1-4B91-BCFF-35E4BDE02BFC}">
      <dgm:prSet/>
      <dgm:spPr/>
      <dgm:t>
        <a:bodyPr/>
        <a:lstStyle/>
        <a:p>
          <a:r>
            <a:rPr lang="de-DE"/>
            <a:t>Frage nach besonderen Wegen in die Gefährdung: </a:t>
          </a:r>
          <a:r>
            <a:rPr lang="de-DE" u="sng"/>
            <a:t>Gravierend fehllaufende Anpassungsprozesse von Eltern an die Behinderung eines Kindes</a:t>
          </a:r>
          <a:endParaRPr lang="en-US"/>
        </a:p>
      </dgm:t>
    </dgm:pt>
    <dgm:pt modelId="{FC9EEB42-FA94-4FB1-A948-633C474BB8CD}" type="parTrans" cxnId="{BD140757-D25C-409B-90B8-3B67F8FE666E}">
      <dgm:prSet/>
      <dgm:spPr/>
      <dgm:t>
        <a:bodyPr/>
        <a:lstStyle/>
        <a:p>
          <a:endParaRPr lang="en-US"/>
        </a:p>
      </dgm:t>
    </dgm:pt>
    <dgm:pt modelId="{9CB670BE-B214-44DF-89E8-E77C672D6EEB}" type="sibTrans" cxnId="{BD140757-D25C-409B-90B8-3B67F8FE666E}">
      <dgm:prSet/>
      <dgm:spPr/>
      <dgm:t>
        <a:bodyPr/>
        <a:lstStyle/>
        <a:p>
          <a:endParaRPr lang="en-US"/>
        </a:p>
      </dgm:t>
    </dgm:pt>
    <dgm:pt modelId="{3AC6AB5B-BBCA-4784-8D33-87820F739223}">
      <dgm:prSet/>
      <dgm:spPr/>
      <dgm:t>
        <a:bodyPr/>
        <a:lstStyle/>
        <a:p>
          <a:r>
            <a:rPr lang="de-DE"/>
            <a:t>Frage nach besonderen Einschätzungsprozessen: z.B. </a:t>
          </a:r>
          <a:r>
            <a:rPr lang="de-DE" u="sng"/>
            <a:t>Anpassung von Explorationsformen</a:t>
          </a:r>
          <a:endParaRPr lang="en-US"/>
        </a:p>
      </dgm:t>
    </dgm:pt>
    <dgm:pt modelId="{49BDA3B5-8B29-40CD-AEE1-D9AD06D2BD88}" type="parTrans" cxnId="{654F6F50-057E-4D2D-9960-66509F6D06CE}">
      <dgm:prSet/>
      <dgm:spPr/>
      <dgm:t>
        <a:bodyPr/>
        <a:lstStyle/>
        <a:p>
          <a:endParaRPr lang="en-US"/>
        </a:p>
      </dgm:t>
    </dgm:pt>
    <dgm:pt modelId="{1075ECDB-2853-4CD3-BD39-72C061E1DA36}" type="sibTrans" cxnId="{654F6F50-057E-4D2D-9960-66509F6D06CE}">
      <dgm:prSet/>
      <dgm:spPr/>
      <dgm:t>
        <a:bodyPr/>
        <a:lstStyle/>
        <a:p>
          <a:endParaRPr lang="en-US"/>
        </a:p>
      </dgm:t>
    </dgm:pt>
    <dgm:pt modelId="{E7324FC0-94E6-4F20-A327-DD70D3D2BDAD}">
      <dgm:prSet/>
      <dgm:spPr/>
      <dgm:t>
        <a:bodyPr/>
        <a:lstStyle/>
        <a:p>
          <a:r>
            <a:rPr lang="de-DE"/>
            <a:t>Frage nach besonderen Hilfeformen: z.B. </a:t>
          </a:r>
          <a:r>
            <a:rPr lang="de-DE" u="sng"/>
            <a:t>Zusammenarbeit mit Verfahrenslotsen</a:t>
          </a:r>
          <a:r>
            <a:rPr lang="de-DE"/>
            <a:t> </a:t>
          </a:r>
          <a:endParaRPr lang="en-US"/>
        </a:p>
      </dgm:t>
    </dgm:pt>
    <dgm:pt modelId="{2908710D-271B-4CD2-BDB9-551CE867AE6E}" type="parTrans" cxnId="{2F8B1836-F408-4D09-B890-A828A1087645}">
      <dgm:prSet/>
      <dgm:spPr/>
      <dgm:t>
        <a:bodyPr/>
        <a:lstStyle/>
        <a:p>
          <a:endParaRPr lang="en-US"/>
        </a:p>
      </dgm:t>
    </dgm:pt>
    <dgm:pt modelId="{D3BD0D17-F0E7-4B64-9B15-B0B2BFA2FDE4}" type="sibTrans" cxnId="{2F8B1836-F408-4D09-B890-A828A1087645}">
      <dgm:prSet/>
      <dgm:spPr/>
      <dgm:t>
        <a:bodyPr/>
        <a:lstStyle/>
        <a:p>
          <a:endParaRPr lang="en-US"/>
        </a:p>
      </dgm:t>
    </dgm:pt>
    <dgm:pt modelId="{D04B167E-4042-4B4D-A24A-924E81767E99}" type="pres">
      <dgm:prSet presAssocID="{C76C9BE9-341F-416E-A0EB-87FE97ED5DF8}" presName="linear" presStyleCnt="0">
        <dgm:presLayoutVars>
          <dgm:animLvl val="lvl"/>
          <dgm:resizeHandles val="exact"/>
        </dgm:presLayoutVars>
      </dgm:prSet>
      <dgm:spPr/>
    </dgm:pt>
    <dgm:pt modelId="{F3F5F29D-F0C2-4676-872C-A1BA70747F53}" type="pres">
      <dgm:prSet presAssocID="{82EE76E8-3A07-4835-9D53-17F73203F941}" presName="parentText" presStyleLbl="node1" presStyleIdx="0" presStyleCnt="4">
        <dgm:presLayoutVars>
          <dgm:chMax val="0"/>
          <dgm:bulletEnabled val="1"/>
        </dgm:presLayoutVars>
      </dgm:prSet>
      <dgm:spPr/>
    </dgm:pt>
    <dgm:pt modelId="{439C70B1-1648-40A9-94A5-F30C5E1207F2}" type="pres">
      <dgm:prSet presAssocID="{9EB1B022-1E0B-4365-B2BC-EF641B51B297}" presName="spacer" presStyleCnt="0"/>
      <dgm:spPr/>
    </dgm:pt>
    <dgm:pt modelId="{F14742CB-6E48-4A6A-ADBD-E0700723BB1E}" type="pres">
      <dgm:prSet presAssocID="{4D331EF3-A6F1-4B91-BCFF-35E4BDE02BFC}" presName="parentText" presStyleLbl="node1" presStyleIdx="1" presStyleCnt="4">
        <dgm:presLayoutVars>
          <dgm:chMax val="0"/>
          <dgm:bulletEnabled val="1"/>
        </dgm:presLayoutVars>
      </dgm:prSet>
      <dgm:spPr/>
    </dgm:pt>
    <dgm:pt modelId="{5C322E3C-8FF6-492C-A6D3-57D7D51B2C65}" type="pres">
      <dgm:prSet presAssocID="{9CB670BE-B214-44DF-89E8-E77C672D6EEB}" presName="spacer" presStyleCnt="0"/>
      <dgm:spPr/>
    </dgm:pt>
    <dgm:pt modelId="{BBEB7D46-3760-4928-9FD4-2781D3A1799B}" type="pres">
      <dgm:prSet presAssocID="{3AC6AB5B-BBCA-4784-8D33-87820F739223}" presName="parentText" presStyleLbl="node1" presStyleIdx="2" presStyleCnt="4">
        <dgm:presLayoutVars>
          <dgm:chMax val="0"/>
          <dgm:bulletEnabled val="1"/>
        </dgm:presLayoutVars>
      </dgm:prSet>
      <dgm:spPr/>
    </dgm:pt>
    <dgm:pt modelId="{234253EA-95A1-4CE4-B6D9-687A7AD2AFDA}" type="pres">
      <dgm:prSet presAssocID="{1075ECDB-2853-4CD3-BD39-72C061E1DA36}" presName="spacer" presStyleCnt="0"/>
      <dgm:spPr/>
    </dgm:pt>
    <dgm:pt modelId="{5C3BB545-70B5-4B06-8413-B1A9ABC75B50}" type="pres">
      <dgm:prSet presAssocID="{E7324FC0-94E6-4F20-A327-DD70D3D2BDAD}" presName="parentText" presStyleLbl="node1" presStyleIdx="3" presStyleCnt="4">
        <dgm:presLayoutVars>
          <dgm:chMax val="0"/>
          <dgm:bulletEnabled val="1"/>
        </dgm:presLayoutVars>
      </dgm:prSet>
      <dgm:spPr/>
    </dgm:pt>
  </dgm:ptLst>
  <dgm:cxnLst>
    <dgm:cxn modelId="{47202A01-D2DC-42C7-B99F-EE71BCABF8D9}" type="presOf" srcId="{3AC6AB5B-BBCA-4784-8D33-87820F739223}" destId="{BBEB7D46-3760-4928-9FD4-2781D3A1799B}" srcOrd="0" destOrd="0" presId="urn:microsoft.com/office/officeart/2005/8/layout/vList2"/>
    <dgm:cxn modelId="{2F8B1836-F408-4D09-B890-A828A1087645}" srcId="{C76C9BE9-341F-416E-A0EB-87FE97ED5DF8}" destId="{E7324FC0-94E6-4F20-A327-DD70D3D2BDAD}" srcOrd="3" destOrd="0" parTransId="{2908710D-271B-4CD2-BDB9-551CE867AE6E}" sibTransId="{D3BD0D17-F0E7-4B64-9B15-B0B2BFA2FDE4}"/>
    <dgm:cxn modelId="{FF5B2050-6051-45F1-8FB7-5B0AD205A17B}" type="presOf" srcId="{E7324FC0-94E6-4F20-A327-DD70D3D2BDAD}" destId="{5C3BB545-70B5-4B06-8413-B1A9ABC75B50}" srcOrd="0" destOrd="0" presId="urn:microsoft.com/office/officeart/2005/8/layout/vList2"/>
    <dgm:cxn modelId="{654F6F50-057E-4D2D-9960-66509F6D06CE}" srcId="{C76C9BE9-341F-416E-A0EB-87FE97ED5DF8}" destId="{3AC6AB5B-BBCA-4784-8D33-87820F739223}" srcOrd="2" destOrd="0" parTransId="{49BDA3B5-8B29-40CD-AEE1-D9AD06D2BD88}" sibTransId="{1075ECDB-2853-4CD3-BD39-72C061E1DA36}"/>
    <dgm:cxn modelId="{A3066056-33CE-4EC2-B159-4C48C5B35ABE}" type="presOf" srcId="{4D331EF3-A6F1-4B91-BCFF-35E4BDE02BFC}" destId="{F14742CB-6E48-4A6A-ADBD-E0700723BB1E}" srcOrd="0" destOrd="0" presId="urn:microsoft.com/office/officeart/2005/8/layout/vList2"/>
    <dgm:cxn modelId="{BD140757-D25C-409B-90B8-3B67F8FE666E}" srcId="{C76C9BE9-341F-416E-A0EB-87FE97ED5DF8}" destId="{4D331EF3-A6F1-4B91-BCFF-35E4BDE02BFC}" srcOrd="1" destOrd="0" parTransId="{FC9EEB42-FA94-4FB1-A948-633C474BB8CD}" sibTransId="{9CB670BE-B214-44DF-89E8-E77C672D6EEB}"/>
    <dgm:cxn modelId="{B61C34E6-634D-4671-8CEA-A9FA49203FF8}" type="presOf" srcId="{82EE76E8-3A07-4835-9D53-17F73203F941}" destId="{F3F5F29D-F0C2-4676-872C-A1BA70747F53}" srcOrd="0" destOrd="0" presId="urn:microsoft.com/office/officeart/2005/8/layout/vList2"/>
    <dgm:cxn modelId="{64C6E7EC-AC79-476A-81D1-A3F705452678}" srcId="{C76C9BE9-341F-416E-A0EB-87FE97ED5DF8}" destId="{82EE76E8-3A07-4835-9D53-17F73203F941}" srcOrd="0" destOrd="0" parTransId="{C83855F4-53ED-4454-9D8E-F23F5D4670AC}" sibTransId="{9EB1B022-1E0B-4365-B2BC-EF641B51B297}"/>
    <dgm:cxn modelId="{73DEE7F0-7C66-43E9-A22B-84FDE474FDB3}" type="presOf" srcId="{C76C9BE9-341F-416E-A0EB-87FE97ED5DF8}" destId="{D04B167E-4042-4B4D-A24A-924E81767E99}" srcOrd="0" destOrd="0" presId="urn:microsoft.com/office/officeart/2005/8/layout/vList2"/>
    <dgm:cxn modelId="{93ACFF0F-4D0D-4DDB-AA83-CA6D26861D6B}" type="presParOf" srcId="{D04B167E-4042-4B4D-A24A-924E81767E99}" destId="{F3F5F29D-F0C2-4676-872C-A1BA70747F53}" srcOrd="0" destOrd="0" presId="urn:microsoft.com/office/officeart/2005/8/layout/vList2"/>
    <dgm:cxn modelId="{9EB9D14B-5F71-41A3-8FF3-9E86A9F4D2CD}" type="presParOf" srcId="{D04B167E-4042-4B4D-A24A-924E81767E99}" destId="{439C70B1-1648-40A9-94A5-F30C5E1207F2}" srcOrd="1" destOrd="0" presId="urn:microsoft.com/office/officeart/2005/8/layout/vList2"/>
    <dgm:cxn modelId="{6486D584-1058-4D0B-BEB6-A7CE1E1E1FCB}" type="presParOf" srcId="{D04B167E-4042-4B4D-A24A-924E81767E99}" destId="{F14742CB-6E48-4A6A-ADBD-E0700723BB1E}" srcOrd="2" destOrd="0" presId="urn:microsoft.com/office/officeart/2005/8/layout/vList2"/>
    <dgm:cxn modelId="{71E7AD2C-9650-41CF-AC1C-B7EA30332201}" type="presParOf" srcId="{D04B167E-4042-4B4D-A24A-924E81767E99}" destId="{5C322E3C-8FF6-492C-A6D3-57D7D51B2C65}" srcOrd="3" destOrd="0" presId="urn:microsoft.com/office/officeart/2005/8/layout/vList2"/>
    <dgm:cxn modelId="{B33F7289-0992-41EE-AA95-0A6F44CE703A}" type="presParOf" srcId="{D04B167E-4042-4B4D-A24A-924E81767E99}" destId="{BBEB7D46-3760-4928-9FD4-2781D3A1799B}" srcOrd="4" destOrd="0" presId="urn:microsoft.com/office/officeart/2005/8/layout/vList2"/>
    <dgm:cxn modelId="{F94F2264-EDD5-4B75-BD35-CC2B525337B1}" type="presParOf" srcId="{D04B167E-4042-4B4D-A24A-924E81767E99}" destId="{234253EA-95A1-4CE4-B6D9-687A7AD2AFDA}" srcOrd="5" destOrd="0" presId="urn:microsoft.com/office/officeart/2005/8/layout/vList2"/>
    <dgm:cxn modelId="{2A76B5AD-E63B-418A-A34E-57407D1CC771}" type="presParOf" srcId="{D04B167E-4042-4B4D-A24A-924E81767E99}" destId="{5C3BB545-70B5-4B06-8413-B1A9ABC75B5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1A8DE9-781B-4305-AF5C-F3EB2658AC55}" type="doc">
      <dgm:prSet loTypeId="urn:microsoft.com/office/officeart/2005/8/layout/cycle8" loCatId="cycle" qsTypeId="urn:microsoft.com/office/officeart/2005/8/quickstyle/simple1" qsCatId="simple" csTypeId="urn:microsoft.com/office/officeart/2005/8/colors/accent1_2" csCatId="accent1" phldr="1"/>
      <dgm:spPr/>
    </dgm:pt>
    <dgm:pt modelId="{C5E98AF1-E40B-4D5A-88F0-8F43C1D72FB9}">
      <dgm:prSet phldrT="[Text]"/>
      <dgm:spPr/>
      <dgm:t>
        <a:bodyPr/>
        <a:lstStyle/>
        <a:p>
          <a:r>
            <a:rPr lang="de-DE" dirty="0"/>
            <a:t>Wissen</a:t>
          </a:r>
        </a:p>
      </dgm:t>
    </dgm:pt>
    <dgm:pt modelId="{F8316C01-282F-4883-9831-830AC6C9199B}" type="parTrans" cxnId="{F2660E6B-AB5E-4EF5-AFA7-1236F39CCD70}">
      <dgm:prSet/>
      <dgm:spPr/>
      <dgm:t>
        <a:bodyPr/>
        <a:lstStyle/>
        <a:p>
          <a:endParaRPr lang="de-DE"/>
        </a:p>
      </dgm:t>
    </dgm:pt>
    <dgm:pt modelId="{D36348B0-32D1-4204-B2B0-90186342579A}" type="sibTrans" cxnId="{F2660E6B-AB5E-4EF5-AFA7-1236F39CCD70}">
      <dgm:prSet/>
      <dgm:spPr/>
      <dgm:t>
        <a:bodyPr/>
        <a:lstStyle/>
        <a:p>
          <a:endParaRPr lang="de-DE"/>
        </a:p>
      </dgm:t>
    </dgm:pt>
    <dgm:pt modelId="{399B3DA9-5219-4DAD-86E3-4449446B1B67}">
      <dgm:prSet phldrT="[Text]"/>
      <dgm:spPr/>
      <dgm:t>
        <a:bodyPr/>
        <a:lstStyle/>
        <a:p>
          <a:r>
            <a:rPr lang="de-DE" dirty="0"/>
            <a:t>Können</a:t>
          </a:r>
        </a:p>
      </dgm:t>
    </dgm:pt>
    <dgm:pt modelId="{29361265-3218-4F7B-82C1-69E3142F3674}" type="parTrans" cxnId="{1443769E-54CD-4E47-8D53-B87A5FB56AF0}">
      <dgm:prSet/>
      <dgm:spPr/>
      <dgm:t>
        <a:bodyPr/>
        <a:lstStyle/>
        <a:p>
          <a:endParaRPr lang="de-DE"/>
        </a:p>
      </dgm:t>
    </dgm:pt>
    <dgm:pt modelId="{6D56BCD7-2871-4786-BB90-D0EC06072692}" type="sibTrans" cxnId="{1443769E-54CD-4E47-8D53-B87A5FB56AF0}">
      <dgm:prSet/>
      <dgm:spPr/>
      <dgm:t>
        <a:bodyPr/>
        <a:lstStyle/>
        <a:p>
          <a:endParaRPr lang="de-DE"/>
        </a:p>
      </dgm:t>
    </dgm:pt>
    <dgm:pt modelId="{A13C1360-D548-4C87-8B07-7B192E56687E}">
      <dgm:prSet phldrT="[Text]"/>
      <dgm:spPr/>
      <dgm:t>
        <a:bodyPr/>
        <a:lstStyle/>
        <a:p>
          <a:r>
            <a:rPr lang="de-DE" dirty="0"/>
            <a:t>Haltung</a:t>
          </a:r>
        </a:p>
      </dgm:t>
    </dgm:pt>
    <dgm:pt modelId="{2BFEC080-2D21-4645-A530-60E7F2775E1E}" type="parTrans" cxnId="{5EC1D3F3-60D1-4426-85B9-CF562187C6DF}">
      <dgm:prSet/>
      <dgm:spPr/>
      <dgm:t>
        <a:bodyPr/>
        <a:lstStyle/>
        <a:p>
          <a:endParaRPr lang="de-DE"/>
        </a:p>
      </dgm:t>
    </dgm:pt>
    <dgm:pt modelId="{E9D0CAE2-5A8A-474E-8C10-D2FB796B5639}" type="sibTrans" cxnId="{5EC1D3F3-60D1-4426-85B9-CF562187C6DF}">
      <dgm:prSet/>
      <dgm:spPr/>
      <dgm:t>
        <a:bodyPr/>
        <a:lstStyle/>
        <a:p>
          <a:endParaRPr lang="de-DE"/>
        </a:p>
      </dgm:t>
    </dgm:pt>
    <dgm:pt modelId="{2B3D0A21-6362-4E6A-A796-1231EEE30AFB}" type="pres">
      <dgm:prSet presAssocID="{311A8DE9-781B-4305-AF5C-F3EB2658AC55}" presName="compositeShape" presStyleCnt="0">
        <dgm:presLayoutVars>
          <dgm:chMax val="7"/>
          <dgm:dir/>
          <dgm:resizeHandles val="exact"/>
        </dgm:presLayoutVars>
      </dgm:prSet>
      <dgm:spPr/>
    </dgm:pt>
    <dgm:pt modelId="{8643EC32-1A58-49E0-9955-C14D6A2F2C82}" type="pres">
      <dgm:prSet presAssocID="{311A8DE9-781B-4305-AF5C-F3EB2658AC55}" presName="wedge1" presStyleLbl="node1" presStyleIdx="0" presStyleCnt="3"/>
      <dgm:spPr/>
    </dgm:pt>
    <dgm:pt modelId="{0B697E03-F956-4584-9699-7688BCEEECD1}" type="pres">
      <dgm:prSet presAssocID="{311A8DE9-781B-4305-AF5C-F3EB2658AC55}" presName="dummy1a" presStyleCnt="0"/>
      <dgm:spPr/>
    </dgm:pt>
    <dgm:pt modelId="{C503310A-7A8D-440D-A590-185F80F7BAC6}" type="pres">
      <dgm:prSet presAssocID="{311A8DE9-781B-4305-AF5C-F3EB2658AC55}" presName="dummy1b" presStyleCnt="0"/>
      <dgm:spPr/>
    </dgm:pt>
    <dgm:pt modelId="{5D02F7C1-740F-4879-A651-0FC2A8C62329}" type="pres">
      <dgm:prSet presAssocID="{311A8DE9-781B-4305-AF5C-F3EB2658AC55}" presName="wedge1Tx" presStyleLbl="node1" presStyleIdx="0" presStyleCnt="3">
        <dgm:presLayoutVars>
          <dgm:chMax val="0"/>
          <dgm:chPref val="0"/>
          <dgm:bulletEnabled val="1"/>
        </dgm:presLayoutVars>
      </dgm:prSet>
      <dgm:spPr/>
    </dgm:pt>
    <dgm:pt modelId="{75318E8D-6DD4-46E6-893D-4E149919E9F0}" type="pres">
      <dgm:prSet presAssocID="{311A8DE9-781B-4305-AF5C-F3EB2658AC55}" presName="wedge2" presStyleLbl="node1" presStyleIdx="1" presStyleCnt="3"/>
      <dgm:spPr/>
    </dgm:pt>
    <dgm:pt modelId="{E6493FDE-6105-4898-A634-48027B9D6E67}" type="pres">
      <dgm:prSet presAssocID="{311A8DE9-781B-4305-AF5C-F3EB2658AC55}" presName="dummy2a" presStyleCnt="0"/>
      <dgm:spPr/>
    </dgm:pt>
    <dgm:pt modelId="{9E3C9514-5CE5-498A-9971-E0C676AA8A64}" type="pres">
      <dgm:prSet presAssocID="{311A8DE9-781B-4305-AF5C-F3EB2658AC55}" presName="dummy2b" presStyleCnt="0"/>
      <dgm:spPr/>
    </dgm:pt>
    <dgm:pt modelId="{84E7EBAE-39CC-4F6B-9874-9A9AB5EE6FB8}" type="pres">
      <dgm:prSet presAssocID="{311A8DE9-781B-4305-AF5C-F3EB2658AC55}" presName="wedge2Tx" presStyleLbl="node1" presStyleIdx="1" presStyleCnt="3">
        <dgm:presLayoutVars>
          <dgm:chMax val="0"/>
          <dgm:chPref val="0"/>
          <dgm:bulletEnabled val="1"/>
        </dgm:presLayoutVars>
      </dgm:prSet>
      <dgm:spPr/>
    </dgm:pt>
    <dgm:pt modelId="{DC62D13B-2D33-4020-B1B3-7C2BF6A763D1}" type="pres">
      <dgm:prSet presAssocID="{311A8DE9-781B-4305-AF5C-F3EB2658AC55}" presName="wedge3" presStyleLbl="node1" presStyleIdx="2" presStyleCnt="3" custScaleX="87782" custScaleY="95626"/>
      <dgm:spPr/>
    </dgm:pt>
    <dgm:pt modelId="{29AC5CC3-C37B-4623-979F-6D7EB5423BFF}" type="pres">
      <dgm:prSet presAssocID="{311A8DE9-781B-4305-AF5C-F3EB2658AC55}" presName="dummy3a" presStyleCnt="0"/>
      <dgm:spPr/>
    </dgm:pt>
    <dgm:pt modelId="{1A97AA04-F075-4FBA-877D-FC644A37F8FC}" type="pres">
      <dgm:prSet presAssocID="{311A8DE9-781B-4305-AF5C-F3EB2658AC55}" presName="dummy3b" presStyleCnt="0"/>
      <dgm:spPr/>
    </dgm:pt>
    <dgm:pt modelId="{FE159FC3-5A91-4136-9CEE-65A90A8F3753}" type="pres">
      <dgm:prSet presAssocID="{311A8DE9-781B-4305-AF5C-F3EB2658AC55}" presName="wedge3Tx" presStyleLbl="node1" presStyleIdx="2" presStyleCnt="3">
        <dgm:presLayoutVars>
          <dgm:chMax val="0"/>
          <dgm:chPref val="0"/>
          <dgm:bulletEnabled val="1"/>
        </dgm:presLayoutVars>
      </dgm:prSet>
      <dgm:spPr/>
    </dgm:pt>
    <dgm:pt modelId="{36D5EC58-A5D1-4292-9686-93D29E533C4B}" type="pres">
      <dgm:prSet presAssocID="{D36348B0-32D1-4204-B2B0-90186342579A}" presName="arrowWedge1" presStyleLbl="fgSibTrans2D1" presStyleIdx="0" presStyleCnt="3"/>
      <dgm:spPr/>
    </dgm:pt>
    <dgm:pt modelId="{25860D44-88C7-415D-A986-CAAE0A92D699}" type="pres">
      <dgm:prSet presAssocID="{6D56BCD7-2871-4786-BB90-D0EC06072692}" presName="arrowWedge2" presStyleLbl="fgSibTrans2D1" presStyleIdx="1" presStyleCnt="3"/>
      <dgm:spPr/>
    </dgm:pt>
    <dgm:pt modelId="{F8FCE412-42FB-454D-AA71-1218BE304B31}" type="pres">
      <dgm:prSet presAssocID="{E9D0CAE2-5A8A-474E-8C10-D2FB796B5639}" presName="arrowWedge3" presStyleLbl="fgSibTrans2D1" presStyleIdx="2" presStyleCnt="3"/>
      <dgm:spPr/>
    </dgm:pt>
  </dgm:ptLst>
  <dgm:cxnLst>
    <dgm:cxn modelId="{A0178C00-EEB4-47C5-B2DE-329CF57FE002}" type="presOf" srcId="{399B3DA9-5219-4DAD-86E3-4449446B1B67}" destId="{75318E8D-6DD4-46E6-893D-4E149919E9F0}" srcOrd="0" destOrd="0" presId="urn:microsoft.com/office/officeart/2005/8/layout/cycle8"/>
    <dgm:cxn modelId="{E3D75C19-87F0-4637-9DE6-FC316057D889}" type="presOf" srcId="{C5E98AF1-E40B-4D5A-88F0-8F43C1D72FB9}" destId="{5D02F7C1-740F-4879-A651-0FC2A8C62329}" srcOrd="1" destOrd="0" presId="urn:microsoft.com/office/officeart/2005/8/layout/cycle8"/>
    <dgm:cxn modelId="{14FBF129-6BD0-4ED1-9DDF-4B75A3D4904E}" type="presOf" srcId="{399B3DA9-5219-4DAD-86E3-4449446B1B67}" destId="{84E7EBAE-39CC-4F6B-9874-9A9AB5EE6FB8}" srcOrd="1" destOrd="0" presId="urn:microsoft.com/office/officeart/2005/8/layout/cycle8"/>
    <dgm:cxn modelId="{9860A23B-3042-4C93-8DB7-90AA0C5E8E7A}" type="presOf" srcId="{A13C1360-D548-4C87-8B07-7B192E56687E}" destId="{FE159FC3-5A91-4136-9CEE-65A90A8F3753}" srcOrd="1" destOrd="0" presId="urn:microsoft.com/office/officeart/2005/8/layout/cycle8"/>
    <dgm:cxn modelId="{F2660E6B-AB5E-4EF5-AFA7-1236F39CCD70}" srcId="{311A8DE9-781B-4305-AF5C-F3EB2658AC55}" destId="{C5E98AF1-E40B-4D5A-88F0-8F43C1D72FB9}" srcOrd="0" destOrd="0" parTransId="{F8316C01-282F-4883-9831-830AC6C9199B}" sibTransId="{D36348B0-32D1-4204-B2B0-90186342579A}"/>
    <dgm:cxn modelId="{1B6FE270-17A7-4A56-85C9-B027FD2B3D71}" type="presOf" srcId="{311A8DE9-781B-4305-AF5C-F3EB2658AC55}" destId="{2B3D0A21-6362-4E6A-A796-1231EEE30AFB}" srcOrd="0" destOrd="0" presId="urn:microsoft.com/office/officeart/2005/8/layout/cycle8"/>
    <dgm:cxn modelId="{1443769E-54CD-4E47-8D53-B87A5FB56AF0}" srcId="{311A8DE9-781B-4305-AF5C-F3EB2658AC55}" destId="{399B3DA9-5219-4DAD-86E3-4449446B1B67}" srcOrd="1" destOrd="0" parTransId="{29361265-3218-4F7B-82C1-69E3142F3674}" sibTransId="{6D56BCD7-2871-4786-BB90-D0EC06072692}"/>
    <dgm:cxn modelId="{2D86E2B2-B7A9-4D23-AE93-705EC587501D}" type="presOf" srcId="{C5E98AF1-E40B-4D5A-88F0-8F43C1D72FB9}" destId="{8643EC32-1A58-49E0-9955-C14D6A2F2C82}" srcOrd="0" destOrd="0" presId="urn:microsoft.com/office/officeart/2005/8/layout/cycle8"/>
    <dgm:cxn modelId="{5F295CD1-2593-4B5B-89CF-B2DFFDEE3A38}" type="presOf" srcId="{A13C1360-D548-4C87-8B07-7B192E56687E}" destId="{DC62D13B-2D33-4020-B1B3-7C2BF6A763D1}" srcOrd="0" destOrd="0" presId="urn:microsoft.com/office/officeart/2005/8/layout/cycle8"/>
    <dgm:cxn modelId="{5EC1D3F3-60D1-4426-85B9-CF562187C6DF}" srcId="{311A8DE9-781B-4305-AF5C-F3EB2658AC55}" destId="{A13C1360-D548-4C87-8B07-7B192E56687E}" srcOrd="2" destOrd="0" parTransId="{2BFEC080-2D21-4645-A530-60E7F2775E1E}" sibTransId="{E9D0CAE2-5A8A-474E-8C10-D2FB796B5639}"/>
    <dgm:cxn modelId="{430D8CC2-C412-4994-8444-9A5445B7DE90}" type="presParOf" srcId="{2B3D0A21-6362-4E6A-A796-1231EEE30AFB}" destId="{8643EC32-1A58-49E0-9955-C14D6A2F2C82}" srcOrd="0" destOrd="0" presId="urn:microsoft.com/office/officeart/2005/8/layout/cycle8"/>
    <dgm:cxn modelId="{2238D7A4-E65A-43DB-B69B-D80E8BBCF6A9}" type="presParOf" srcId="{2B3D0A21-6362-4E6A-A796-1231EEE30AFB}" destId="{0B697E03-F956-4584-9699-7688BCEEECD1}" srcOrd="1" destOrd="0" presId="urn:microsoft.com/office/officeart/2005/8/layout/cycle8"/>
    <dgm:cxn modelId="{C6624BE6-6D0F-4393-9EB5-33F481769681}" type="presParOf" srcId="{2B3D0A21-6362-4E6A-A796-1231EEE30AFB}" destId="{C503310A-7A8D-440D-A590-185F80F7BAC6}" srcOrd="2" destOrd="0" presId="urn:microsoft.com/office/officeart/2005/8/layout/cycle8"/>
    <dgm:cxn modelId="{A3B67DE3-6D30-4B11-ABA7-1CAE17994DC7}" type="presParOf" srcId="{2B3D0A21-6362-4E6A-A796-1231EEE30AFB}" destId="{5D02F7C1-740F-4879-A651-0FC2A8C62329}" srcOrd="3" destOrd="0" presId="urn:microsoft.com/office/officeart/2005/8/layout/cycle8"/>
    <dgm:cxn modelId="{B91A48DF-2DA5-4827-B14A-F831D102BE00}" type="presParOf" srcId="{2B3D0A21-6362-4E6A-A796-1231EEE30AFB}" destId="{75318E8D-6DD4-46E6-893D-4E149919E9F0}" srcOrd="4" destOrd="0" presId="urn:microsoft.com/office/officeart/2005/8/layout/cycle8"/>
    <dgm:cxn modelId="{798E4AF3-1E8B-47F6-B3CD-71523502C67E}" type="presParOf" srcId="{2B3D0A21-6362-4E6A-A796-1231EEE30AFB}" destId="{E6493FDE-6105-4898-A634-48027B9D6E67}" srcOrd="5" destOrd="0" presId="urn:microsoft.com/office/officeart/2005/8/layout/cycle8"/>
    <dgm:cxn modelId="{4744B1F9-D4DE-4FD2-80B3-2FD373616464}" type="presParOf" srcId="{2B3D0A21-6362-4E6A-A796-1231EEE30AFB}" destId="{9E3C9514-5CE5-498A-9971-E0C676AA8A64}" srcOrd="6" destOrd="0" presId="urn:microsoft.com/office/officeart/2005/8/layout/cycle8"/>
    <dgm:cxn modelId="{175B1DC7-674E-4200-8DA0-9791E3A8E39D}" type="presParOf" srcId="{2B3D0A21-6362-4E6A-A796-1231EEE30AFB}" destId="{84E7EBAE-39CC-4F6B-9874-9A9AB5EE6FB8}" srcOrd="7" destOrd="0" presId="urn:microsoft.com/office/officeart/2005/8/layout/cycle8"/>
    <dgm:cxn modelId="{DFDFA426-1DC2-44AD-B14F-A8B7E27EA945}" type="presParOf" srcId="{2B3D0A21-6362-4E6A-A796-1231EEE30AFB}" destId="{DC62D13B-2D33-4020-B1B3-7C2BF6A763D1}" srcOrd="8" destOrd="0" presId="urn:microsoft.com/office/officeart/2005/8/layout/cycle8"/>
    <dgm:cxn modelId="{1827C34B-449E-4481-B0B8-0354CF2EF1D1}" type="presParOf" srcId="{2B3D0A21-6362-4E6A-A796-1231EEE30AFB}" destId="{29AC5CC3-C37B-4623-979F-6D7EB5423BFF}" srcOrd="9" destOrd="0" presId="urn:microsoft.com/office/officeart/2005/8/layout/cycle8"/>
    <dgm:cxn modelId="{985D0A90-2B98-4A40-B9BA-A7B2E310DBC3}" type="presParOf" srcId="{2B3D0A21-6362-4E6A-A796-1231EEE30AFB}" destId="{1A97AA04-F075-4FBA-877D-FC644A37F8FC}" srcOrd="10" destOrd="0" presId="urn:microsoft.com/office/officeart/2005/8/layout/cycle8"/>
    <dgm:cxn modelId="{C0BAEAEB-6CE6-48D9-A485-357EAB9D71ED}" type="presParOf" srcId="{2B3D0A21-6362-4E6A-A796-1231EEE30AFB}" destId="{FE159FC3-5A91-4136-9CEE-65A90A8F3753}" srcOrd="11" destOrd="0" presId="urn:microsoft.com/office/officeart/2005/8/layout/cycle8"/>
    <dgm:cxn modelId="{1D41F351-8EE7-4E8E-A4EF-B6433D6BC4EE}" type="presParOf" srcId="{2B3D0A21-6362-4E6A-A796-1231EEE30AFB}" destId="{36D5EC58-A5D1-4292-9686-93D29E533C4B}" srcOrd="12" destOrd="0" presId="urn:microsoft.com/office/officeart/2005/8/layout/cycle8"/>
    <dgm:cxn modelId="{AE8CB952-9EF1-4126-B054-D8497E4A7CD9}" type="presParOf" srcId="{2B3D0A21-6362-4E6A-A796-1231EEE30AFB}" destId="{25860D44-88C7-415D-A986-CAAE0A92D699}" srcOrd="13" destOrd="0" presId="urn:microsoft.com/office/officeart/2005/8/layout/cycle8"/>
    <dgm:cxn modelId="{C1675431-4519-46E7-8BED-29C50F90BFD5}" type="presParOf" srcId="{2B3D0A21-6362-4E6A-A796-1231EEE30AFB}" destId="{F8FCE412-42FB-454D-AA71-1218BE304B3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BDEF8-0C76-4703-A558-8042BD5B454F}" type="doc">
      <dgm:prSet loTypeId="urn:microsoft.com/office/officeart/2005/8/layout/arrow5" loCatId="relationship" qsTypeId="urn:microsoft.com/office/officeart/2005/8/quickstyle/simple1" qsCatId="simple" csTypeId="urn:microsoft.com/office/officeart/2005/8/colors/accent1_5" csCatId="accent1" phldr="1"/>
      <dgm:spPr/>
      <dgm:t>
        <a:bodyPr/>
        <a:lstStyle/>
        <a:p>
          <a:endParaRPr lang="de-DE"/>
        </a:p>
      </dgm:t>
    </dgm:pt>
    <dgm:pt modelId="{CDF23931-B9EC-422F-A1DC-9DA8E8940C8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solidFill>
                <a:schemeClr val="bg1"/>
              </a:solidFill>
            </a:rPr>
            <a:t>Kinder und Jugendliche mit Beeinträchtigungen und ihre Familien sind bisher im Kontext des Kinderschutzes unterrepräsentiert.</a:t>
          </a:r>
        </a:p>
      </dgm:t>
    </dgm:pt>
    <dgm:pt modelId="{A724ADF3-3E1C-43D3-9270-348B160DE4F7}" type="parTrans" cxnId="{FCD893AB-CE3C-4197-A145-D706DB196196}">
      <dgm:prSet/>
      <dgm:spPr/>
      <dgm:t>
        <a:bodyPr/>
        <a:lstStyle/>
        <a:p>
          <a:endParaRPr lang="de-DE">
            <a:solidFill>
              <a:schemeClr val="tx1"/>
            </a:solidFill>
          </a:endParaRPr>
        </a:p>
      </dgm:t>
    </dgm:pt>
    <dgm:pt modelId="{EFFE4B1D-B1BC-435B-8726-F90D56131744}" type="sibTrans" cxnId="{FCD893AB-CE3C-4197-A145-D706DB196196}">
      <dgm:prSet/>
      <dgm:spPr/>
      <dgm:t>
        <a:bodyPr/>
        <a:lstStyle/>
        <a:p>
          <a:endParaRPr lang="de-DE">
            <a:solidFill>
              <a:schemeClr val="tx1"/>
            </a:solidFill>
          </a:endParaRPr>
        </a:p>
      </dgm:t>
    </dgm:pt>
    <dgm:pt modelId="{907F19CB-0246-4D16-AF59-C0CA0D4E7F84}">
      <dgm:prSet phldrT="[Text]" custT="1"/>
      <dgm:spPr>
        <a:solidFill>
          <a:schemeClr val="accent1">
            <a:alpha val="50000"/>
          </a:schemeClr>
        </a:solidFill>
        <a:ln>
          <a:solidFill>
            <a:srgbClr val="00B05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600" dirty="0">
              <a:solidFill>
                <a:schemeClr val="bg1"/>
              </a:solidFill>
            </a:rPr>
            <a:t>Gleichzeitig zählen Kinder und Jugendliche mit Beeinträchtigungen zu den besonders vulnerablen Gruppen, deren Risiko, von Gewalt betroffen zu sein, signifikant erhöht ist.</a:t>
          </a:r>
        </a:p>
      </dgm:t>
    </dgm:pt>
    <dgm:pt modelId="{2ABD1302-07AC-46BA-9D9F-B8C940ABD85C}" type="parTrans" cxnId="{655D95CE-A2BA-4925-8228-F18BC2430B85}">
      <dgm:prSet/>
      <dgm:spPr/>
      <dgm:t>
        <a:bodyPr/>
        <a:lstStyle/>
        <a:p>
          <a:endParaRPr lang="de-DE">
            <a:solidFill>
              <a:schemeClr val="tx1"/>
            </a:solidFill>
          </a:endParaRPr>
        </a:p>
      </dgm:t>
    </dgm:pt>
    <dgm:pt modelId="{CD4E48F1-D4BF-4398-B5A3-F46C84CDBDA8}" type="sibTrans" cxnId="{655D95CE-A2BA-4925-8228-F18BC2430B85}">
      <dgm:prSet/>
      <dgm:spPr/>
      <dgm:t>
        <a:bodyPr/>
        <a:lstStyle/>
        <a:p>
          <a:endParaRPr lang="de-DE">
            <a:solidFill>
              <a:schemeClr val="tx1"/>
            </a:solidFill>
          </a:endParaRPr>
        </a:p>
      </dgm:t>
    </dgm:pt>
    <dgm:pt modelId="{74453B7D-9917-4812-A32A-9BCD03F8AAD7}" type="pres">
      <dgm:prSet presAssocID="{FD2BDEF8-0C76-4703-A558-8042BD5B454F}" presName="diagram" presStyleCnt="0">
        <dgm:presLayoutVars>
          <dgm:dir/>
          <dgm:resizeHandles val="exact"/>
        </dgm:presLayoutVars>
      </dgm:prSet>
      <dgm:spPr/>
    </dgm:pt>
    <dgm:pt modelId="{8A019B3E-EEEA-4EA2-878E-5A28E2F5D1BC}" type="pres">
      <dgm:prSet presAssocID="{CDF23931-B9EC-422F-A1DC-9DA8E8940C85}" presName="arrow" presStyleLbl="node1" presStyleIdx="0" presStyleCnt="2" custScaleX="63423" custScaleY="112466" custRadScaleRad="70559" custRadScaleInc="11855">
        <dgm:presLayoutVars>
          <dgm:bulletEnabled val="1"/>
        </dgm:presLayoutVars>
      </dgm:prSet>
      <dgm:spPr/>
    </dgm:pt>
    <dgm:pt modelId="{7FDA4CFE-1726-4A6C-A7FC-A6E44B8661E8}" type="pres">
      <dgm:prSet presAssocID="{907F19CB-0246-4D16-AF59-C0CA0D4E7F84}" presName="arrow" presStyleLbl="node1" presStyleIdx="1" presStyleCnt="2" custScaleX="66504" custScaleY="112466" custRadScaleRad="63125" custRadScaleInc="-12965">
        <dgm:presLayoutVars>
          <dgm:bulletEnabled val="1"/>
        </dgm:presLayoutVars>
      </dgm:prSet>
      <dgm:spPr/>
    </dgm:pt>
  </dgm:ptLst>
  <dgm:cxnLst>
    <dgm:cxn modelId="{B2DFEF1A-65F0-40D8-A1E1-CFE3862B381B}" type="presOf" srcId="{FD2BDEF8-0C76-4703-A558-8042BD5B454F}" destId="{74453B7D-9917-4812-A32A-9BCD03F8AAD7}" srcOrd="0" destOrd="0" presId="urn:microsoft.com/office/officeart/2005/8/layout/arrow5"/>
    <dgm:cxn modelId="{5B391E4C-510B-48AA-BAF8-102D4277C0DD}" type="presOf" srcId="{CDF23931-B9EC-422F-A1DC-9DA8E8940C85}" destId="{8A019B3E-EEEA-4EA2-878E-5A28E2F5D1BC}" srcOrd="0" destOrd="0" presId="urn:microsoft.com/office/officeart/2005/8/layout/arrow5"/>
    <dgm:cxn modelId="{A87DF15A-7423-4CDA-B5DD-77B51DE9A130}" type="presOf" srcId="{907F19CB-0246-4D16-AF59-C0CA0D4E7F84}" destId="{7FDA4CFE-1726-4A6C-A7FC-A6E44B8661E8}" srcOrd="0" destOrd="0" presId="urn:microsoft.com/office/officeart/2005/8/layout/arrow5"/>
    <dgm:cxn modelId="{FCD893AB-CE3C-4197-A145-D706DB196196}" srcId="{FD2BDEF8-0C76-4703-A558-8042BD5B454F}" destId="{CDF23931-B9EC-422F-A1DC-9DA8E8940C85}" srcOrd="0" destOrd="0" parTransId="{A724ADF3-3E1C-43D3-9270-348B160DE4F7}" sibTransId="{EFFE4B1D-B1BC-435B-8726-F90D56131744}"/>
    <dgm:cxn modelId="{655D95CE-A2BA-4925-8228-F18BC2430B85}" srcId="{FD2BDEF8-0C76-4703-A558-8042BD5B454F}" destId="{907F19CB-0246-4D16-AF59-C0CA0D4E7F84}" srcOrd="1" destOrd="0" parTransId="{2ABD1302-07AC-46BA-9D9F-B8C940ABD85C}" sibTransId="{CD4E48F1-D4BF-4398-B5A3-F46C84CDBDA8}"/>
    <dgm:cxn modelId="{EFBE79E1-5196-4133-804B-6E4E060F11B8}" type="presParOf" srcId="{74453B7D-9917-4812-A32A-9BCD03F8AAD7}" destId="{8A019B3E-EEEA-4EA2-878E-5A28E2F5D1BC}" srcOrd="0" destOrd="0" presId="urn:microsoft.com/office/officeart/2005/8/layout/arrow5"/>
    <dgm:cxn modelId="{4EA4CB9D-235A-4D00-8D02-44C034A11B0A}" type="presParOf" srcId="{74453B7D-9917-4812-A32A-9BCD03F8AAD7}" destId="{7FDA4CFE-1726-4A6C-A7FC-A6E44B8661E8}"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207B7-D568-4642-8E46-BD2CCEA63A2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E7CA280-19E9-4601-919E-82EA9B61C45E}">
      <dgm:prSet custT="1"/>
      <dgm:spPr/>
      <dgm:t>
        <a:bodyPr/>
        <a:lstStyle/>
        <a:p>
          <a:r>
            <a:rPr lang="de-DE" sz="1800" b="0" i="0" baseline="0" dirty="0"/>
            <a:t>ein Drittel der Kinder mit Behinderungen ist von Gewalt betroffen</a:t>
          </a:r>
          <a:endParaRPr lang="en-US" sz="1800" dirty="0"/>
        </a:p>
      </dgm:t>
    </dgm:pt>
    <dgm:pt modelId="{7EDC6CB8-F23A-4233-928E-A7609B76843B}" type="parTrans" cxnId="{B1AB9DEA-D169-4B3C-B867-C265331641D8}">
      <dgm:prSet/>
      <dgm:spPr/>
      <dgm:t>
        <a:bodyPr/>
        <a:lstStyle/>
        <a:p>
          <a:endParaRPr lang="en-US"/>
        </a:p>
      </dgm:t>
    </dgm:pt>
    <dgm:pt modelId="{93E69365-A259-4C79-A232-A0279016A5AB}" type="sibTrans" cxnId="{B1AB9DEA-D169-4B3C-B867-C265331641D8}">
      <dgm:prSet/>
      <dgm:spPr/>
      <dgm:t>
        <a:bodyPr/>
        <a:lstStyle/>
        <a:p>
          <a:endParaRPr lang="en-US"/>
        </a:p>
      </dgm:t>
    </dgm:pt>
    <dgm:pt modelId="{D8C5D5C7-8BB8-44EB-8A80-6B3006FF793B}">
      <dgm:prSet custT="1"/>
      <dgm:spPr/>
      <dgm:t>
        <a:bodyPr/>
        <a:lstStyle/>
        <a:p>
          <a:r>
            <a:rPr lang="de-DE" sz="1800" b="0" i="0" baseline="0" dirty="0"/>
            <a:t>Kinder mit Behinderungen erleben mehr als doppelt so häufig Gewalt wie Kinder ohne Behinderungen</a:t>
          </a:r>
          <a:endParaRPr lang="en-US" sz="1800" dirty="0"/>
        </a:p>
      </dgm:t>
    </dgm:pt>
    <dgm:pt modelId="{91E7FF44-0B44-46F5-95A5-C9B895159824}" type="parTrans" cxnId="{15A5B0F6-36F7-444A-8894-02C7723AF9BB}">
      <dgm:prSet/>
      <dgm:spPr/>
      <dgm:t>
        <a:bodyPr/>
        <a:lstStyle/>
        <a:p>
          <a:endParaRPr lang="en-US"/>
        </a:p>
      </dgm:t>
    </dgm:pt>
    <dgm:pt modelId="{677A4211-464D-42C9-9A61-3F87A3F88853}" type="sibTrans" cxnId="{15A5B0F6-36F7-444A-8894-02C7723AF9BB}">
      <dgm:prSet/>
      <dgm:spPr/>
      <dgm:t>
        <a:bodyPr/>
        <a:lstStyle/>
        <a:p>
          <a:endParaRPr lang="en-US"/>
        </a:p>
      </dgm:t>
    </dgm:pt>
    <dgm:pt modelId="{EF4A5CBB-6F89-48EC-90C9-56B945C0739B}">
      <dgm:prSet custT="1"/>
      <dgm:spPr/>
      <dgm:t>
        <a:bodyPr/>
        <a:lstStyle/>
        <a:p>
          <a:r>
            <a:rPr lang="de-DE" sz="1800" b="0" i="0" baseline="0" dirty="0"/>
            <a:t>Kinder mit Behinderungen erleben auch ein höheres Maß an allen Formen von Gewalt in allen Diagnosetypen</a:t>
          </a:r>
          <a:endParaRPr lang="en-US" sz="1800" dirty="0"/>
        </a:p>
      </dgm:t>
    </dgm:pt>
    <dgm:pt modelId="{85E0EA4F-9A44-46D2-9749-464158C27BA7}" type="parTrans" cxnId="{B1989097-7176-424F-A3D6-22C36C902439}">
      <dgm:prSet/>
      <dgm:spPr/>
      <dgm:t>
        <a:bodyPr/>
        <a:lstStyle/>
        <a:p>
          <a:endParaRPr lang="en-US"/>
        </a:p>
      </dgm:t>
    </dgm:pt>
    <dgm:pt modelId="{6A9481DA-1908-4250-BF89-48477786734C}" type="sibTrans" cxnId="{B1989097-7176-424F-A3D6-22C36C902439}">
      <dgm:prSet/>
      <dgm:spPr/>
      <dgm:t>
        <a:bodyPr/>
        <a:lstStyle/>
        <a:p>
          <a:endParaRPr lang="en-US"/>
        </a:p>
      </dgm:t>
    </dgm:pt>
    <dgm:pt modelId="{C998C9B4-5B68-46D1-90C4-471A2BA6AB5C}">
      <dgm:prSet custT="1"/>
      <dgm:spPr/>
      <dgm:t>
        <a:bodyPr/>
        <a:lstStyle/>
        <a:p>
          <a:r>
            <a:rPr lang="de-DE" sz="1800" b="0" i="0" baseline="0" dirty="0"/>
            <a:t>Kinder mit emotionalen Störungen und kognitiven Beeinträchtigungen sind häufiger betroffen als Kinder mit anderen Behinderungen, und zwar über alle Gewaltformen und Täter hinweg, mit Ausnahme von sexueller Gewalt und Mobbing durch Gleichaltrige</a:t>
          </a:r>
          <a:endParaRPr lang="en-US" sz="1800" dirty="0"/>
        </a:p>
      </dgm:t>
    </dgm:pt>
    <dgm:pt modelId="{C26E7D2B-9847-4972-8ED9-63E31DD1E4BE}" type="parTrans" cxnId="{66E7AA46-7807-4EB4-B3C8-26390F8B9F85}">
      <dgm:prSet/>
      <dgm:spPr/>
      <dgm:t>
        <a:bodyPr/>
        <a:lstStyle/>
        <a:p>
          <a:endParaRPr lang="en-US"/>
        </a:p>
      </dgm:t>
    </dgm:pt>
    <dgm:pt modelId="{775CCA56-8DF4-4AD5-A79B-08D3A326A751}" type="sibTrans" cxnId="{66E7AA46-7807-4EB4-B3C8-26390F8B9F85}">
      <dgm:prSet/>
      <dgm:spPr/>
      <dgm:t>
        <a:bodyPr/>
        <a:lstStyle/>
        <a:p>
          <a:endParaRPr lang="en-US"/>
        </a:p>
      </dgm:t>
    </dgm:pt>
    <dgm:pt modelId="{64701C0B-137E-433A-AF38-5ADF6091BA9D}">
      <dgm:prSet custT="1"/>
      <dgm:spPr/>
      <dgm:t>
        <a:bodyPr/>
        <a:lstStyle/>
        <a:p>
          <a:r>
            <a:rPr lang="de-DE" sz="1800" b="0" i="0" baseline="0" dirty="0"/>
            <a:t>Kinder mit sensorischen Beeinträchtigungen und körperlichen Einschränkungen weisen eine höhere Prävalenz sexueller Gewalt auf als kognitiv beeinträchtigte Kohorten, und Kinder mit sensorischen Problemen erleben auch ein höheres Maß an Mobbing durch Gleichaltrige</a:t>
          </a:r>
          <a:endParaRPr lang="en-US" sz="1800" dirty="0"/>
        </a:p>
      </dgm:t>
    </dgm:pt>
    <dgm:pt modelId="{7772CBB6-009A-4390-B45C-EB04C3BFA3F9}" type="parTrans" cxnId="{72958A89-C0C4-44B6-AC1E-ECF3D93BE952}">
      <dgm:prSet/>
      <dgm:spPr/>
      <dgm:t>
        <a:bodyPr/>
        <a:lstStyle/>
        <a:p>
          <a:endParaRPr lang="en-US"/>
        </a:p>
      </dgm:t>
    </dgm:pt>
    <dgm:pt modelId="{7CBB8A29-5824-4A39-9D01-5C5C39629B69}" type="sibTrans" cxnId="{72958A89-C0C4-44B6-AC1E-ECF3D93BE952}">
      <dgm:prSet/>
      <dgm:spPr/>
      <dgm:t>
        <a:bodyPr/>
        <a:lstStyle/>
        <a:p>
          <a:endParaRPr lang="en-US"/>
        </a:p>
      </dgm:t>
    </dgm:pt>
    <dgm:pt modelId="{0470C634-755F-41B7-AE89-E0DA24B71B1F}" type="pres">
      <dgm:prSet presAssocID="{045207B7-D568-4642-8E46-BD2CCEA63A22}" presName="linear" presStyleCnt="0">
        <dgm:presLayoutVars>
          <dgm:animLvl val="lvl"/>
          <dgm:resizeHandles val="exact"/>
        </dgm:presLayoutVars>
      </dgm:prSet>
      <dgm:spPr/>
    </dgm:pt>
    <dgm:pt modelId="{84759A25-25DC-4278-96F5-E7A84267F6BA}" type="pres">
      <dgm:prSet presAssocID="{CE7CA280-19E9-4601-919E-82EA9B61C45E}" presName="parentText" presStyleLbl="node1" presStyleIdx="0" presStyleCnt="5" custLinFactNeighborX="-1067" custLinFactNeighborY="21584">
        <dgm:presLayoutVars>
          <dgm:chMax val="0"/>
          <dgm:bulletEnabled val="1"/>
        </dgm:presLayoutVars>
      </dgm:prSet>
      <dgm:spPr/>
    </dgm:pt>
    <dgm:pt modelId="{F8BC0A47-AAB2-401E-A55C-A5A102B665A8}" type="pres">
      <dgm:prSet presAssocID="{93E69365-A259-4C79-A232-A0279016A5AB}" presName="spacer" presStyleCnt="0"/>
      <dgm:spPr/>
    </dgm:pt>
    <dgm:pt modelId="{5CC52DA4-9CD1-475D-AA65-E8F5E4F00AC7}" type="pres">
      <dgm:prSet presAssocID="{D8C5D5C7-8BB8-44EB-8A80-6B3006FF793B}" presName="parentText" presStyleLbl="node1" presStyleIdx="1" presStyleCnt="5" custLinFactY="-3724" custLinFactNeighborX="-1162" custLinFactNeighborY="-100000">
        <dgm:presLayoutVars>
          <dgm:chMax val="0"/>
          <dgm:bulletEnabled val="1"/>
        </dgm:presLayoutVars>
      </dgm:prSet>
      <dgm:spPr/>
    </dgm:pt>
    <dgm:pt modelId="{B7CE0703-A970-4C6A-BED5-C0131D5DEFAA}" type="pres">
      <dgm:prSet presAssocID="{677A4211-464D-42C9-9A61-3F87A3F88853}" presName="spacer" presStyleCnt="0"/>
      <dgm:spPr/>
    </dgm:pt>
    <dgm:pt modelId="{E719431D-FC49-45EE-BAB9-176227878DE5}" type="pres">
      <dgm:prSet presAssocID="{EF4A5CBB-6F89-48EC-90C9-56B945C0739B}" presName="parentText" presStyleLbl="node1" presStyleIdx="2" presStyleCnt="5">
        <dgm:presLayoutVars>
          <dgm:chMax val="0"/>
          <dgm:bulletEnabled val="1"/>
        </dgm:presLayoutVars>
      </dgm:prSet>
      <dgm:spPr/>
    </dgm:pt>
    <dgm:pt modelId="{64C400EF-A45E-454F-82F9-4EAD93357A6A}" type="pres">
      <dgm:prSet presAssocID="{6A9481DA-1908-4250-BF89-48477786734C}" presName="spacer" presStyleCnt="0"/>
      <dgm:spPr/>
    </dgm:pt>
    <dgm:pt modelId="{05C5A851-BA8C-4CA2-A98D-CF7B2F614EF0}" type="pres">
      <dgm:prSet presAssocID="{C998C9B4-5B68-46D1-90C4-471A2BA6AB5C}" presName="parentText" presStyleLbl="node1" presStyleIdx="3" presStyleCnt="5">
        <dgm:presLayoutVars>
          <dgm:chMax val="0"/>
          <dgm:bulletEnabled val="1"/>
        </dgm:presLayoutVars>
      </dgm:prSet>
      <dgm:spPr/>
    </dgm:pt>
    <dgm:pt modelId="{01C58EAC-5AEB-441C-947E-CA3FA98B0482}" type="pres">
      <dgm:prSet presAssocID="{775CCA56-8DF4-4AD5-A79B-08D3A326A751}" presName="spacer" presStyleCnt="0"/>
      <dgm:spPr/>
    </dgm:pt>
    <dgm:pt modelId="{8DEC0376-F940-45D1-B007-E4C3123A8B7A}" type="pres">
      <dgm:prSet presAssocID="{64701C0B-137E-433A-AF38-5ADF6091BA9D}" presName="parentText" presStyleLbl="node1" presStyleIdx="4" presStyleCnt="5" custLinFactNeighborY="9579">
        <dgm:presLayoutVars>
          <dgm:chMax val="0"/>
          <dgm:bulletEnabled val="1"/>
        </dgm:presLayoutVars>
      </dgm:prSet>
      <dgm:spPr/>
    </dgm:pt>
  </dgm:ptLst>
  <dgm:cxnLst>
    <dgm:cxn modelId="{C7596220-9F94-48C6-9617-47BB98674C66}" type="presOf" srcId="{045207B7-D568-4642-8E46-BD2CCEA63A22}" destId="{0470C634-755F-41B7-AE89-E0DA24B71B1F}" srcOrd="0" destOrd="0" presId="urn:microsoft.com/office/officeart/2005/8/layout/vList2"/>
    <dgm:cxn modelId="{AD921126-BFBE-4792-A870-BC42C34F1F84}" type="presOf" srcId="{EF4A5CBB-6F89-48EC-90C9-56B945C0739B}" destId="{E719431D-FC49-45EE-BAB9-176227878DE5}" srcOrd="0" destOrd="0" presId="urn:microsoft.com/office/officeart/2005/8/layout/vList2"/>
    <dgm:cxn modelId="{66E7AA46-7807-4EB4-B3C8-26390F8B9F85}" srcId="{045207B7-D568-4642-8E46-BD2CCEA63A22}" destId="{C998C9B4-5B68-46D1-90C4-471A2BA6AB5C}" srcOrd="3" destOrd="0" parTransId="{C26E7D2B-9847-4972-8ED9-63E31DD1E4BE}" sibTransId="{775CCA56-8DF4-4AD5-A79B-08D3A326A751}"/>
    <dgm:cxn modelId="{72958A89-C0C4-44B6-AC1E-ECF3D93BE952}" srcId="{045207B7-D568-4642-8E46-BD2CCEA63A22}" destId="{64701C0B-137E-433A-AF38-5ADF6091BA9D}" srcOrd="4" destOrd="0" parTransId="{7772CBB6-009A-4390-B45C-EB04C3BFA3F9}" sibTransId="{7CBB8A29-5824-4A39-9D01-5C5C39629B69}"/>
    <dgm:cxn modelId="{B1989097-7176-424F-A3D6-22C36C902439}" srcId="{045207B7-D568-4642-8E46-BD2CCEA63A22}" destId="{EF4A5CBB-6F89-48EC-90C9-56B945C0739B}" srcOrd="2" destOrd="0" parTransId="{85E0EA4F-9A44-46D2-9749-464158C27BA7}" sibTransId="{6A9481DA-1908-4250-BF89-48477786734C}"/>
    <dgm:cxn modelId="{A3E4A0A1-4263-4105-AD2E-5571F81088EF}" type="presOf" srcId="{D8C5D5C7-8BB8-44EB-8A80-6B3006FF793B}" destId="{5CC52DA4-9CD1-475D-AA65-E8F5E4F00AC7}" srcOrd="0" destOrd="0" presId="urn:microsoft.com/office/officeart/2005/8/layout/vList2"/>
    <dgm:cxn modelId="{2C4944AC-EAB4-4B7A-B8F7-8078D43AABB6}" type="presOf" srcId="{64701C0B-137E-433A-AF38-5ADF6091BA9D}" destId="{8DEC0376-F940-45D1-B007-E4C3123A8B7A}" srcOrd="0" destOrd="0" presId="urn:microsoft.com/office/officeart/2005/8/layout/vList2"/>
    <dgm:cxn modelId="{A79D6BBD-0418-44FB-B8D5-9C7DF978688D}" type="presOf" srcId="{C998C9B4-5B68-46D1-90C4-471A2BA6AB5C}" destId="{05C5A851-BA8C-4CA2-A98D-CF7B2F614EF0}" srcOrd="0" destOrd="0" presId="urn:microsoft.com/office/officeart/2005/8/layout/vList2"/>
    <dgm:cxn modelId="{115A83E8-39AE-4E46-ADA5-3C3EC06F748D}" type="presOf" srcId="{CE7CA280-19E9-4601-919E-82EA9B61C45E}" destId="{84759A25-25DC-4278-96F5-E7A84267F6BA}" srcOrd="0" destOrd="0" presId="urn:microsoft.com/office/officeart/2005/8/layout/vList2"/>
    <dgm:cxn modelId="{B1AB9DEA-D169-4B3C-B867-C265331641D8}" srcId="{045207B7-D568-4642-8E46-BD2CCEA63A22}" destId="{CE7CA280-19E9-4601-919E-82EA9B61C45E}" srcOrd="0" destOrd="0" parTransId="{7EDC6CB8-F23A-4233-928E-A7609B76843B}" sibTransId="{93E69365-A259-4C79-A232-A0279016A5AB}"/>
    <dgm:cxn modelId="{15A5B0F6-36F7-444A-8894-02C7723AF9BB}" srcId="{045207B7-D568-4642-8E46-BD2CCEA63A22}" destId="{D8C5D5C7-8BB8-44EB-8A80-6B3006FF793B}" srcOrd="1" destOrd="0" parTransId="{91E7FF44-0B44-46F5-95A5-C9B895159824}" sibTransId="{677A4211-464D-42C9-9A61-3F87A3F88853}"/>
    <dgm:cxn modelId="{A20B02C4-26D2-4140-BD28-C5503456AA83}" type="presParOf" srcId="{0470C634-755F-41B7-AE89-E0DA24B71B1F}" destId="{84759A25-25DC-4278-96F5-E7A84267F6BA}" srcOrd="0" destOrd="0" presId="urn:microsoft.com/office/officeart/2005/8/layout/vList2"/>
    <dgm:cxn modelId="{99C5721C-C7B3-4802-A014-F9BBF6676DCE}" type="presParOf" srcId="{0470C634-755F-41B7-AE89-E0DA24B71B1F}" destId="{F8BC0A47-AAB2-401E-A55C-A5A102B665A8}" srcOrd="1" destOrd="0" presId="urn:microsoft.com/office/officeart/2005/8/layout/vList2"/>
    <dgm:cxn modelId="{921E5E0D-8EF9-4045-948C-A6899FD90F95}" type="presParOf" srcId="{0470C634-755F-41B7-AE89-E0DA24B71B1F}" destId="{5CC52DA4-9CD1-475D-AA65-E8F5E4F00AC7}" srcOrd="2" destOrd="0" presId="urn:microsoft.com/office/officeart/2005/8/layout/vList2"/>
    <dgm:cxn modelId="{54FF72D8-54B3-4669-A7A5-10FF8AAC76FB}" type="presParOf" srcId="{0470C634-755F-41B7-AE89-E0DA24B71B1F}" destId="{B7CE0703-A970-4C6A-BED5-C0131D5DEFAA}" srcOrd="3" destOrd="0" presId="urn:microsoft.com/office/officeart/2005/8/layout/vList2"/>
    <dgm:cxn modelId="{D1B4A7AC-67AB-4648-8D46-EBECAABDCADB}" type="presParOf" srcId="{0470C634-755F-41B7-AE89-E0DA24B71B1F}" destId="{E719431D-FC49-45EE-BAB9-176227878DE5}" srcOrd="4" destOrd="0" presId="urn:microsoft.com/office/officeart/2005/8/layout/vList2"/>
    <dgm:cxn modelId="{83BCEF4B-9598-409F-BE8F-C46F063434BB}" type="presParOf" srcId="{0470C634-755F-41B7-AE89-E0DA24B71B1F}" destId="{64C400EF-A45E-454F-82F9-4EAD93357A6A}" srcOrd="5" destOrd="0" presId="urn:microsoft.com/office/officeart/2005/8/layout/vList2"/>
    <dgm:cxn modelId="{2CD79A61-3147-47D1-9EEB-502A87EED74E}" type="presParOf" srcId="{0470C634-755F-41B7-AE89-E0DA24B71B1F}" destId="{05C5A851-BA8C-4CA2-A98D-CF7B2F614EF0}" srcOrd="6" destOrd="0" presId="urn:microsoft.com/office/officeart/2005/8/layout/vList2"/>
    <dgm:cxn modelId="{6B0629FD-1182-4287-B772-9C958D3D78B8}" type="presParOf" srcId="{0470C634-755F-41B7-AE89-E0DA24B71B1F}" destId="{01C58EAC-5AEB-441C-947E-CA3FA98B0482}" srcOrd="7" destOrd="0" presId="urn:microsoft.com/office/officeart/2005/8/layout/vList2"/>
    <dgm:cxn modelId="{AF2EA411-4031-4C3C-A8C2-30497DCCE06A}" type="presParOf" srcId="{0470C634-755F-41B7-AE89-E0DA24B71B1F}" destId="{8DEC0376-F940-45D1-B007-E4C3123A8B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63262D-1986-4557-9F90-A666145C270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4FF4F2F7-E14C-4C2B-9246-8FE6EEA47EE9}">
      <dgm:prSet phldrT="[Text]" custT="1"/>
      <dgm:spPr/>
      <dgm:t>
        <a:bodyPr/>
        <a:lstStyle/>
        <a:p>
          <a:r>
            <a:rPr lang="de-DE" sz="2800" dirty="0"/>
            <a:t>Kita</a:t>
          </a:r>
        </a:p>
      </dgm:t>
    </dgm:pt>
    <dgm:pt modelId="{0270ECA6-7BB5-40AC-90D9-67A8A05BD2EB}" type="parTrans" cxnId="{1211C170-E3E9-479F-A6DF-F4470B7B8BCA}">
      <dgm:prSet/>
      <dgm:spPr/>
      <dgm:t>
        <a:bodyPr/>
        <a:lstStyle/>
        <a:p>
          <a:endParaRPr lang="de-DE"/>
        </a:p>
      </dgm:t>
    </dgm:pt>
    <dgm:pt modelId="{3B3AFE8A-F64B-4CD0-8186-E67082218E6A}" type="sibTrans" cxnId="{1211C170-E3E9-479F-A6DF-F4470B7B8BCA}">
      <dgm:prSet/>
      <dgm:spPr/>
      <dgm:t>
        <a:bodyPr/>
        <a:lstStyle/>
        <a:p>
          <a:r>
            <a:rPr lang="de-DE" dirty="0"/>
            <a:t>Kranken-haus</a:t>
          </a:r>
        </a:p>
      </dgm:t>
    </dgm:pt>
    <dgm:pt modelId="{CB5E6F11-1E81-43AD-B093-631F765DD765}">
      <dgm:prSet phldrT="[Text]" custT="1"/>
      <dgm:spPr/>
      <dgm:t>
        <a:bodyPr/>
        <a:lstStyle/>
        <a:p>
          <a:r>
            <a:rPr lang="de-DE" sz="1600" dirty="0"/>
            <a:t>(Förder-) schule</a:t>
          </a:r>
        </a:p>
      </dgm:t>
    </dgm:pt>
    <dgm:pt modelId="{3C59B801-1988-4439-92FA-25ED7D452973}" type="parTrans" cxnId="{24509640-CA12-452C-920C-2C708EA41AD5}">
      <dgm:prSet/>
      <dgm:spPr/>
      <dgm:t>
        <a:bodyPr/>
        <a:lstStyle/>
        <a:p>
          <a:endParaRPr lang="de-DE"/>
        </a:p>
      </dgm:t>
    </dgm:pt>
    <dgm:pt modelId="{4D4E14E8-0E45-4DE0-831E-8B630A5D5A27}" type="sibTrans" cxnId="{24509640-CA12-452C-920C-2C708EA41AD5}">
      <dgm:prSet/>
      <dgm:spPr/>
      <dgm:t>
        <a:bodyPr/>
        <a:lstStyle/>
        <a:p>
          <a:r>
            <a:rPr lang="de-DE" dirty="0"/>
            <a:t>Wohn-gruppen (EGH, KJH)</a:t>
          </a:r>
        </a:p>
      </dgm:t>
    </dgm:pt>
    <dgm:pt modelId="{1ECEB804-688C-4606-898F-9C3B512188D2}">
      <dgm:prSet phldrT="[Text]" custT="1"/>
      <dgm:spPr/>
      <dgm:t>
        <a:bodyPr/>
        <a:lstStyle/>
        <a:p>
          <a:r>
            <a:rPr lang="de-DE" sz="1400" dirty="0"/>
            <a:t>Früh-förderung</a:t>
          </a:r>
        </a:p>
      </dgm:t>
    </dgm:pt>
    <dgm:pt modelId="{9E2F39EA-00BC-4CC2-AF32-B61B80520002}" type="parTrans" cxnId="{EFFDBDF6-EC32-4DF1-B7ED-52A761DF7C9D}">
      <dgm:prSet/>
      <dgm:spPr/>
      <dgm:t>
        <a:bodyPr/>
        <a:lstStyle/>
        <a:p>
          <a:endParaRPr lang="de-DE"/>
        </a:p>
      </dgm:t>
    </dgm:pt>
    <dgm:pt modelId="{8FCD8733-3068-4907-8EF1-254C1609C004}" type="sibTrans" cxnId="{EFFDBDF6-EC32-4DF1-B7ED-52A761DF7C9D}">
      <dgm:prSet custT="1"/>
      <dgm:spPr/>
      <dgm:t>
        <a:bodyPr/>
        <a:lstStyle/>
        <a:p>
          <a:r>
            <a:rPr lang="de-DE" sz="1200" dirty="0"/>
            <a:t>Sammel-unterkünfte für Geflüchtete</a:t>
          </a:r>
        </a:p>
      </dgm:t>
    </dgm:pt>
    <dgm:pt modelId="{140B5CC3-0C35-4165-8CCD-0CAD7AD57038}" type="pres">
      <dgm:prSet presAssocID="{2363262D-1986-4557-9F90-A666145C2703}" presName="Name0" presStyleCnt="0">
        <dgm:presLayoutVars>
          <dgm:chMax/>
          <dgm:chPref/>
          <dgm:dir/>
          <dgm:animLvl val="lvl"/>
        </dgm:presLayoutVars>
      </dgm:prSet>
      <dgm:spPr/>
    </dgm:pt>
    <dgm:pt modelId="{4A8FE1B2-2121-4A64-A344-27E6F7B3D4AC}" type="pres">
      <dgm:prSet presAssocID="{4FF4F2F7-E14C-4C2B-9246-8FE6EEA47EE9}" presName="composite" presStyleCnt="0"/>
      <dgm:spPr/>
    </dgm:pt>
    <dgm:pt modelId="{ACAB5FD6-0E0C-4628-857C-1BD7647E6FED}" type="pres">
      <dgm:prSet presAssocID="{4FF4F2F7-E14C-4C2B-9246-8FE6EEA47EE9}" presName="Parent1" presStyleLbl="node1" presStyleIdx="0" presStyleCnt="6">
        <dgm:presLayoutVars>
          <dgm:chMax val="1"/>
          <dgm:chPref val="1"/>
          <dgm:bulletEnabled val="1"/>
        </dgm:presLayoutVars>
      </dgm:prSet>
      <dgm:spPr/>
    </dgm:pt>
    <dgm:pt modelId="{1D0208C6-31A3-4041-963E-8198CF7AD9F3}" type="pres">
      <dgm:prSet presAssocID="{4FF4F2F7-E14C-4C2B-9246-8FE6EEA47EE9}" presName="Childtext1" presStyleLbl="revTx" presStyleIdx="0" presStyleCnt="3">
        <dgm:presLayoutVars>
          <dgm:chMax val="0"/>
          <dgm:chPref val="0"/>
          <dgm:bulletEnabled val="1"/>
        </dgm:presLayoutVars>
      </dgm:prSet>
      <dgm:spPr/>
    </dgm:pt>
    <dgm:pt modelId="{7B94633C-C1A9-4A97-B27B-5B62BC4A4192}" type="pres">
      <dgm:prSet presAssocID="{4FF4F2F7-E14C-4C2B-9246-8FE6EEA47EE9}" presName="BalanceSpacing" presStyleCnt="0"/>
      <dgm:spPr/>
    </dgm:pt>
    <dgm:pt modelId="{667BF35F-7D66-4890-B745-9EBA6B164C61}" type="pres">
      <dgm:prSet presAssocID="{4FF4F2F7-E14C-4C2B-9246-8FE6EEA47EE9}" presName="BalanceSpacing1" presStyleCnt="0"/>
      <dgm:spPr/>
    </dgm:pt>
    <dgm:pt modelId="{D6977B29-98D4-43E9-800D-ACC37EB2E79F}" type="pres">
      <dgm:prSet presAssocID="{3B3AFE8A-F64B-4CD0-8186-E67082218E6A}" presName="Accent1Text" presStyleLbl="node1" presStyleIdx="1" presStyleCnt="6"/>
      <dgm:spPr/>
    </dgm:pt>
    <dgm:pt modelId="{0A91E2A8-BDE7-40ED-842B-B7FA7163E0F2}" type="pres">
      <dgm:prSet presAssocID="{3B3AFE8A-F64B-4CD0-8186-E67082218E6A}" presName="spaceBetweenRectangles" presStyleCnt="0"/>
      <dgm:spPr/>
    </dgm:pt>
    <dgm:pt modelId="{80F57E62-A6A3-43DC-A5D6-7322D5CDEB43}" type="pres">
      <dgm:prSet presAssocID="{CB5E6F11-1E81-43AD-B093-631F765DD765}" presName="composite" presStyleCnt="0"/>
      <dgm:spPr/>
    </dgm:pt>
    <dgm:pt modelId="{C3463708-1ED6-4DC8-8763-A6919416A0D6}" type="pres">
      <dgm:prSet presAssocID="{CB5E6F11-1E81-43AD-B093-631F765DD765}" presName="Parent1" presStyleLbl="node1" presStyleIdx="2" presStyleCnt="6" custScaleX="111512" custLinFactNeighborX="-9957" custLinFactNeighborY="1575">
        <dgm:presLayoutVars>
          <dgm:chMax val="1"/>
          <dgm:chPref val="1"/>
          <dgm:bulletEnabled val="1"/>
        </dgm:presLayoutVars>
      </dgm:prSet>
      <dgm:spPr/>
    </dgm:pt>
    <dgm:pt modelId="{16F857D2-B32B-4891-8E2D-053D257F9DA6}" type="pres">
      <dgm:prSet presAssocID="{CB5E6F11-1E81-43AD-B093-631F765DD765}" presName="Childtext1" presStyleLbl="revTx" presStyleIdx="1" presStyleCnt="3">
        <dgm:presLayoutVars>
          <dgm:chMax val="0"/>
          <dgm:chPref val="0"/>
          <dgm:bulletEnabled val="1"/>
        </dgm:presLayoutVars>
      </dgm:prSet>
      <dgm:spPr/>
    </dgm:pt>
    <dgm:pt modelId="{FD112DB9-576D-41DF-9286-013A899D7ECE}" type="pres">
      <dgm:prSet presAssocID="{CB5E6F11-1E81-43AD-B093-631F765DD765}" presName="BalanceSpacing" presStyleCnt="0"/>
      <dgm:spPr/>
    </dgm:pt>
    <dgm:pt modelId="{1FDDE5C8-3F20-44C7-AAF0-B7CE5CCCDAE7}" type="pres">
      <dgm:prSet presAssocID="{CB5E6F11-1E81-43AD-B093-631F765DD765}" presName="BalanceSpacing1" presStyleCnt="0"/>
      <dgm:spPr/>
    </dgm:pt>
    <dgm:pt modelId="{DA6A2664-2F82-42A1-8EAA-4A4A72DEF2C5}" type="pres">
      <dgm:prSet presAssocID="{4D4E14E8-0E45-4DE0-831E-8B630A5D5A27}" presName="Accent1Text" presStyleLbl="node1" presStyleIdx="3" presStyleCnt="6"/>
      <dgm:spPr/>
    </dgm:pt>
    <dgm:pt modelId="{B6893614-0475-435A-A787-CDFD861081B5}" type="pres">
      <dgm:prSet presAssocID="{4D4E14E8-0E45-4DE0-831E-8B630A5D5A27}" presName="spaceBetweenRectangles" presStyleCnt="0"/>
      <dgm:spPr/>
    </dgm:pt>
    <dgm:pt modelId="{B610A7E2-2A90-42DE-9E32-81B8994E1C5D}" type="pres">
      <dgm:prSet presAssocID="{1ECEB804-688C-4606-898F-9C3B512188D2}" presName="composite" presStyleCnt="0"/>
      <dgm:spPr/>
    </dgm:pt>
    <dgm:pt modelId="{557F5D02-79B3-4338-9ACF-9D7289B5F591}" type="pres">
      <dgm:prSet presAssocID="{1ECEB804-688C-4606-898F-9C3B512188D2}" presName="Parent1" presStyleLbl="node1" presStyleIdx="4" presStyleCnt="6" custScaleX="103985">
        <dgm:presLayoutVars>
          <dgm:chMax val="1"/>
          <dgm:chPref val="1"/>
          <dgm:bulletEnabled val="1"/>
        </dgm:presLayoutVars>
      </dgm:prSet>
      <dgm:spPr/>
    </dgm:pt>
    <dgm:pt modelId="{97D2B629-0013-460C-8770-8CEC25CEA33E}" type="pres">
      <dgm:prSet presAssocID="{1ECEB804-688C-4606-898F-9C3B512188D2}" presName="Childtext1" presStyleLbl="revTx" presStyleIdx="2" presStyleCnt="3">
        <dgm:presLayoutVars>
          <dgm:chMax val="0"/>
          <dgm:chPref val="0"/>
          <dgm:bulletEnabled val="1"/>
        </dgm:presLayoutVars>
      </dgm:prSet>
      <dgm:spPr/>
    </dgm:pt>
    <dgm:pt modelId="{0A223C4A-ECF9-4CDB-9026-CDFF8D2BB59D}" type="pres">
      <dgm:prSet presAssocID="{1ECEB804-688C-4606-898F-9C3B512188D2}" presName="BalanceSpacing" presStyleCnt="0"/>
      <dgm:spPr/>
    </dgm:pt>
    <dgm:pt modelId="{2061C126-2C82-475D-BA90-73EB94559870}" type="pres">
      <dgm:prSet presAssocID="{1ECEB804-688C-4606-898F-9C3B512188D2}" presName="BalanceSpacing1" presStyleCnt="0"/>
      <dgm:spPr/>
    </dgm:pt>
    <dgm:pt modelId="{F67580C9-6092-4423-AB4D-8B9232FF8AE5}" type="pres">
      <dgm:prSet presAssocID="{8FCD8733-3068-4907-8EF1-254C1609C004}" presName="Accent1Text" presStyleLbl="node1" presStyleIdx="5" presStyleCnt="6" custScaleX="118151" custScaleY="107988" custLinFactNeighborX="-19010" custLinFactNeighborY="788"/>
      <dgm:spPr/>
    </dgm:pt>
  </dgm:ptLst>
  <dgm:cxnLst>
    <dgm:cxn modelId="{0AA1A10B-D691-425C-8E62-82719A686E08}" type="presOf" srcId="{3B3AFE8A-F64B-4CD0-8186-E67082218E6A}" destId="{D6977B29-98D4-43E9-800D-ACC37EB2E79F}" srcOrd="0" destOrd="0" presId="urn:microsoft.com/office/officeart/2008/layout/AlternatingHexagons"/>
    <dgm:cxn modelId="{24509640-CA12-452C-920C-2C708EA41AD5}" srcId="{2363262D-1986-4557-9F90-A666145C2703}" destId="{CB5E6F11-1E81-43AD-B093-631F765DD765}" srcOrd="1" destOrd="0" parTransId="{3C59B801-1988-4439-92FA-25ED7D452973}" sibTransId="{4D4E14E8-0E45-4DE0-831E-8B630A5D5A27}"/>
    <dgm:cxn modelId="{1211C170-E3E9-479F-A6DF-F4470B7B8BCA}" srcId="{2363262D-1986-4557-9F90-A666145C2703}" destId="{4FF4F2F7-E14C-4C2B-9246-8FE6EEA47EE9}" srcOrd="0" destOrd="0" parTransId="{0270ECA6-7BB5-40AC-90D9-67A8A05BD2EB}" sibTransId="{3B3AFE8A-F64B-4CD0-8186-E67082218E6A}"/>
    <dgm:cxn modelId="{13039576-DFA9-4889-9956-2EE325C77995}" type="presOf" srcId="{2363262D-1986-4557-9F90-A666145C2703}" destId="{140B5CC3-0C35-4165-8CCD-0CAD7AD57038}" srcOrd="0" destOrd="0" presId="urn:microsoft.com/office/officeart/2008/layout/AlternatingHexagons"/>
    <dgm:cxn modelId="{AFD241A0-1176-4FD2-ABE4-37A147D84A2A}" type="presOf" srcId="{1ECEB804-688C-4606-898F-9C3B512188D2}" destId="{557F5D02-79B3-4338-9ACF-9D7289B5F591}" srcOrd="0" destOrd="0" presId="urn:microsoft.com/office/officeart/2008/layout/AlternatingHexagons"/>
    <dgm:cxn modelId="{FAAD64D3-C378-4931-8FFF-85AFDCDF4C5A}" type="presOf" srcId="{4FF4F2F7-E14C-4C2B-9246-8FE6EEA47EE9}" destId="{ACAB5FD6-0E0C-4628-857C-1BD7647E6FED}" srcOrd="0" destOrd="0" presId="urn:microsoft.com/office/officeart/2008/layout/AlternatingHexagons"/>
    <dgm:cxn modelId="{50F6D9D3-DD0C-471D-8F69-1C2ED305C5F4}" type="presOf" srcId="{4D4E14E8-0E45-4DE0-831E-8B630A5D5A27}" destId="{DA6A2664-2F82-42A1-8EAA-4A4A72DEF2C5}" srcOrd="0" destOrd="0" presId="urn:microsoft.com/office/officeart/2008/layout/AlternatingHexagons"/>
    <dgm:cxn modelId="{C21D5BD7-E32B-4774-AF8F-F40408D8846A}" type="presOf" srcId="{CB5E6F11-1E81-43AD-B093-631F765DD765}" destId="{C3463708-1ED6-4DC8-8763-A6919416A0D6}" srcOrd="0" destOrd="0" presId="urn:microsoft.com/office/officeart/2008/layout/AlternatingHexagons"/>
    <dgm:cxn modelId="{6674A6EC-6823-47A4-9283-C971B10E8757}" type="presOf" srcId="{8FCD8733-3068-4907-8EF1-254C1609C004}" destId="{F67580C9-6092-4423-AB4D-8B9232FF8AE5}" srcOrd="0" destOrd="0" presId="urn:microsoft.com/office/officeart/2008/layout/AlternatingHexagons"/>
    <dgm:cxn modelId="{EFFDBDF6-EC32-4DF1-B7ED-52A761DF7C9D}" srcId="{2363262D-1986-4557-9F90-A666145C2703}" destId="{1ECEB804-688C-4606-898F-9C3B512188D2}" srcOrd="2" destOrd="0" parTransId="{9E2F39EA-00BC-4CC2-AF32-B61B80520002}" sibTransId="{8FCD8733-3068-4907-8EF1-254C1609C004}"/>
    <dgm:cxn modelId="{44C357B3-439F-4CF6-A6B9-4A8512A0E8B8}" type="presParOf" srcId="{140B5CC3-0C35-4165-8CCD-0CAD7AD57038}" destId="{4A8FE1B2-2121-4A64-A344-27E6F7B3D4AC}" srcOrd="0" destOrd="0" presId="urn:microsoft.com/office/officeart/2008/layout/AlternatingHexagons"/>
    <dgm:cxn modelId="{9223255E-C0CE-4190-BC1B-74F5CA9D9709}" type="presParOf" srcId="{4A8FE1B2-2121-4A64-A344-27E6F7B3D4AC}" destId="{ACAB5FD6-0E0C-4628-857C-1BD7647E6FED}" srcOrd="0" destOrd="0" presId="urn:microsoft.com/office/officeart/2008/layout/AlternatingHexagons"/>
    <dgm:cxn modelId="{93832309-E18E-433A-A100-0E6196273C2D}" type="presParOf" srcId="{4A8FE1B2-2121-4A64-A344-27E6F7B3D4AC}" destId="{1D0208C6-31A3-4041-963E-8198CF7AD9F3}" srcOrd="1" destOrd="0" presId="urn:microsoft.com/office/officeart/2008/layout/AlternatingHexagons"/>
    <dgm:cxn modelId="{DFF1470A-B3BC-4F72-9D80-F9952240B979}" type="presParOf" srcId="{4A8FE1B2-2121-4A64-A344-27E6F7B3D4AC}" destId="{7B94633C-C1A9-4A97-B27B-5B62BC4A4192}" srcOrd="2" destOrd="0" presId="urn:microsoft.com/office/officeart/2008/layout/AlternatingHexagons"/>
    <dgm:cxn modelId="{D8522FAF-99EB-45E3-A79D-804BB2BD6190}" type="presParOf" srcId="{4A8FE1B2-2121-4A64-A344-27E6F7B3D4AC}" destId="{667BF35F-7D66-4890-B745-9EBA6B164C61}" srcOrd="3" destOrd="0" presId="urn:microsoft.com/office/officeart/2008/layout/AlternatingHexagons"/>
    <dgm:cxn modelId="{6017022B-6A74-4967-B54E-550022D2752D}" type="presParOf" srcId="{4A8FE1B2-2121-4A64-A344-27E6F7B3D4AC}" destId="{D6977B29-98D4-43E9-800D-ACC37EB2E79F}" srcOrd="4" destOrd="0" presId="urn:microsoft.com/office/officeart/2008/layout/AlternatingHexagons"/>
    <dgm:cxn modelId="{553478A4-E2D0-4701-87B5-08948DC464FD}" type="presParOf" srcId="{140B5CC3-0C35-4165-8CCD-0CAD7AD57038}" destId="{0A91E2A8-BDE7-40ED-842B-B7FA7163E0F2}" srcOrd="1" destOrd="0" presId="urn:microsoft.com/office/officeart/2008/layout/AlternatingHexagons"/>
    <dgm:cxn modelId="{0EB26DF4-1D03-4591-9741-382ADD9677E6}" type="presParOf" srcId="{140B5CC3-0C35-4165-8CCD-0CAD7AD57038}" destId="{80F57E62-A6A3-43DC-A5D6-7322D5CDEB43}" srcOrd="2" destOrd="0" presId="urn:microsoft.com/office/officeart/2008/layout/AlternatingHexagons"/>
    <dgm:cxn modelId="{9CE675D9-2833-445A-B2C4-5A7AC8E009B5}" type="presParOf" srcId="{80F57E62-A6A3-43DC-A5D6-7322D5CDEB43}" destId="{C3463708-1ED6-4DC8-8763-A6919416A0D6}" srcOrd="0" destOrd="0" presId="urn:microsoft.com/office/officeart/2008/layout/AlternatingHexagons"/>
    <dgm:cxn modelId="{DB868DD2-5120-4591-895F-6D1A2F994587}" type="presParOf" srcId="{80F57E62-A6A3-43DC-A5D6-7322D5CDEB43}" destId="{16F857D2-B32B-4891-8E2D-053D257F9DA6}" srcOrd="1" destOrd="0" presId="urn:microsoft.com/office/officeart/2008/layout/AlternatingHexagons"/>
    <dgm:cxn modelId="{A6DA8966-C497-4467-AB80-296013A5864A}" type="presParOf" srcId="{80F57E62-A6A3-43DC-A5D6-7322D5CDEB43}" destId="{FD112DB9-576D-41DF-9286-013A899D7ECE}" srcOrd="2" destOrd="0" presId="urn:microsoft.com/office/officeart/2008/layout/AlternatingHexagons"/>
    <dgm:cxn modelId="{0705C101-EBA8-4A2A-88B5-9CB5A7505C64}" type="presParOf" srcId="{80F57E62-A6A3-43DC-A5D6-7322D5CDEB43}" destId="{1FDDE5C8-3F20-44C7-AAF0-B7CE5CCCDAE7}" srcOrd="3" destOrd="0" presId="urn:microsoft.com/office/officeart/2008/layout/AlternatingHexagons"/>
    <dgm:cxn modelId="{0C938791-EE28-46E7-951B-0AC779A07FBE}" type="presParOf" srcId="{80F57E62-A6A3-43DC-A5D6-7322D5CDEB43}" destId="{DA6A2664-2F82-42A1-8EAA-4A4A72DEF2C5}" srcOrd="4" destOrd="0" presId="urn:microsoft.com/office/officeart/2008/layout/AlternatingHexagons"/>
    <dgm:cxn modelId="{3C7FCB83-4BCC-415F-A8EC-0E3C4F615D24}" type="presParOf" srcId="{140B5CC3-0C35-4165-8CCD-0CAD7AD57038}" destId="{B6893614-0475-435A-A787-CDFD861081B5}" srcOrd="3" destOrd="0" presId="urn:microsoft.com/office/officeart/2008/layout/AlternatingHexagons"/>
    <dgm:cxn modelId="{55FDDF75-0DD1-4AB8-B430-E0D16698CA87}" type="presParOf" srcId="{140B5CC3-0C35-4165-8CCD-0CAD7AD57038}" destId="{B610A7E2-2A90-42DE-9E32-81B8994E1C5D}" srcOrd="4" destOrd="0" presId="urn:microsoft.com/office/officeart/2008/layout/AlternatingHexagons"/>
    <dgm:cxn modelId="{BD238730-D0FF-4CDE-8012-93B4A524FB29}" type="presParOf" srcId="{B610A7E2-2A90-42DE-9E32-81B8994E1C5D}" destId="{557F5D02-79B3-4338-9ACF-9D7289B5F591}" srcOrd="0" destOrd="0" presId="urn:microsoft.com/office/officeart/2008/layout/AlternatingHexagons"/>
    <dgm:cxn modelId="{5434AD5A-4338-4323-A8C2-A876924A59E9}" type="presParOf" srcId="{B610A7E2-2A90-42DE-9E32-81B8994E1C5D}" destId="{97D2B629-0013-460C-8770-8CEC25CEA33E}" srcOrd="1" destOrd="0" presId="urn:microsoft.com/office/officeart/2008/layout/AlternatingHexagons"/>
    <dgm:cxn modelId="{7C795A34-D76E-4890-A62A-56F065B13B78}" type="presParOf" srcId="{B610A7E2-2A90-42DE-9E32-81B8994E1C5D}" destId="{0A223C4A-ECF9-4CDB-9026-CDFF8D2BB59D}" srcOrd="2" destOrd="0" presId="urn:microsoft.com/office/officeart/2008/layout/AlternatingHexagons"/>
    <dgm:cxn modelId="{EF8A410F-F1FD-403E-95F7-30BB4A828CAA}" type="presParOf" srcId="{B610A7E2-2A90-42DE-9E32-81B8994E1C5D}" destId="{2061C126-2C82-475D-BA90-73EB94559870}" srcOrd="3" destOrd="0" presId="urn:microsoft.com/office/officeart/2008/layout/AlternatingHexagons"/>
    <dgm:cxn modelId="{0FAD1B52-A716-4063-B2EB-7669F37D1964}" type="presParOf" srcId="{B610A7E2-2A90-42DE-9E32-81B8994E1C5D}" destId="{F67580C9-6092-4423-AB4D-8B9232FF8AE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84712A-FB39-482B-942D-FB4E2DA5D8B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0ACBDFF0-0DAD-425A-A59D-1707F2C3ECB6}">
      <dgm:prSet phldrT="[Text]" custT="1"/>
      <dgm:spPr/>
      <dgm:t>
        <a:bodyPr/>
        <a:lstStyle/>
        <a:p>
          <a:r>
            <a:rPr lang="de-DE" sz="1400" dirty="0"/>
            <a:t>Umgang mit FEM</a:t>
          </a:r>
        </a:p>
      </dgm:t>
    </dgm:pt>
    <dgm:pt modelId="{E6B7CA74-4540-43BB-8295-874BDF59CA13}" type="parTrans" cxnId="{780A8641-72A9-4885-8CE1-45D90168539F}">
      <dgm:prSet/>
      <dgm:spPr/>
      <dgm:t>
        <a:bodyPr/>
        <a:lstStyle/>
        <a:p>
          <a:endParaRPr lang="de-DE"/>
        </a:p>
      </dgm:t>
    </dgm:pt>
    <dgm:pt modelId="{C7FF2908-AE80-4119-BD74-6D6408ED8410}" type="sibTrans" cxnId="{780A8641-72A9-4885-8CE1-45D90168539F}">
      <dgm:prSet/>
      <dgm:spPr/>
      <dgm:t>
        <a:bodyPr/>
        <a:lstStyle/>
        <a:p>
          <a:r>
            <a:rPr lang="de-DE" dirty="0"/>
            <a:t>Macht-asymmetrie</a:t>
          </a:r>
        </a:p>
      </dgm:t>
    </dgm:pt>
    <dgm:pt modelId="{87481B71-AB76-4D61-A822-D3C131C15F86}">
      <dgm:prSet phldrT="[Text]" custT="1"/>
      <dgm:spPr/>
      <dgm:t>
        <a:bodyPr/>
        <a:lstStyle/>
        <a:p>
          <a:r>
            <a:rPr lang="de-DE" sz="1400" dirty="0"/>
            <a:t>wenig </a:t>
          </a:r>
          <a:r>
            <a:rPr lang="de-DE" sz="1400" dirty="0" err="1"/>
            <a:t>Privats</a:t>
          </a:r>
          <a:r>
            <a:rPr lang="de-DE" sz="1400" dirty="0"/>
            <a:t>-sphäre</a:t>
          </a:r>
        </a:p>
      </dgm:t>
    </dgm:pt>
    <dgm:pt modelId="{F501C149-6CC0-486E-808B-A68D552C8A4C}" type="parTrans" cxnId="{EBCE66FB-5381-4BA7-87DE-3C8467DEA456}">
      <dgm:prSet/>
      <dgm:spPr/>
      <dgm:t>
        <a:bodyPr/>
        <a:lstStyle/>
        <a:p>
          <a:endParaRPr lang="de-DE"/>
        </a:p>
      </dgm:t>
    </dgm:pt>
    <dgm:pt modelId="{3E48CE09-A16F-4C90-85D6-69673C4338DE}" type="sibTrans" cxnId="{EBCE66FB-5381-4BA7-87DE-3C8467DEA456}">
      <dgm:prSet/>
      <dgm:spPr/>
      <dgm:t>
        <a:bodyPr/>
        <a:lstStyle/>
        <a:p>
          <a:r>
            <a:rPr lang="de-DE"/>
            <a:t>Wechselnde Bezugs- personen</a:t>
          </a:r>
          <a:endParaRPr lang="de-DE" dirty="0"/>
        </a:p>
      </dgm:t>
    </dgm:pt>
    <dgm:pt modelId="{21310B35-33E8-4111-AB80-23582B94117C}">
      <dgm:prSet phldrT="[Text]" custT="1"/>
      <dgm:spPr/>
      <dgm:t>
        <a:bodyPr/>
        <a:lstStyle/>
        <a:p>
          <a:r>
            <a:rPr lang="de-DE" sz="1200" dirty="0"/>
            <a:t>wenig Selbstwirk-</a:t>
          </a:r>
          <a:r>
            <a:rPr lang="de-DE" sz="1200" dirty="0" err="1"/>
            <a:t>samkeits</a:t>
          </a:r>
          <a:r>
            <a:rPr lang="de-DE" sz="1200" dirty="0"/>
            <a:t>-erfahr-</a:t>
          </a:r>
          <a:r>
            <a:rPr lang="de-DE" sz="1200" dirty="0" err="1"/>
            <a:t>ungen</a:t>
          </a:r>
          <a:endParaRPr lang="de-DE" sz="1200" dirty="0"/>
        </a:p>
      </dgm:t>
    </dgm:pt>
    <dgm:pt modelId="{3B052041-D649-4389-B619-2F7A5005907E}" type="parTrans" cxnId="{367AFBF6-F6FC-4914-A85C-CCEB0C1F0178}">
      <dgm:prSet/>
      <dgm:spPr/>
      <dgm:t>
        <a:bodyPr/>
        <a:lstStyle/>
        <a:p>
          <a:endParaRPr lang="de-DE"/>
        </a:p>
      </dgm:t>
    </dgm:pt>
    <dgm:pt modelId="{FF661E0C-9B6F-4A5C-9A23-022F6C8D4395}" type="sibTrans" cxnId="{367AFBF6-F6FC-4914-A85C-CCEB0C1F0178}">
      <dgm:prSet/>
      <dgm:spPr/>
      <dgm:t>
        <a:bodyPr/>
        <a:lstStyle/>
        <a:p>
          <a:r>
            <a:rPr lang="de-DE"/>
            <a:t>wenig Transparenz und Partizipation</a:t>
          </a:r>
          <a:endParaRPr lang="de-DE" dirty="0"/>
        </a:p>
      </dgm:t>
    </dgm:pt>
    <dgm:pt modelId="{D7324D25-4793-46C9-849B-FEA6EE5D8B70}">
      <dgm:prSet phldrT="[Text]" custT="1"/>
      <dgm:spPr/>
      <dgm:t>
        <a:bodyPr/>
        <a:lstStyle/>
        <a:p>
          <a:r>
            <a:rPr lang="de-DE" sz="1400" dirty="0"/>
            <a:t>Isolation</a:t>
          </a:r>
        </a:p>
      </dgm:t>
    </dgm:pt>
    <dgm:pt modelId="{40CD346B-6C02-4A1E-8D6B-3117606D547A}" type="parTrans" cxnId="{F9AFA4F9-7655-476B-A135-A7C0E0354EDD}">
      <dgm:prSet/>
      <dgm:spPr/>
      <dgm:t>
        <a:bodyPr/>
        <a:lstStyle/>
        <a:p>
          <a:endParaRPr lang="de-DE"/>
        </a:p>
      </dgm:t>
    </dgm:pt>
    <dgm:pt modelId="{CA96DAFB-8A33-47C4-A051-1BC5DE1FA9ED}" type="sibTrans" cxnId="{F9AFA4F9-7655-476B-A135-A7C0E0354EDD}">
      <dgm:prSet custT="1"/>
      <dgm:spPr/>
      <dgm:t>
        <a:bodyPr/>
        <a:lstStyle/>
        <a:p>
          <a:r>
            <a:rPr lang="de-DE" sz="1400" dirty="0" err="1"/>
            <a:t>Kommu-nikation</a:t>
          </a:r>
          <a:endParaRPr lang="de-DE" sz="1400" dirty="0"/>
        </a:p>
      </dgm:t>
    </dgm:pt>
    <dgm:pt modelId="{6F0F0DFA-85D6-4635-925A-0C33252E439D}" type="pres">
      <dgm:prSet presAssocID="{EA84712A-FB39-482B-942D-FB4E2DA5D8BB}" presName="Name0" presStyleCnt="0">
        <dgm:presLayoutVars>
          <dgm:chMax/>
          <dgm:chPref/>
          <dgm:dir/>
          <dgm:animLvl val="lvl"/>
        </dgm:presLayoutVars>
      </dgm:prSet>
      <dgm:spPr/>
    </dgm:pt>
    <dgm:pt modelId="{5E2F02FD-1834-4DF4-B95D-C06C3110660E}" type="pres">
      <dgm:prSet presAssocID="{0ACBDFF0-0DAD-425A-A59D-1707F2C3ECB6}" presName="composite" presStyleCnt="0"/>
      <dgm:spPr/>
    </dgm:pt>
    <dgm:pt modelId="{16B1D1B0-C8DF-43E8-86FB-3C30B4C35F5E}" type="pres">
      <dgm:prSet presAssocID="{0ACBDFF0-0DAD-425A-A59D-1707F2C3ECB6}" presName="Parent1" presStyleLbl="node1" presStyleIdx="0" presStyleCnt="8">
        <dgm:presLayoutVars>
          <dgm:chMax val="1"/>
          <dgm:chPref val="1"/>
          <dgm:bulletEnabled val="1"/>
        </dgm:presLayoutVars>
      </dgm:prSet>
      <dgm:spPr/>
    </dgm:pt>
    <dgm:pt modelId="{84F35117-0AA7-416A-9C9B-66115F4CBA69}" type="pres">
      <dgm:prSet presAssocID="{0ACBDFF0-0DAD-425A-A59D-1707F2C3ECB6}" presName="Childtext1" presStyleLbl="revTx" presStyleIdx="0" presStyleCnt="4">
        <dgm:presLayoutVars>
          <dgm:chMax val="0"/>
          <dgm:chPref val="0"/>
          <dgm:bulletEnabled val="1"/>
        </dgm:presLayoutVars>
      </dgm:prSet>
      <dgm:spPr/>
    </dgm:pt>
    <dgm:pt modelId="{E08E57F4-C4A2-4818-8B38-2A98EB06BF09}" type="pres">
      <dgm:prSet presAssocID="{0ACBDFF0-0DAD-425A-A59D-1707F2C3ECB6}" presName="BalanceSpacing" presStyleCnt="0"/>
      <dgm:spPr/>
    </dgm:pt>
    <dgm:pt modelId="{D4983D8A-B182-41ED-860B-383AB2607579}" type="pres">
      <dgm:prSet presAssocID="{0ACBDFF0-0DAD-425A-A59D-1707F2C3ECB6}" presName="BalanceSpacing1" presStyleCnt="0"/>
      <dgm:spPr/>
    </dgm:pt>
    <dgm:pt modelId="{602995EA-D874-4A5D-8584-CB6521868AB8}" type="pres">
      <dgm:prSet presAssocID="{C7FF2908-AE80-4119-BD74-6D6408ED8410}" presName="Accent1Text" presStyleLbl="node1" presStyleIdx="1" presStyleCnt="8" custLinFactNeighborX="-1836" custLinFactNeighborY="6554"/>
      <dgm:spPr/>
    </dgm:pt>
    <dgm:pt modelId="{7F063F08-8424-47BA-B6FF-11EF0A4AB8D2}" type="pres">
      <dgm:prSet presAssocID="{C7FF2908-AE80-4119-BD74-6D6408ED8410}" presName="spaceBetweenRectangles" presStyleCnt="0"/>
      <dgm:spPr/>
    </dgm:pt>
    <dgm:pt modelId="{B708486D-C049-4E3C-9C03-D82F3E8F4DDB}" type="pres">
      <dgm:prSet presAssocID="{87481B71-AB76-4D61-A822-D3C131C15F86}" presName="composite" presStyleCnt="0"/>
      <dgm:spPr/>
    </dgm:pt>
    <dgm:pt modelId="{C1AF90A7-FFF0-4065-8088-8682EECB3883}" type="pres">
      <dgm:prSet presAssocID="{87481B71-AB76-4D61-A822-D3C131C15F86}" presName="Parent1" presStyleLbl="node1" presStyleIdx="2" presStyleCnt="8" custLinFactNeighborX="2223" custLinFactNeighborY="4974">
        <dgm:presLayoutVars>
          <dgm:chMax val="1"/>
          <dgm:chPref val="1"/>
          <dgm:bulletEnabled val="1"/>
        </dgm:presLayoutVars>
      </dgm:prSet>
      <dgm:spPr/>
    </dgm:pt>
    <dgm:pt modelId="{D71E59EA-F747-4874-8958-4DCB1858A298}" type="pres">
      <dgm:prSet presAssocID="{87481B71-AB76-4D61-A822-D3C131C15F86}" presName="Childtext1" presStyleLbl="revTx" presStyleIdx="1" presStyleCnt="4" custLinFactX="89252" custLinFactNeighborX="100000" custLinFactNeighborY="0">
        <dgm:presLayoutVars>
          <dgm:chMax val="0"/>
          <dgm:chPref val="0"/>
          <dgm:bulletEnabled val="1"/>
        </dgm:presLayoutVars>
      </dgm:prSet>
      <dgm:spPr/>
    </dgm:pt>
    <dgm:pt modelId="{308388EC-2A28-48D0-ACBA-3B9FC4618DBB}" type="pres">
      <dgm:prSet presAssocID="{87481B71-AB76-4D61-A822-D3C131C15F86}" presName="BalanceSpacing" presStyleCnt="0"/>
      <dgm:spPr/>
    </dgm:pt>
    <dgm:pt modelId="{5AB3BF9D-9A86-42EE-958C-0AC89443DA68}" type="pres">
      <dgm:prSet presAssocID="{87481B71-AB76-4D61-A822-D3C131C15F86}" presName="BalanceSpacing1" presStyleCnt="0"/>
      <dgm:spPr/>
    </dgm:pt>
    <dgm:pt modelId="{CAA91716-0763-4606-BB09-D5CA483E234A}" type="pres">
      <dgm:prSet presAssocID="{3E48CE09-A16F-4C90-85D6-69673C4338DE}" presName="Accent1Text" presStyleLbl="node1" presStyleIdx="3" presStyleCnt="8"/>
      <dgm:spPr/>
    </dgm:pt>
    <dgm:pt modelId="{6D3016DA-3DB2-4F19-A2E9-F5F7687C549F}" type="pres">
      <dgm:prSet presAssocID="{3E48CE09-A16F-4C90-85D6-69673C4338DE}" presName="spaceBetweenRectangles" presStyleCnt="0"/>
      <dgm:spPr/>
    </dgm:pt>
    <dgm:pt modelId="{2C5950DF-808F-4839-9CDF-2E4C807D909A}" type="pres">
      <dgm:prSet presAssocID="{21310B35-33E8-4111-AB80-23582B94117C}" presName="composite" presStyleCnt="0"/>
      <dgm:spPr/>
    </dgm:pt>
    <dgm:pt modelId="{1E1428A5-C381-4293-ADA5-3C51A8435191}" type="pres">
      <dgm:prSet presAssocID="{21310B35-33E8-4111-AB80-23582B94117C}" presName="Parent1" presStyleLbl="node1" presStyleIdx="4" presStyleCnt="8">
        <dgm:presLayoutVars>
          <dgm:chMax val="1"/>
          <dgm:chPref val="1"/>
          <dgm:bulletEnabled val="1"/>
        </dgm:presLayoutVars>
      </dgm:prSet>
      <dgm:spPr/>
    </dgm:pt>
    <dgm:pt modelId="{EC395580-86C6-45E3-B8B4-41D42D5CD3BC}" type="pres">
      <dgm:prSet presAssocID="{21310B35-33E8-4111-AB80-23582B94117C}" presName="Childtext1" presStyleLbl="revTx" presStyleIdx="2" presStyleCnt="4">
        <dgm:presLayoutVars>
          <dgm:chMax val="0"/>
          <dgm:chPref val="0"/>
          <dgm:bulletEnabled val="1"/>
        </dgm:presLayoutVars>
      </dgm:prSet>
      <dgm:spPr/>
    </dgm:pt>
    <dgm:pt modelId="{163CF018-6220-4295-83FC-BEC1B07A76ED}" type="pres">
      <dgm:prSet presAssocID="{21310B35-33E8-4111-AB80-23582B94117C}" presName="BalanceSpacing" presStyleCnt="0"/>
      <dgm:spPr/>
    </dgm:pt>
    <dgm:pt modelId="{88D9380D-1BD3-4B3F-876B-7D8FB89BD6C5}" type="pres">
      <dgm:prSet presAssocID="{21310B35-33E8-4111-AB80-23582B94117C}" presName="BalanceSpacing1" presStyleCnt="0"/>
      <dgm:spPr/>
    </dgm:pt>
    <dgm:pt modelId="{FA400BB9-2D1F-4018-A4C0-720461845F39}" type="pres">
      <dgm:prSet presAssocID="{FF661E0C-9B6F-4A5C-9A23-022F6C8D4395}" presName="Accent1Text" presStyleLbl="node1" presStyleIdx="5" presStyleCnt="8" custLinFactNeighborX="648" custLinFactNeighborY="-1691"/>
      <dgm:spPr/>
    </dgm:pt>
    <dgm:pt modelId="{90B64854-134F-4B65-AACB-C249423DB5BB}" type="pres">
      <dgm:prSet presAssocID="{FF661E0C-9B6F-4A5C-9A23-022F6C8D4395}" presName="spaceBetweenRectangles" presStyleCnt="0"/>
      <dgm:spPr/>
    </dgm:pt>
    <dgm:pt modelId="{AD62295C-27D7-4D7D-9EB3-3E6CFA075363}" type="pres">
      <dgm:prSet presAssocID="{D7324D25-4793-46C9-849B-FEA6EE5D8B70}" presName="composite" presStyleCnt="0"/>
      <dgm:spPr/>
    </dgm:pt>
    <dgm:pt modelId="{78769BF2-C2AA-456F-83A1-7AA2390C21FC}" type="pres">
      <dgm:prSet presAssocID="{D7324D25-4793-46C9-849B-FEA6EE5D8B70}" presName="Parent1" presStyleLbl="node1" presStyleIdx="6" presStyleCnt="8">
        <dgm:presLayoutVars>
          <dgm:chMax val="1"/>
          <dgm:chPref val="1"/>
          <dgm:bulletEnabled val="1"/>
        </dgm:presLayoutVars>
      </dgm:prSet>
      <dgm:spPr/>
    </dgm:pt>
    <dgm:pt modelId="{17A2EE12-563F-4C3E-A8B1-B5FD4D65B079}" type="pres">
      <dgm:prSet presAssocID="{D7324D25-4793-46C9-849B-FEA6EE5D8B70}" presName="Childtext1" presStyleLbl="revTx" presStyleIdx="3" presStyleCnt="4">
        <dgm:presLayoutVars>
          <dgm:chMax val="0"/>
          <dgm:chPref val="0"/>
          <dgm:bulletEnabled val="1"/>
        </dgm:presLayoutVars>
      </dgm:prSet>
      <dgm:spPr/>
    </dgm:pt>
    <dgm:pt modelId="{F8A0EAEF-6314-4D2D-914D-684A4699B164}" type="pres">
      <dgm:prSet presAssocID="{D7324D25-4793-46C9-849B-FEA6EE5D8B70}" presName="BalanceSpacing" presStyleCnt="0"/>
      <dgm:spPr/>
    </dgm:pt>
    <dgm:pt modelId="{7D496AB0-620B-47D3-AE09-1DB4F2EB9FF9}" type="pres">
      <dgm:prSet presAssocID="{D7324D25-4793-46C9-849B-FEA6EE5D8B70}" presName="BalanceSpacing1" presStyleCnt="0"/>
      <dgm:spPr/>
    </dgm:pt>
    <dgm:pt modelId="{36D604EB-86A1-41AA-8B51-D7E8ADAA3F82}" type="pres">
      <dgm:prSet presAssocID="{CA96DAFB-8A33-47C4-A051-1BC5DE1FA9ED}" presName="Accent1Text" presStyleLbl="node1" presStyleIdx="7" presStyleCnt="8" custLinFactNeighborX="2478" custLinFactNeighborY="723"/>
      <dgm:spPr/>
    </dgm:pt>
  </dgm:ptLst>
  <dgm:cxnLst>
    <dgm:cxn modelId="{BA19380A-CA4E-4683-9BAB-C363FACB9937}" type="presOf" srcId="{EA84712A-FB39-482B-942D-FB4E2DA5D8BB}" destId="{6F0F0DFA-85D6-4635-925A-0C33252E439D}" srcOrd="0" destOrd="0" presId="urn:microsoft.com/office/officeart/2008/layout/AlternatingHexagons"/>
    <dgm:cxn modelId="{443E6E25-033B-43A3-A57F-2D7D6FBF8ACE}" type="presOf" srcId="{0ACBDFF0-0DAD-425A-A59D-1707F2C3ECB6}" destId="{16B1D1B0-C8DF-43E8-86FB-3C30B4C35F5E}" srcOrd="0" destOrd="0" presId="urn:microsoft.com/office/officeart/2008/layout/AlternatingHexagons"/>
    <dgm:cxn modelId="{780A8641-72A9-4885-8CE1-45D90168539F}" srcId="{EA84712A-FB39-482B-942D-FB4E2DA5D8BB}" destId="{0ACBDFF0-0DAD-425A-A59D-1707F2C3ECB6}" srcOrd="0" destOrd="0" parTransId="{E6B7CA74-4540-43BB-8295-874BDF59CA13}" sibTransId="{C7FF2908-AE80-4119-BD74-6D6408ED8410}"/>
    <dgm:cxn modelId="{04D20463-A6BA-4737-9085-BEDC0E34D3B5}" type="presOf" srcId="{87481B71-AB76-4D61-A822-D3C131C15F86}" destId="{C1AF90A7-FFF0-4065-8088-8682EECB3883}" srcOrd="0" destOrd="0" presId="urn:microsoft.com/office/officeart/2008/layout/AlternatingHexagons"/>
    <dgm:cxn modelId="{AF9E7567-9FB4-43FF-8C48-40BC45221028}" type="presOf" srcId="{C7FF2908-AE80-4119-BD74-6D6408ED8410}" destId="{602995EA-D874-4A5D-8584-CB6521868AB8}" srcOrd="0" destOrd="0" presId="urn:microsoft.com/office/officeart/2008/layout/AlternatingHexagons"/>
    <dgm:cxn modelId="{0B0D0758-6303-4CF3-B52D-5B519CFA0F16}" type="presOf" srcId="{3E48CE09-A16F-4C90-85D6-69673C4338DE}" destId="{CAA91716-0763-4606-BB09-D5CA483E234A}" srcOrd="0" destOrd="0" presId="urn:microsoft.com/office/officeart/2008/layout/AlternatingHexagons"/>
    <dgm:cxn modelId="{745BDA92-4B3F-4B90-9E8F-502D8382D1F7}" type="presOf" srcId="{21310B35-33E8-4111-AB80-23582B94117C}" destId="{1E1428A5-C381-4293-ADA5-3C51A8435191}" srcOrd="0" destOrd="0" presId="urn:microsoft.com/office/officeart/2008/layout/AlternatingHexagons"/>
    <dgm:cxn modelId="{3DCA31A3-4FBF-4DE7-9898-FADBC9E991E3}" type="presOf" srcId="{FF661E0C-9B6F-4A5C-9A23-022F6C8D4395}" destId="{FA400BB9-2D1F-4018-A4C0-720461845F39}" srcOrd="0" destOrd="0" presId="urn:microsoft.com/office/officeart/2008/layout/AlternatingHexagons"/>
    <dgm:cxn modelId="{6A777ECF-60C7-4ABE-ADAB-837EF44A1289}" type="presOf" srcId="{D7324D25-4793-46C9-849B-FEA6EE5D8B70}" destId="{78769BF2-C2AA-456F-83A1-7AA2390C21FC}" srcOrd="0" destOrd="0" presId="urn:microsoft.com/office/officeart/2008/layout/AlternatingHexagons"/>
    <dgm:cxn modelId="{BDFB3CD7-6023-4E2A-9F41-14DB25DF79BE}" type="presOf" srcId="{CA96DAFB-8A33-47C4-A051-1BC5DE1FA9ED}" destId="{36D604EB-86A1-41AA-8B51-D7E8ADAA3F82}" srcOrd="0" destOrd="0" presId="urn:microsoft.com/office/officeart/2008/layout/AlternatingHexagons"/>
    <dgm:cxn modelId="{367AFBF6-F6FC-4914-A85C-CCEB0C1F0178}" srcId="{EA84712A-FB39-482B-942D-FB4E2DA5D8BB}" destId="{21310B35-33E8-4111-AB80-23582B94117C}" srcOrd="2" destOrd="0" parTransId="{3B052041-D649-4389-B619-2F7A5005907E}" sibTransId="{FF661E0C-9B6F-4A5C-9A23-022F6C8D4395}"/>
    <dgm:cxn modelId="{F9AFA4F9-7655-476B-A135-A7C0E0354EDD}" srcId="{EA84712A-FB39-482B-942D-FB4E2DA5D8BB}" destId="{D7324D25-4793-46C9-849B-FEA6EE5D8B70}" srcOrd="3" destOrd="0" parTransId="{40CD346B-6C02-4A1E-8D6B-3117606D547A}" sibTransId="{CA96DAFB-8A33-47C4-A051-1BC5DE1FA9ED}"/>
    <dgm:cxn modelId="{EBCE66FB-5381-4BA7-87DE-3C8467DEA456}" srcId="{EA84712A-FB39-482B-942D-FB4E2DA5D8BB}" destId="{87481B71-AB76-4D61-A822-D3C131C15F86}" srcOrd="1" destOrd="0" parTransId="{F501C149-6CC0-486E-808B-A68D552C8A4C}" sibTransId="{3E48CE09-A16F-4C90-85D6-69673C4338DE}"/>
    <dgm:cxn modelId="{CCF4908B-28E8-45CE-BF3A-6952292C1D94}" type="presParOf" srcId="{6F0F0DFA-85D6-4635-925A-0C33252E439D}" destId="{5E2F02FD-1834-4DF4-B95D-C06C3110660E}" srcOrd="0" destOrd="0" presId="urn:microsoft.com/office/officeart/2008/layout/AlternatingHexagons"/>
    <dgm:cxn modelId="{56F2C4F5-4A9B-4950-8CC4-D9D8D8B5B643}" type="presParOf" srcId="{5E2F02FD-1834-4DF4-B95D-C06C3110660E}" destId="{16B1D1B0-C8DF-43E8-86FB-3C30B4C35F5E}" srcOrd="0" destOrd="0" presId="urn:microsoft.com/office/officeart/2008/layout/AlternatingHexagons"/>
    <dgm:cxn modelId="{C54E6EAC-C18D-44E6-B0BD-2049D6CB3085}" type="presParOf" srcId="{5E2F02FD-1834-4DF4-B95D-C06C3110660E}" destId="{84F35117-0AA7-416A-9C9B-66115F4CBA69}" srcOrd="1" destOrd="0" presId="urn:microsoft.com/office/officeart/2008/layout/AlternatingHexagons"/>
    <dgm:cxn modelId="{BB4015A7-823A-4EC9-A70F-132A37802256}" type="presParOf" srcId="{5E2F02FD-1834-4DF4-B95D-C06C3110660E}" destId="{E08E57F4-C4A2-4818-8B38-2A98EB06BF09}" srcOrd="2" destOrd="0" presId="urn:microsoft.com/office/officeart/2008/layout/AlternatingHexagons"/>
    <dgm:cxn modelId="{2C7337FE-D7E9-479A-8E26-3510D679FB75}" type="presParOf" srcId="{5E2F02FD-1834-4DF4-B95D-C06C3110660E}" destId="{D4983D8A-B182-41ED-860B-383AB2607579}" srcOrd="3" destOrd="0" presId="urn:microsoft.com/office/officeart/2008/layout/AlternatingHexagons"/>
    <dgm:cxn modelId="{B390C7EA-DB9C-43BF-BDB9-7CE9D7046DA1}" type="presParOf" srcId="{5E2F02FD-1834-4DF4-B95D-C06C3110660E}" destId="{602995EA-D874-4A5D-8584-CB6521868AB8}" srcOrd="4" destOrd="0" presId="urn:microsoft.com/office/officeart/2008/layout/AlternatingHexagons"/>
    <dgm:cxn modelId="{6C2F36C3-FA57-40FE-B87B-7D1857808057}" type="presParOf" srcId="{6F0F0DFA-85D6-4635-925A-0C33252E439D}" destId="{7F063F08-8424-47BA-B6FF-11EF0A4AB8D2}" srcOrd="1" destOrd="0" presId="urn:microsoft.com/office/officeart/2008/layout/AlternatingHexagons"/>
    <dgm:cxn modelId="{A25D7715-64B9-4E64-B309-998293081772}" type="presParOf" srcId="{6F0F0DFA-85D6-4635-925A-0C33252E439D}" destId="{B708486D-C049-4E3C-9C03-D82F3E8F4DDB}" srcOrd="2" destOrd="0" presId="urn:microsoft.com/office/officeart/2008/layout/AlternatingHexagons"/>
    <dgm:cxn modelId="{48C7E90B-2FB7-4C84-AC7F-D92AF16C3E18}" type="presParOf" srcId="{B708486D-C049-4E3C-9C03-D82F3E8F4DDB}" destId="{C1AF90A7-FFF0-4065-8088-8682EECB3883}" srcOrd="0" destOrd="0" presId="urn:microsoft.com/office/officeart/2008/layout/AlternatingHexagons"/>
    <dgm:cxn modelId="{22E7825C-CD07-47E1-A906-78ECD17D0AF2}" type="presParOf" srcId="{B708486D-C049-4E3C-9C03-D82F3E8F4DDB}" destId="{D71E59EA-F747-4874-8958-4DCB1858A298}" srcOrd="1" destOrd="0" presId="urn:microsoft.com/office/officeart/2008/layout/AlternatingHexagons"/>
    <dgm:cxn modelId="{72AB346E-47DC-427F-B557-2A19069A71A9}" type="presParOf" srcId="{B708486D-C049-4E3C-9C03-D82F3E8F4DDB}" destId="{308388EC-2A28-48D0-ACBA-3B9FC4618DBB}" srcOrd="2" destOrd="0" presId="urn:microsoft.com/office/officeart/2008/layout/AlternatingHexagons"/>
    <dgm:cxn modelId="{7C79B0D3-6670-4582-AFC7-24CD2AD19964}" type="presParOf" srcId="{B708486D-C049-4E3C-9C03-D82F3E8F4DDB}" destId="{5AB3BF9D-9A86-42EE-958C-0AC89443DA68}" srcOrd="3" destOrd="0" presId="urn:microsoft.com/office/officeart/2008/layout/AlternatingHexagons"/>
    <dgm:cxn modelId="{03E81DCB-30B5-4434-90F4-C27B22D7F54F}" type="presParOf" srcId="{B708486D-C049-4E3C-9C03-D82F3E8F4DDB}" destId="{CAA91716-0763-4606-BB09-D5CA483E234A}" srcOrd="4" destOrd="0" presId="urn:microsoft.com/office/officeart/2008/layout/AlternatingHexagons"/>
    <dgm:cxn modelId="{5D807F73-75AB-4827-A86F-98A72AC4CA4F}" type="presParOf" srcId="{6F0F0DFA-85D6-4635-925A-0C33252E439D}" destId="{6D3016DA-3DB2-4F19-A2E9-F5F7687C549F}" srcOrd="3" destOrd="0" presId="urn:microsoft.com/office/officeart/2008/layout/AlternatingHexagons"/>
    <dgm:cxn modelId="{5E17A78F-1F6C-41A8-9DA6-1F7FA3151C47}" type="presParOf" srcId="{6F0F0DFA-85D6-4635-925A-0C33252E439D}" destId="{2C5950DF-808F-4839-9CDF-2E4C807D909A}" srcOrd="4" destOrd="0" presId="urn:microsoft.com/office/officeart/2008/layout/AlternatingHexagons"/>
    <dgm:cxn modelId="{8DFF12CC-72C1-445F-9132-BD9DA99AE3C6}" type="presParOf" srcId="{2C5950DF-808F-4839-9CDF-2E4C807D909A}" destId="{1E1428A5-C381-4293-ADA5-3C51A8435191}" srcOrd="0" destOrd="0" presId="urn:microsoft.com/office/officeart/2008/layout/AlternatingHexagons"/>
    <dgm:cxn modelId="{A1966EA9-A3D1-458D-A46C-A3A28C9A135F}" type="presParOf" srcId="{2C5950DF-808F-4839-9CDF-2E4C807D909A}" destId="{EC395580-86C6-45E3-B8B4-41D42D5CD3BC}" srcOrd="1" destOrd="0" presId="urn:microsoft.com/office/officeart/2008/layout/AlternatingHexagons"/>
    <dgm:cxn modelId="{CDD254D4-56EA-43A6-A475-F460DBB94C72}" type="presParOf" srcId="{2C5950DF-808F-4839-9CDF-2E4C807D909A}" destId="{163CF018-6220-4295-83FC-BEC1B07A76ED}" srcOrd="2" destOrd="0" presId="urn:microsoft.com/office/officeart/2008/layout/AlternatingHexagons"/>
    <dgm:cxn modelId="{C47CBDF1-FEAD-4D57-827A-E8B3B2994B95}" type="presParOf" srcId="{2C5950DF-808F-4839-9CDF-2E4C807D909A}" destId="{88D9380D-1BD3-4B3F-876B-7D8FB89BD6C5}" srcOrd="3" destOrd="0" presId="urn:microsoft.com/office/officeart/2008/layout/AlternatingHexagons"/>
    <dgm:cxn modelId="{124F917D-E7D3-4BA0-82C5-8FD3E6D12B69}" type="presParOf" srcId="{2C5950DF-808F-4839-9CDF-2E4C807D909A}" destId="{FA400BB9-2D1F-4018-A4C0-720461845F39}" srcOrd="4" destOrd="0" presId="urn:microsoft.com/office/officeart/2008/layout/AlternatingHexagons"/>
    <dgm:cxn modelId="{872379BC-F8ED-4243-8CE9-67247A86AFC0}" type="presParOf" srcId="{6F0F0DFA-85D6-4635-925A-0C33252E439D}" destId="{90B64854-134F-4B65-AACB-C249423DB5BB}" srcOrd="5" destOrd="0" presId="urn:microsoft.com/office/officeart/2008/layout/AlternatingHexagons"/>
    <dgm:cxn modelId="{28AA0FBA-C6A9-4A1B-83EF-C840AAAFC37F}" type="presParOf" srcId="{6F0F0DFA-85D6-4635-925A-0C33252E439D}" destId="{AD62295C-27D7-4D7D-9EB3-3E6CFA075363}" srcOrd="6" destOrd="0" presId="urn:microsoft.com/office/officeart/2008/layout/AlternatingHexagons"/>
    <dgm:cxn modelId="{3243E27A-DB05-4AA2-86C5-80FF15A19CBA}" type="presParOf" srcId="{AD62295C-27D7-4D7D-9EB3-3E6CFA075363}" destId="{78769BF2-C2AA-456F-83A1-7AA2390C21FC}" srcOrd="0" destOrd="0" presId="urn:microsoft.com/office/officeart/2008/layout/AlternatingHexagons"/>
    <dgm:cxn modelId="{B5185187-52C6-47F2-A2E8-B224063431D4}" type="presParOf" srcId="{AD62295C-27D7-4D7D-9EB3-3E6CFA075363}" destId="{17A2EE12-563F-4C3E-A8B1-B5FD4D65B079}" srcOrd="1" destOrd="0" presId="urn:microsoft.com/office/officeart/2008/layout/AlternatingHexagons"/>
    <dgm:cxn modelId="{75ADB506-1AF7-4E7D-AE21-B3D3DD512FE9}" type="presParOf" srcId="{AD62295C-27D7-4D7D-9EB3-3E6CFA075363}" destId="{F8A0EAEF-6314-4D2D-914D-684A4699B164}" srcOrd="2" destOrd="0" presId="urn:microsoft.com/office/officeart/2008/layout/AlternatingHexagons"/>
    <dgm:cxn modelId="{64CC7728-735F-40B9-939E-A7D475675CFE}" type="presParOf" srcId="{AD62295C-27D7-4D7D-9EB3-3E6CFA075363}" destId="{7D496AB0-620B-47D3-AE09-1DB4F2EB9FF9}" srcOrd="3" destOrd="0" presId="urn:microsoft.com/office/officeart/2008/layout/AlternatingHexagons"/>
    <dgm:cxn modelId="{36C91E73-9B58-4159-8C64-1E1F7A3FA417}" type="presParOf" srcId="{AD62295C-27D7-4D7D-9EB3-3E6CFA075363}" destId="{36D604EB-86A1-41AA-8B51-D7E8ADAA3F8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736974-11DE-4F2D-B624-69C9F1D4CF3A}" type="doc">
      <dgm:prSet loTypeId="urn:microsoft.com/office/officeart/2005/8/layout/gear1" loCatId="cycle" qsTypeId="urn:microsoft.com/office/officeart/2005/8/quickstyle/simple1" qsCatId="simple" csTypeId="urn:microsoft.com/office/officeart/2005/8/colors/accent1_2" csCatId="accent1" phldr="1"/>
      <dgm:spPr/>
    </dgm:pt>
    <dgm:pt modelId="{3DD50E88-0A51-4673-8FA2-FFFD9ADBB6A0}">
      <dgm:prSet phldrT="[Text]"/>
      <dgm:spPr/>
      <dgm:t>
        <a:bodyPr/>
        <a:lstStyle/>
        <a:p>
          <a:r>
            <a:rPr lang="de-DE" b="1" dirty="0"/>
            <a:t>Teilhabechancen und Aktivitäten</a:t>
          </a:r>
        </a:p>
      </dgm:t>
    </dgm:pt>
    <dgm:pt modelId="{30593C50-03C0-490A-B979-39311B78D2CF}" type="parTrans" cxnId="{DA3DA3D5-EA8C-43FC-A679-7ABA12D8FFC8}">
      <dgm:prSet/>
      <dgm:spPr/>
      <dgm:t>
        <a:bodyPr/>
        <a:lstStyle/>
        <a:p>
          <a:endParaRPr lang="de-DE" b="1"/>
        </a:p>
      </dgm:t>
    </dgm:pt>
    <dgm:pt modelId="{2EC2D270-930E-452F-AEB3-6E759BC0511B}" type="sibTrans" cxnId="{DA3DA3D5-EA8C-43FC-A679-7ABA12D8FFC8}">
      <dgm:prSet/>
      <dgm:spPr/>
      <dgm:t>
        <a:bodyPr/>
        <a:lstStyle/>
        <a:p>
          <a:endParaRPr lang="de-DE" b="1"/>
        </a:p>
      </dgm:t>
    </dgm:pt>
    <dgm:pt modelId="{A16E61E3-9D48-4D65-8075-8D21096C07F3}">
      <dgm:prSet phldrT="[Text]"/>
      <dgm:spPr/>
      <dgm:t>
        <a:bodyPr/>
        <a:lstStyle/>
        <a:p>
          <a:r>
            <a:rPr lang="de-DE" b="1" dirty="0"/>
            <a:t>Lebens-bedingungen</a:t>
          </a:r>
        </a:p>
      </dgm:t>
    </dgm:pt>
    <dgm:pt modelId="{BA8EC068-CE77-451F-830F-1F91981102FC}" type="parTrans" cxnId="{7F2DD81F-E938-4656-8D71-F113CB72ABCC}">
      <dgm:prSet/>
      <dgm:spPr/>
      <dgm:t>
        <a:bodyPr/>
        <a:lstStyle/>
        <a:p>
          <a:endParaRPr lang="de-DE" b="1"/>
        </a:p>
      </dgm:t>
    </dgm:pt>
    <dgm:pt modelId="{16F6D2B5-41ED-417D-87C7-8CD596A143C0}" type="sibTrans" cxnId="{7F2DD81F-E938-4656-8D71-F113CB72ABCC}">
      <dgm:prSet/>
      <dgm:spPr/>
      <dgm:t>
        <a:bodyPr/>
        <a:lstStyle/>
        <a:p>
          <a:endParaRPr lang="de-DE" b="1"/>
        </a:p>
      </dgm:t>
    </dgm:pt>
    <dgm:pt modelId="{2313377D-1DAA-4D57-9023-C005C48157B9}">
      <dgm:prSet phldrT="[Text]"/>
      <dgm:spPr/>
      <dgm:t>
        <a:bodyPr/>
        <a:lstStyle/>
        <a:p>
          <a:r>
            <a:rPr lang="de-DE" b="1" dirty="0" err="1"/>
            <a:t>Beeinträch-tigung</a:t>
          </a:r>
          <a:endParaRPr lang="de-DE" b="1" dirty="0"/>
        </a:p>
      </dgm:t>
    </dgm:pt>
    <dgm:pt modelId="{8ABB91C2-9D5E-4617-B7A6-A35DB7BB63C1}" type="sibTrans" cxnId="{1DCF0911-DE19-46A3-ACD1-C720C1EF6CC9}">
      <dgm:prSet/>
      <dgm:spPr/>
      <dgm:t>
        <a:bodyPr/>
        <a:lstStyle/>
        <a:p>
          <a:endParaRPr lang="de-DE" b="1"/>
        </a:p>
      </dgm:t>
    </dgm:pt>
    <dgm:pt modelId="{99ED5DAA-AC78-41A0-8DBF-FDC89F5BA6C1}" type="parTrans" cxnId="{1DCF0911-DE19-46A3-ACD1-C720C1EF6CC9}">
      <dgm:prSet/>
      <dgm:spPr/>
      <dgm:t>
        <a:bodyPr/>
        <a:lstStyle/>
        <a:p>
          <a:endParaRPr lang="de-DE" b="1"/>
        </a:p>
      </dgm:t>
    </dgm:pt>
    <dgm:pt modelId="{96CBCAE8-95FE-4E67-83C1-6E898B63266D}" type="pres">
      <dgm:prSet presAssocID="{81736974-11DE-4F2D-B624-69C9F1D4CF3A}" presName="composite" presStyleCnt="0">
        <dgm:presLayoutVars>
          <dgm:chMax val="3"/>
          <dgm:animLvl val="lvl"/>
          <dgm:resizeHandles val="exact"/>
        </dgm:presLayoutVars>
      </dgm:prSet>
      <dgm:spPr/>
    </dgm:pt>
    <dgm:pt modelId="{86877905-81A5-4607-BA9B-6DE7609DBFBD}" type="pres">
      <dgm:prSet presAssocID="{3DD50E88-0A51-4673-8FA2-FFFD9ADBB6A0}" presName="gear1" presStyleLbl="node1" presStyleIdx="0" presStyleCnt="3" custLinFactNeighborX="-4370" custLinFactNeighborY="-495">
        <dgm:presLayoutVars>
          <dgm:chMax val="1"/>
          <dgm:bulletEnabled val="1"/>
        </dgm:presLayoutVars>
      </dgm:prSet>
      <dgm:spPr/>
    </dgm:pt>
    <dgm:pt modelId="{119BA6F4-53AC-426B-B5B1-3626A9D0C8D7}" type="pres">
      <dgm:prSet presAssocID="{3DD50E88-0A51-4673-8FA2-FFFD9ADBB6A0}" presName="gear1srcNode" presStyleLbl="node1" presStyleIdx="0" presStyleCnt="3"/>
      <dgm:spPr/>
    </dgm:pt>
    <dgm:pt modelId="{2042F53E-BBF4-4F60-8E0A-AFED1ECB1BEB}" type="pres">
      <dgm:prSet presAssocID="{3DD50E88-0A51-4673-8FA2-FFFD9ADBB6A0}" presName="gear1dstNode" presStyleLbl="node1" presStyleIdx="0" presStyleCnt="3"/>
      <dgm:spPr/>
    </dgm:pt>
    <dgm:pt modelId="{D0E211D7-725E-4C14-88AA-3EEB4B69B457}" type="pres">
      <dgm:prSet presAssocID="{2313377D-1DAA-4D57-9023-C005C48157B9}" presName="gear2" presStyleLbl="node1" presStyleIdx="1" presStyleCnt="3" custLinFactNeighborX="1257" custLinFactNeighborY="-681">
        <dgm:presLayoutVars>
          <dgm:chMax val="1"/>
          <dgm:bulletEnabled val="1"/>
        </dgm:presLayoutVars>
      </dgm:prSet>
      <dgm:spPr/>
    </dgm:pt>
    <dgm:pt modelId="{25D27995-EC7B-4A2B-A4F9-1669E07A0FDA}" type="pres">
      <dgm:prSet presAssocID="{2313377D-1DAA-4D57-9023-C005C48157B9}" presName="gear2srcNode" presStyleLbl="node1" presStyleIdx="1" presStyleCnt="3"/>
      <dgm:spPr/>
    </dgm:pt>
    <dgm:pt modelId="{F4CBF233-622F-47D4-A543-BD17FAA883A5}" type="pres">
      <dgm:prSet presAssocID="{2313377D-1DAA-4D57-9023-C005C48157B9}" presName="gear2dstNode" presStyleLbl="node1" presStyleIdx="1" presStyleCnt="3"/>
      <dgm:spPr/>
    </dgm:pt>
    <dgm:pt modelId="{8F026D52-C2CE-446A-83A7-D59DEAE891D4}" type="pres">
      <dgm:prSet presAssocID="{A16E61E3-9D48-4D65-8075-8D21096C07F3}" presName="gear3" presStyleLbl="node1" presStyleIdx="2" presStyleCnt="3"/>
      <dgm:spPr/>
    </dgm:pt>
    <dgm:pt modelId="{A0BB1764-C680-40DA-A0E5-0A9D026FBCEF}" type="pres">
      <dgm:prSet presAssocID="{A16E61E3-9D48-4D65-8075-8D21096C07F3}" presName="gear3tx" presStyleLbl="node1" presStyleIdx="2" presStyleCnt="3">
        <dgm:presLayoutVars>
          <dgm:chMax val="1"/>
          <dgm:bulletEnabled val="1"/>
        </dgm:presLayoutVars>
      </dgm:prSet>
      <dgm:spPr/>
    </dgm:pt>
    <dgm:pt modelId="{AB256D77-6D4A-4ADB-BB3F-3A43D09F44EB}" type="pres">
      <dgm:prSet presAssocID="{A16E61E3-9D48-4D65-8075-8D21096C07F3}" presName="gear3srcNode" presStyleLbl="node1" presStyleIdx="2" presStyleCnt="3"/>
      <dgm:spPr/>
    </dgm:pt>
    <dgm:pt modelId="{A07F453F-86B9-41B9-B199-ACBF9DE6C9B3}" type="pres">
      <dgm:prSet presAssocID="{A16E61E3-9D48-4D65-8075-8D21096C07F3}" presName="gear3dstNode" presStyleLbl="node1" presStyleIdx="2" presStyleCnt="3"/>
      <dgm:spPr/>
    </dgm:pt>
    <dgm:pt modelId="{87650C01-4B35-4A9C-8BFF-BB2CCB261301}" type="pres">
      <dgm:prSet presAssocID="{2EC2D270-930E-452F-AEB3-6E759BC0511B}" presName="connector1" presStyleLbl="sibTrans2D1" presStyleIdx="0" presStyleCnt="3" custLinFactNeighborX="-4842" custLinFactNeighborY="-372"/>
      <dgm:spPr/>
    </dgm:pt>
    <dgm:pt modelId="{3BEB4F7B-E8EE-4B64-9A29-D74F17558E09}" type="pres">
      <dgm:prSet presAssocID="{8ABB91C2-9D5E-4617-B7A6-A35DB7BB63C1}" presName="connector2" presStyleLbl="sibTrans2D1" presStyleIdx="1" presStyleCnt="3"/>
      <dgm:spPr/>
    </dgm:pt>
    <dgm:pt modelId="{F5A57046-23BB-4836-A2F1-5D6F6527A148}" type="pres">
      <dgm:prSet presAssocID="{16F6D2B5-41ED-417D-87C7-8CD596A143C0}" presName="connector3" presStyleLbl="sibTrans2D1" presStyleIdx="2" presStyleCnt="3"/>
      <dgm:spPr/>
    </dgm:pt>
  </dgm:ptLst>
  <dgm:cxnLst>
    <dgm:cxn modelId="{3314E801-C3AD-45CF-B168-B3051F05D41D}" type="presOf" srcId="{81736974-11DE-4F2D-B624-69C9F1D4CF3A}" destId="{96CBCAE8-95FE-4E67-83C1-6E898B63266D}" srcOrd="0" destOrd="0" presId="urn:microsoft.com/office/officeart/2005/8/layout/gear1"/>
    <dgm:cxn modelId="{004DE307-9EE9-4F59-B680-14F32C7F9ADD}" type="presOf" srcId="{3DD50E88-0A51-4673-8FA2-FFFD9ADBB6A0}" destId="{119BA6F4-53AC-426B-B5B1-3626A9D0C8D7}" srcOrd="1" destOrd="0" presId="urn:microsoft.com/office/officeart/2005/8/layout/gear1"/>
    <dgm:cxn modelId="{7EFCC60C-F048-4ACC-AF67-F2D7202B965D}" type="presOf" srcId="{A16E61E3-9D48-4D65-8075-8D21096C07F3}" destId="{A07F453F-86B9-41B9-B199-ACBF9DE6C9B3}" srcOrd="3" destOrd="0" presId="urn:microsoft.com/office/officeart/2005/8/layout/gear1"/>
    <dgm:cxn modelId="{1DCF0911-DE19-46A3-ACD1-C720C1EF6CC9}" srcId="{81736974-11DE-4F2D-B624-69C9F1D4CF3A}" destId="{2313377D-1DAA-4D57-9023-C005C48157B9}" srcOrd="1" destOrd="0" parTransId="{99ED5DAA-AC78-41A0-8DBF-FDC89F5BA6C1}" sibTransId="{8ABB91C2-9D5E-4617-B7A6-A35DB7BB63C1}"/>
    <dgm:cxn modelId="{88584C1E-C2C7-40E9-8289-FB8441E1AF01}" type="presOf" srcId="{A16E61E3-9D48-4D65-8075-8D21096C07F3}" destId="{AB256D77-6D4A-4ADB-BB3F-3A43D09F44EB}" srcOrd="2" destOrd="0" presId="urn:microsoft.com/office/officeart/2005/8/layout/gear1"/>
    <dgm:cxn modelId="{7F2DD81F-E938-4656-8D71-F113CB72ABCC}" srcId="{81736974-11DE-4F2D-B624-69C9F1D4CF3A}" destId="{A16E61E3-9D48-4D65-8075-8D21096C07F3}" srcOrd="2" destOrd="0" parTransId="{BA8EC068-CE77-451F-830F-1F91981102FC}" sibTransId="{16F6D2B5-41ED-417D-87C7-8CD596A143C0}"/>
    <dgm:cxn modelId="{87466133-5023-4D6D-B532-A90E45B6A1FF}" type="presOf" srcId="{2313377D-1DAA-4D57-9023-C005C48157B9}" destId="{D0E211D7-725E-4C14-88AA-3EEB4B69B457}" srcOrd="0" destOrd="0" presId="urn:microsoft.com/office/officeart/2005/8/layout/gear1"/>
    <dgm:cxn modelId="{FEFC5139-2CE0-40BF-9B6B-9D32799A2B43}" type="presOf" srcId="{3DD50E88-0A51-4673-8FA2-FFFD9ADBB6A0}" destId="{2042F53E-BBF4-4F60-8E0A-AFED1ECB1BEB}" srcOrd="2" destOrd="0" presId="urn:microsoft.com/office/officeart/2005/8/layout/gear1"/>
    <dgm:cxn modelId="{397B409D-5EB6-4859-8205-2AA23E417688}" type="presOf" srcId="{A16E61E3-9D48-4D65-8075-8D21096C07F3}" destId="{8F026D52-C2CE-446A-83A7-D59DEAE891D4}" srcOrd="0" destOrd="0" presId="urn:microsoft.com/office/officeart/2005/8/layout/gear1"/>
    <dgm:cxn modelId="{C9914EAF-6448-4516-A053-5B22540C0FF4}" type="presOf" srcId="{A16E61E3-9D48-4D65-8075-8D21096C07F3}" destId="{A0BB1764-C680-40DA-A0E5-0A9D026FBCEF}" srcOrd="1" destOrd="0" presId="urn:microsoft.com/office/officeart/2005/8/layout/gear1"/>
    <dgm:cxn modelId="{7EE6BDCB-42C0-4BBE-BC79-86BDF0A1A939}" type="presOf" srcId="{2EC2D270-930E-452F-AEB3-6E759BC0511B}" destId="{87650C01-4B35-4A9C-8BFF-BB2CCB261301}" srcOrd="0" destOrd="0" presId="urn:microsoft.com/office/officeart/2005/8/layout/gear1"/>
    <dgm:cxn modelId="{EAFBEBD0-5455-40F1-971E-7E1998CE8900}" type="presOf" srcId="{2313377D-1DAA-4D57-9023-C005C48157B9}" destId="{25D27995-EC7B-4A2B-A4F9-1669E07A0FDA}" srcOrd="1" destOrd="0" presId="urn:microsoft.com/office/officeart/2005/8/layout/gear1"/>
    <dgm:cxn modelId="{77CA07D5-B2AB-4DA5-926F-3551C441151A}" type="presOf" srcId="{3DD50E88-0A51-4673-8FA2-FFFD9ADBB6A0}" destId="{86877905-81A5-4607-BA9B-6DE7609DBFBD}" srcOrd="0" destOrd="0" presId="urn:microsoft.com/office/officeart/2005/8/layout/gear1"/>
    <dgm:cxn modelId="{DA3DA3D5-EA8C-43FC-A679-7ABA12D8FFC8}" srcId="{81736974-11DE-4F2D-B624-69C9F1D4CF3A}" destId="{3DD50E88-0A51-4673-8FA2-FFFD9ADBB6A0}" srcOrd="0" destOrd="0" parTransId="{30593C50-03C0-490A-B979-39311B78D2CF}" sibTransId="{2EC2D270-930E-452F-AEB3-6E759BC0511B}"/>
    <dgm:cxn modelId="{F7871DEB-6FEF-426F-952D-3B1FBFB6C456}" type="presOf" srcId="{8ABB91C2-9D5E-4617-B7A6-A35DB7BB63C1}" destId="{3BEB4F7B-E8EE-4B64-9A29-D74F17558E09}" srcOrd="0" destOrd="0" presId="urn:microsoft.com/office/officeart/2005/8/layout/gear1"/>
    <dgm:cxn modelId="{E14CB8EF-991B-4357-887D-446D3C97596D}" type="presOf" srcId="{2313377D-1DAA-4D57-9023-C005C48157B9}" destId="{F4CBF233-622F-47D4-A543-BD17FAA883A5}" srcOrd="2" destOrd="0" presId="urn:microsoft.com/office/officeart/2005/8/layout/gear1"/>
    <dgm:cxn modelId="{03A7A5F5-7F74-4C18-BDB6-9EF15C59C560}" type="presOf" srcId="{16F6D2B5-41ED-417D-87C7-8CD596A143C0}" destId="{F5A57046-23BB-4836-A2F1-5D6F6527A148}" srcOrd="0" destOrd="0" presId="urn:microsoft.com/office/officeart/2005/8/layout/gear1"/>
    <dgm:cxn modelId="{13AE1DD5-9011-4535-BB56-BD6D6B1D15D8}" type="presParOf" srcId="{96CBCAE8-95FE-4E67-83C1-6E898B63266D}" destId="{86877905-81A5-4607-BA9B-6DE7609DBFBD}" srcOrd="0" destOrd="0" presId="urn:microsoft.com/office/officeart/2005/8/layout/gear1"/>
    <dgm:cxn modelId="{5522085F-527E-4797-A0CC-D16B75708D42}" type="presParOf" srcId="{96CBCAE8-95FE-4E67-83C1-6E898B63266D}" destId="{119BA6F4-53AC-426B-B5B1-3626A9D0C8D7}" srcOrd="1" destOrd="0" presId="urn:microsoft.com/office/officeart/2005/8/layout/gear1"/>
    <dgm:cxn modelId="{A8D3B6C5-AD19-4DDC-9530-936E8F9FB155}" type="presParOf" srcId="{96CBCAE8-95FE-4E67-83C1-6E898B63266D}" destId="{2042F53E-BBF4-4F60-8E0A-AFED1ECB1BEB}" srcOrd="2" destOrd="0" presId="urn:microsoft.com/office/officeart/2005/8/layout/gear1"/>
    <dgm:cxn modelId="{53F165E7-E127-4949-8ABE-58E5C1CBE331}" type="presParOf" srcId="{96CBCAE8-95FE-4E67-83C1-6E898B63266D}" destId="{D0E211D7-725E-4C14-88AA-3EEB4B69B457}" srcOrd="3" destOrd="0" presId="urn:microsoft.com/office/officeart/2005/8/layout/gear1"/>
    <dgm:cxn modelId="{BCE53491-1131-4526-90B1-9238B927184E}" type="presParOf" srcId="{96CBCAE8-95FE-4E67-83C1-6E898B63266D}" destId="{25D27995-EC7B-4A2B-A4F9-1669E07A0FDA}" srcOrd="4" destOrd="0" presId="urn:microsoft.com/office/officeart/2005/8/layout/gear1"/>
    <dgm:cxn modelId="{EBAA85B4-A876-4F1F-8628-48292D5267DD}" type="presParOf" srcId="{96CBCAE8-95FE-4E67-83C1-6E898B63266D}" destId="{F4CBF233-622F-47D4-A543-BD17FAA883A5}" srcOrd="5" destOrd="0" presId="urn:microsoft.com/office/officeart/2005/8/layout/gear1"/>
    <dgm:cxn modelId="{1BF8328C-8235-4996-BC48-9DAA9171B406}" type="presParOf" srcId="{96CBCAE8-95FE-4E67-83C1-6E898B63266D}" destId="{8F026D52-C2CE-446A-83A7-D59DEAE891D4}" srcOrd="6" destOrd="0" presId="urn:microsoft.com/office/officeart/2005/8/layout/gear1"/>
    <dgm:cxn modelId="{E1A51658-C5CA-43C4-A33C-66B2D243A0BB}" type="presParOf" srcId="{96CBCAE8-95FE-4E67-83C1-6E898B63266D}" destId="{A0BB1764-C680-40DA-A0E5-0A9D026FBCEF}" srcOrd="7" destOrd="0" presId="urn:microsoft.com/office/officeart/2005/8/layout/gear1"/>
    <dgm:cxn modelId="{47EA8427-70B6-43FD-91FB-BD862B3BB2DD}" type="presParOf" srcId="{96CBCAE8-95FE-4E67-83C1-6E898B63266D}" destId="{AB256D77-6D4A-4ADB-BB3F-3A43D09F44EB}" srcOrd="8" destOrd="0" presId="urn:microsoft.com/office/officeart/2005/8/layout/gear1"/>
    <dgm:cxn modelId="{64335816-8F3A-454D-B53D-F5C63AB9FC46}" type="presParOf" srcId="{96CBCAE8-95FE-4E67-83C1-6E898B63266D}" destId="{A07F453F-86B9-41B9-B199-ACBF9DE6C9B3}" srcOrd="9" destOrd="0" presId="urn:microsoft.com/office/officeart/2005/8/layout/gear1"/>
    <dgm:cxn modelId="{3C269936-62BE-40FA-8928-43FB35239D60}" type="presParOf" srcId="{96CBCAE8-95FE-4E67-83C1-6E898B63266D}" destId="{87650C01-4B35-4A9C-8BFF-BB2CCB261301}" srcOrd="10" destOrd="0" presId="urn:microsoft.com/office/officeart/2005/8/layout/gear1"/>
    <dgm:cxn modelId="{D6189153-54F1-4517-AB44-5000C0A4BA80}" type="presParOf" srcId="{96CBCAE8-95FE-4E67-83C1-6E898B63266D}" destId="{3BEB4F7B-E8EE-4B64-9A29-D74F17558E09}" srcOrd="11" destOrd="0" presId="urn:microsoft.com/office/officeart/2005/8/layout/gear1"/>
    <dgm:cxn modelId="{20E21ED1-04E6-441C-A45F-1A2A4348EA37}" type="presParOf" srcId="{96CBCAE8-95FE-4E67-83C1-6E898B63266D}" destId="{F5A57046-23BB-4836-A2F1-5D6F6527A14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EC5021-73B4-4F0E-A352-8AE8FE9508C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de-DE"/>
        </a:p>
      </dgm:t>
    </dgm:pt>
    <dgm:pt modelId="{CDAB9101-8E6D-4F0A-8CA0-69EA5F86AAA3}">
      <dgm:prSet phldrT="[Text]"/>
      <dgm:spPr/>
      <dgm:t>
        <a:bodyPr/>
        <a:lstStyle/>
        <a:p>
          <a:r>
            <a:rPr lang="de-DE" dirty="0"/>
            <a:t>Wunsch nach Zugehörigkeit und gleicher Anerkennung</a:t>
          </a:r>
        </a:p>
      </dgm:t>
    </dgm:pt>
    <dgm:pt modelId="{6BB025CA-844A-4202-8B85-AB246397FE3C}" type="parTrans" cxnId="{172FE5CD-949B-4DBD-AFE5-E3F762741327}">
      <dgm:prSet/>
      <dgm:spPr/>
      <dgm:t>
        <a:bodyPr/>
        <a:lstStyle/>
        <a:p>
          <a:endParaRPr lang="de-DE"/>
        </a:p>
      </dgm:t>
    </dgm:pt>
    <dgm:pt modelId="{301557A1-5BE9-4441-8329-CC347542177B}" type="sibTrans" cxnId="{172FE5CD-949B-4DBD-AFE5-E3F762741327}">
      <dgm:prSet/>
      <dgm:spPr/>
      <dgm:t>
        <a:bodyPr/>
        <a:lstStyle/>
        <a:p>
          <a:endParaRPr lang="de-DE"/>
        </a:p>
      </dgm:t>
    </dgm:pt>
    <dgm:pt modelId="{B23617CA-B919-493E-8786-DE0F3C05BE85}">
      <dgm:prSet phldrT="[Text]"/>
      <dgm:spPr/>
      <dgm:t>
        <a:bodyPr/>
        <a:lstStyle/>
        <a:p>
          <a:r>
            <a:rPr lang="de-DE" dirty="0"/>
            <a:t>Wunsch nach Anerkennung besonderer Bedürfnisse</a:t>
          </a:r>
        </a:p>
      </dgm:t>
    </dgm:pt>
    <dgm:pt modelId="{DAC5AC9F-6B91-4C3D-9A43-89D58D64D83F}" type="parTrans" cxnId="{F338A3BF-E323-42A7-94DC-63B8AFCAC10E}">
      <dgm:prSet/>
      <dgm:spPr/>
      <dgm:t>
        <a:bodyPr/>
        <a:lstStyle/>
        <a:p>
          <a:endParaRPr lang="de-DE"/>
        </a:p>
      </dgm:t>
    </dgm:pt>
    <dgm:pt modelId="{BC6D1525-ABF1-459F-850F-4C70DF20F6B7}" type="sibTrans" cxnId="{F338A3BF-E323-42A7-94DC-63B8AFCAC10E}">
      <dgm:prSet/>
      <dgm:spPr/>
      <dgm:t>
        <a:bodyPr/>
        <a:lstStyle/>
        <a:p>
          <a:endParaRPr lang="de-DE"/>
        </a:p>
      </dgm:t>
    </dgm:pt>
    <dgm:pt modelId="{CB3F58E3-5705-481A-927F-CEA2D5239E6C}" type="pres">
      <dgm:prSet presAssocID="{88EC5021-73B4-4F0E-A352-8AE8FE9508C2}" presName="diagram" presStyleCnt="0">
        <dgm:presLayoutVars>
          <dgm:dir/>
          <dgm:resizeHandles val="exact"/>
        </dgm:presLayoutVars>
      </dgm:prSet>
      <dgm:spPr/>
    </dgm:pt>
    <dgm:pt modelId="{FDD2B408-5F66-4E94-BD55-52486B894A67}" type="pres">
      <dgm:prSet presAssocID="{CDAB9101-8E6D-4F0A-8CA0-69EA5F86AAA3}" presName="arrow" presStyleLbl="node1" presStyleIdx="0" presStyleCnt="2" custRadScaleRad="55049" custRadScaleInc="-385">
        <dgm:presLayoutVars>
          <dgm:bulletEnabled val="1"/>
        </dgm:presLayoutVars>
      </dgm:prSet>
      <dgm:spPr/>
    </dgm:pt>
    <dgm:pt modelId="{2BA88893-C837-4D8A-9E07-2052E1EEF45E}" type="pres">
      <dgm:prSet presAssocID="{B23617CA-B919-493E-8786-DE0F3C05BE85}" presName="arrow" presStyleLbl="node1" presStyleIdx="1" presStyleCnt="2" custRadScaleRad="46494" custRadScaleInc="893">
        <dgm:presLayoutVars>
          <dgm:bulletEnabled val="1"/>
        </dgm:presLayoutVars>
      </dgm:prSet>
      <dgm:spPr/>
    </dgm:pt>
  </dgm:ptLst>
  <dgm:cxnLst>
    <dgm:cxn modelId="{66AE3003-7A11-416A-AAEA-B072B664A292}" type="presOf" srcId="{88EC5021-73B4-4F0E-A352-8AE8FE9508C2}" destId="{CB3F58E3-5705-481A-927F-CEA2D5239E6C}" srcOrd="0" destOrd="0" presId="urn:microsoft.com/office/officeart/2005/8/layout/arrow5"/>
    <dgm:cxn modelId="{6DD2652B-72A2-45CC-8B27-D6B7E5409414}" type="presOf" srcId="{CDAB9101-8E6D-4F0A-8CA0-69EA5F86AAA3}" destId="{FDD2B408-5F66-4E94-BD55-52486B894A67}" srcOrd="0" destOrd="0" presId="urn:microsoft.com/office/officeart/2005/8/layout/arrow5"/>
    <dgm:cxn modelId="{F338A3BF-E323-42A7-94DC-63B8AFCAC10E}" srcId="{88EC5021-73B4-4F0E-A352-8AE8FE9508C2}" destId="{B23617CA-B919-493E-8786-DE0F3C05BE85}" srcOrd="1" destOrd="0" parTransId="{DAC5AC9F-6B91-4C3D-9A43-89D58D64D83F}" sibTransId="{BC6D1525-ABF1-459F-850F-4C70DF20F6B7}"/>
    <dgm:cxn modelId="{172FE5CD-949B-4DBD-AFE5-E3F762741327}" srcId="{88EC5021-73B4-4F0E-A352-8AE8FE9508C2}" destId="{CDAB9101-8E6D-4F0A-8CA0-69EA5F86AAA3}" srcOrd="0" destOrd="0" parTransId="{6BB025CA-844A-4202-8B85-AB246397FE3C}" sibTransId="{301557A1-5BE9-4441-8329-CC347542177B}"/>
    <dgm:cxn modelId="{3EF2C9E4-62D0-44E7-822A-F832A9A2C74F}" type="presOf" srcId="{B23617CA-B919-493E-8786-DE0F3C05BE85}" destId="{2BA88893-C837-4D8A-9E07-2052E1EEF45E}" srcOrd="0" destOrd="0" presId="urn:microsoft.com/office/officeart/2005/8/layout/arrow5"/>
    <dgm:cxn modelId="{0832B78E-62E4-4ABC-871C-3105B161480F}" type="presParOf" srcId="{CB3F58E3-5705-481A-927F-CEA2D5239E6C}" destId="{FDD2B408-5F66-4E94-BD55-52486B894A67}" srcOrd="0" destOrd="0" presId="urn:microsoft.com/office/officeart/2005/8/layout/arrow5"/>
    <dgm:cxn modelId="{55011EF0-0ADB-4CA8-A318-AFCE86F66743}" type="presParOf" srcId="{CB3F58E3-5705-481A-927F-CEA2D5239E6C}" destId="{2BA88893-C837-4D8A-9E07-2052E1EEF45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464221-C29F-47ED-B70A-270BB2C6D30D}" type="doc">
      <dgm:prSet loTypeId="urn:microsoft.com/office/officeart/2005/8/layout/cycle8" loCatId="cycle" qsTypeId="urn:microsoft.com/office/officeart/2005/8/quickstyle/3d7" qsCatId="3D" csTypeId="urn:microsoft.com/office/officeart/2005/8/colors/accent1_2" csCatId="accent1" phldr="1"/>
      <dgm:spPr/>
    </dgm:pt>
    <dgm:pt modelId="{1FA33E8F-C89A-4E19-B272-F1DCAA28AB3F}">
      <dgm:prSet phldrT="[Text]"/>
      <dgm:spPr/>
      <dgm:t>
        <a:bodyPr/>
        <a:lstStyle/>
        <a:p>
          <a:r>
            <a:rPr lang="de-DE" b="1" dirty="0">
              <a:solidFill>
                <a:schemeClr val="bg1"/>
              </a:solidFill>
            </a:rPr>
            <a:t>Prävention</a:t>
          </a:r>
        </a:p>
      </dgm:t>
    </dgm:pt>
    <dgm:pt modelId="{28F3903A-565C-4B61-89E8-0B6910BA5FF2}" type="parTrans" cxnId="{B8C96963-0C1C-4BCC-900A-B12A1EF70D5C}">
      <dgm:prSet/>
      <dgm:spPr/>
      <dgm:t>
        <a:bodyPr/>
        <a:lstStyle/>
        <a:p>
          <a:endParaRPr lang="de-DE"/>
        </a:p>
      </dgm:t>
    </dgm:pt>
    <dgm:pt modelId="{61B53934-C05B-4620-B556-9BEF63641394}" type="sibTrans" cxnId="{B8C96963-0C1C-4BCC-900A-B12A1EF70D5C}">
      <dgm:prSet/>
      <dgm:spPr/>
      <dgm:t>
        <a:bodyPr/>
        <a:lstStyle/>
        <a:p>
          <a:endParaRPr lang="de-DE"/>
        </a:p>
      </dgm:t>
    </dgm:pt>
    <dgm:pt modelId="{17F38261-7D64-40BD-BE18-B1C3FC4214E4}">
      <dgm:prSet phldrT="[Text]"/>
      <dgm:spPr/>
      <dgm:t>
        <a:bodyPr/>
        <a:lstStyle/>
        <a:p>
          <a:r>
            <a:rPr lang="de-DE" b="1" dirty="0">
              <a:solidFill>
                <a:schemeClr val="bg1"/>
              </a:solidFill>
            </a:rPr>
            <a:t>Nachsorge</a:t>
          </a:r>
        </a:p>
        <a:p>
          <a:r>
            <a:rPr lang="de-DE" dirty="0"/>
            <a:t>???</a:t>
          </a:r>
        </a:p>
      </dgm:t>
    </dgm:pt>
    <dgm:pt modelId="{B8D9E2CD-DEFD-41FF-84BF-5EA035939966}" type="parTrans" cxnId="{64E89F7F-4643-4CA3-934C-2E58FC2680E1}">
      <dgm:prSet/>
      <dgm:spPr/>
      <dgm:t>
        <a:bodyPr/>
        <a:lstStyle/>
        <a:p>
          <a:endParaRPr lang="de-DE"/>
        </a:p>
      </dgm:t>
    </dgm:pt>
    <dgm:pt modelId="{B6AD64F0-CC67-4D00-A7A7-110DA0F2D995}" type="sibTrans" cxnId="{64E89F7F-4643-4CA3-934C-2E58FC2680E1}">
      <dgm:prSet/>
      <dgm:spPr/>
      <dgm:t>
        <a:bodyPr/>
        <a:lstStyle/>
        <a:p>
          <a:endParaRPr lang="de-DE"/>
        </a:p>
      </dgm:t>
    </dgm:pt>
    <dgm:pt modelId="{3E12BFD7-A1C8-4DDD-AE25-AA280B6135C4}">
      <dgm:prSet phldrT="[Text]"/>
      <dgm:spPr/>
      <dgm:t>
        <a:bodyPr/>
        <a:lstStyle/>
        <a:p>
          <a:r>
            <a:rPr lang="de-DE" b="1" dirty="0">
              <a:solidFill>
                <a:schemeClr val="bg1"/>
              </a:solidFill>
            </a:rPr>
            <a:t>Aufarbeitung</a:t>
          </a:r>
        </a:p>
        <a:p>
          <a:r>
            <a:rPr lang="de-DE" dirty="0"/>
            <a:t>???</a:t>
          </a:r>
        </a:p>
      </dgm:t>
    </dgm:pt>
    <dgm:pt modelId="{D06577A6-1B83-4612-AE16-D6009B7173CD}" type="parTrans" cxnId="{CC11E794-34CA-479B-9B68-E3B330E894B0}">
      <dgm:prSet/>
      <dgm:spPr/>
      <dgm:t>
        <a:bodyPr/>
        <a:lstStyle/>
        <a:p>
          <a:endParaRPr lang="de-DE"/>
        </a:p>
      </dgm:t>
    </dgm:pt>
    <dgm:pt modelId="{6E0729CF-9015-4678-BFF2-3EBC48ADF0E6}" type="sibTrans" cxnId="{CC11E794-34CA-479B-9B68-E3B330E894B0}">
      <dgm:prSet/>
      <dgm:spPr/>
      <dgm:t>
        <a:bodyPr/>
        <a:lstStyle/>
        <a:p>
          <a:endParaRPr lang="de-DE"/>
        </a:p>
      </dgm:t>
    </dgm:pt>
    <dgm:pt modelId="{BBFB0DFB-A154-4C80-8886-48A3FF816284}">
      <dgm:prSet/>
      <dgm:spPr/>
      <dgm:t>
        <a:bodyPr/>
        <a:lstStyle/>
        <a:p>
          <a:r>
            <a:rPr lang="de-DE" b="1" dirty="0">
              <a:solidFill>
                <a:schemeClr val="bg1"/>
              </a:solidFill>
            </a:rPr>
            <a:t>Intervention</a:t>
          </a:r>
        </a:p>
      </dgm:t>
    </dgm:pt>
    <dgm:pt modelId="{DE1DFE6E-6672-4F3F-9125-7FADB83CA6E2}" type="parTrans" cxnId="{F704A380-4615-46BE-A02D-94248BB50BAE}">
      <dgm:prSet/>
      <dgm:spPr/>
      <dgm:t>
        <a:bodyPr/>
        <a:lstStyle/>
        <a:p>
          <a:endParaRPr lang="de-DE"/>
        </a:p>
      </dgm:t>
    </dgm:pt>
    <dgm:pt modelId="{65368A1D-A46F-4AF7-935C-9FBCD56040A0}" type="sibTrans" cxnId="{F704A380-4615-46BE-A02D-94248BB50BAE}">
      <dgm:prSet/>
      <dgm:spPr/>
      <dgm:t>
        <a:bodyPr/>
        <a:lstStyle/>
        <a:p>
          <a:endParaRPr lang="de-DE"/>
        </a:p>
      </dgm:t>
    </dgm:pt>
    <dgm:pt modelId="{53AA4272-4FDC-44CE-AFF9-D95AB7F7C787}" type="pres">
      <dgm:prSet presAssocID="{EC464221-C29F-47ED-B70A-270BB2C6D30D}" presName="compositeShape" presStyleCnt="0">
        <dgm:presLayoutVars>
          <dgm:chMax val="7"/>
          <dgm:dir/>
          <dgm:resizeHandles val="exact"/>
        </dgm:presLayoutVars>
      </dgm:prSet>
      <dgm:spPr/>
    </dgm:pt>
    <dgm:pt modelId="{2904A83A-20A4-4DED-B08E-65E206231E58}" type="pres">
      <dgm:prSet presAssocID="{EC464221-C29F-47ED-B70A-270BB2C6D30D}" presName="wedge1" presStyleLbl="node1" presStyleIdx="0" presStyleCnt="4"/>
      <dgm:spPr/>
    </dgm:pt>
    <dgm:pt modelId="{049EDD51-48D3-4D7D-BF42-6737CD6290B1}" type="pres">
      <dgm:prSet presAssocID="{EC464221-C29F-47ED-B70A-270BB2C6D30D}" presName="dummy1a" presStyleCnt="0"/>
      <dgm:spPr/>
    </dgm:pt>
    <dgm:pt modelId="{6A475EC4-FF2F-487F-8BA0-DD62D34888CD}" type="pres">
      <dgm:prSet presAssocID="{EC464221-C29F-47ED-B70A-270BB2C6D30D}" presName="dummy1b" presStyleCnt="0"/>
      <dgm:spPr/>
    </dgm:pt>
    <dgm:pt modelId="{9E96AF35-5C27-41B6-AA27-7B37CF1D9CED}" type="pres">
      <dgm:prSet presAssocID="{EC464221-C29F-47ED-B70A-270BB2C6D30D}" presName="wedge1Tx" presStyleLbl="node1" presStyleIdx="0" presStyleCnt="4">
        <dgm:presLayoutVars>
          <dgm:chMax val="0"/>
          <dgm:chPref val="0"/>
          <dgm:bulletEnabled val="1"/>
        </dgm:presLayoutVars>
      </dgm:prSet>
      <dgm:spPr/>
    </dgm:pt>
    <dgm:pt modelId="{B4A08DA6-D40B-4A41-B4EC-4048838F7DE9}" type="pres">
      <dgm:prSet presAssocID="{EC464221-C29F-47ED-B70A-270BB2C6D30D}" presName="wedge2" presStyleLbl="node1" presStyleIdx="1" presStyleCnt="4"/>
      <dgm:spPr/>
    </dgm:pt>
    <dgm:pt modelId="{7BBAB574-8229-4F19-8495-6A6BBF3F299B}" type="pres">
      <dgm:prSet presAssocID="{EC464221-C29F-47ED-B70A-270BB2C6D30D}" presName="dummy2a" presStyleCnt="0"/>
      <dgm:spPr/>
    </dgm:pt>
    <dgm:pt modelId="{77ED4C4A-CF0C-43BB-B76A-1965E576B1CD}" type="pres">
      <dgm:prSet presAssocID="{EC464221-C29F-47ED-B70A-270BB2C6D30D}" presName="dummy2b" presStyleCnt="0"/>
      <dgm:spPr/>
    </dgm:pt>
    <dgm:pt modelId="{A9FC9DD2-CC69-4C48-82EE-B0D65120B8E5}" type="pres">
      <dgm:prSet presAssocID="{EC464221-C29F-47ED-B70A-270BB2C6D30D}" presName="wedge2Tx" presStyleLbl="node1" presStyleIdx="1" presStyleCnt="4">
        <dgm:presLayoutVars>
          <dgm:chMax val="0"/>
          <dgm:chPref val="0"/>
          <dgm:bulletEnabled val="1"/>
        </dgm:presLayoutVars>
      </dgm:prSet>
      <dgm:spPr/>
    </dgm:pt>
    <dgm:pt modelId="{56A05632-2EEA-439D-82AC-D1E0107D23C3}" type="pres">
      <dgm:prSet presAssocID="{EC464221-C29F-47ED-B70A-270BB2C6D30D}" presName="wedge3" presStyleLbl="node1" presStyleIdx="2" presStyleCnt="4"/>
      <dgm:spPr/>
    </dgm:pt>
    <dgm:pt modelId="{9259D8CE-CEEA-4C28-A63E-5DAD5B4375E2}" type="pres">
      <dgm:prSet presAssocID="{EC464221-C29F-47ED-B70A-270BB2C6D30D}" presName="dummy3a" presStyleCnt="0"/>
      <dgm:spPr/>
    </dgm:pt>
    <dgm:pt modelId="{EDA7F0CA-8703-4F46-9640-99B95D83CB01}" type="pres">
      <dgm:prSet presAssocID="{EC464221-C29F-47ED-B70A-270BB2C6D30D}" presName="dummy3b" presStyleCnt="0"/>
      <dgm:spPr/>
    </dgm:pt>
    <dgm:pt modelId="{1E98DC25-C7E0-4CBF-8D82-84BA2DE85645}" type="pres">
      <dgm:prSet presAssocID="{EC464221-C29F-47ED-B70A-270BB2C6D30D}" presName="wedge3Tx" presStyleLbl="node1" presStyleIdx="2" presStyleCnt="4">
        <dgm:presLayoutVars>
          <dgm:chMax val="0"/>
          <dgm:chPref val="0"/>
          <dgm:bulletEnabled val="1"/>
        </dgm:presLayoutVars>
      </dgm:prSet>
      <dgm:spPr/>
    </dgm:pt>
    <dgm:pt modelId="{BEDF05D5-1A67-41D8-BEF8-8E8805709C24}" type="pres">
      <dgm:prSet presAssocID="{EC464221-C29F-47ED-B70A-270BB2C6D30D}" presName="wedge4" presStyleLbl="node1" presStyleIdx="3" presStyleCnt="4"/>
      <dgm:spPr/>
    </dgm:pt>
    <dgm:pt modelId="{57A85DD2-7706-4CD4-99BD-95744D09BE07}" type="pres">
      <dgm:prSet presAssocID="{EC464221-C29F-47ED-B70A-270BB2C6D30D}" presName="dummy4a" presStyleCnt="0"/>
      <dgm:spPr/>
    </dgm:pt>
    <dgm:pt modelId="{66F83546-36EF-4B00-B04F-ABB504E29341}" type="pres">
      <dgm:prSet presAssocID="{EC464221-C29F-47ED-B70A-270BB2C6D30D}" presName="dummy4b" presStyleCnt="0"/>
      <dgm:spPr/>
    </dgm:pt>
    <dgm:pt modelId="{48CBAA61-DB46-4355-B25D-8B024F77FFF8}" type="pres">
      <dgm:prSet presAssocID="{EC464221-C29F-47ED-B70A-270BB2C6D30D}" presName="wedge4Tx" presStyleLbl="node1" presStyleIdx="3" presStyleCnt="4">
        <dgm:presLayoutVars>
          <dgm:chMax val="0"/>
          <dgm:chPref val="0"/>
          <dgm:bulletEnabled val="1"/>
        </dgm:presLayoutVars>
      </dgm:prSet>
      <dgm:spPr/>
    </dgm:pt>
    <dgm:pt modelId="{212141BB-E88D-4804-98AD-B25CD626F0A2}" type="pres">
      <dgm:prSet presAssocID="{61B53934-C05B-4620-B556-9BEF63641394}" presName="arrowWedge1" presStyleLbl="fgSibTrans2D1" presStyleIdx="0" presStyleCnt="4"/>
      <dgm:spPr/>
    </dgm:pt>
    <dgm:pt modelId="{1C2833D2-26FF-44FB-903D-E72F2B327D0F}" type="pres">
      <dgm:prSet presAssocID="{65368A1D-A46F-4AF7-935C-9FBCD56040A0}" presName="arrowWedge2" presStyleLbl="fgSibTrans2D1" presStyleIdx="1" presStyleCnt="4"/>
      <dgm:spPr/>
    </dgm:pt>
    <dgm:pt modelId="{8AF48FCA-00F3-4A7B-909A-784BA4E64CC3}" type="pres">
      <dgm:prSet presAssocID="{B6AD64F0-CC67-4D00-A7A7-110DA0F2D995}" presName="arrowWedge3" presStyleLbl="fgSibTrans2D1" presStyleIdx="2" presStyleCnt="4"/>
      <dgm:spPr/>
    </dgm:pt>
    <dgm:pt modelId="{50EA09B6-148C-4E67-8E30-C86E38CC5CF0}" type="pres">
      <dgm:prSet presAssocID="{6E0729CF-9015-4678-BFF2-3EBC48ADF0E6}" presName="arrowWedge4" presStyleLbl="fgSibTrans2D1" presStyleIdx="3" presStyleCnt="4"/>
      <dgm:spPr/>
    </dgm:pt>
  </dgm:ptLst>
  <dgm:cxnLst>
    <dgm:cxn modelId="{B8C96963-0C1C-4BCC-900A-B12A1EF70D5C}" srcId="{EC464221-C29F-47ED-B70A-270BB2C6D30D}" destId="{1FA33E8F-C89A-4E19-B272-F1DCAA28AB3F}" srcOrd="0" destOrd="0" parTransId="{28F3903A-565C-4B61-89E8-0B6910BA5FF2}" sibTransId="{61B53934-C05B-4620-B556-9BEF63641394}"/>
    <dgm:cxn modelId="{9739FF43-F091-4D05-BD12-EE6EA51FF1D7}" type="presOf" srcId="{BBFB0DFB-A154-4C80-8886-48A3FF816284}" destId="{A9FC9DD2-CC69-4C48-82EE-B0D65120B8E5}" srcOrd="1" destOrd="0" presId="urn:microsoft.com/office/officeart/2005/8/layout/cycle8"/>
    <dgm:cxn modelId="{B4AEC344-1EB8-48C9-8A27-F1DE2B6A24D9}" type="presOf" srcId="{EC464221-C29F-47ED-B70A-270BB2C6D30D}" destId="{53AA4272-4FDC-44CE-AFF9-D95AB7F7C787}" srcOrd="0" destOrd="0" presId="urn:microsoft.com/office/officeart/2005/8/layout/cycle8"/>
    <dgm:cxn modelId="{D05DA949-6B68-45F5-9616-00779695E496}" type="presOf" srcId="{17F38261-7D64-40BD-BE18-B1C3FC4214E4}" destId="{56A05632-2EEA-439D-82AC-D1E0107D23C3}" srcOrd="0" destOrd="0" presId="urn:microsoft.com/office/officeart/2005/8/layout/cycle8"/>
    <dgm:cxn modelId="{64E89F7F-4643-4CA3-934C-2E58FC2680E1}" srcId="{EC464221-C29F-47ED-B70A-270BB2C6D30D}" destId="{17F38261-7D64-40BD-BE18-B1C3FC4214E4}" srcOrd="2" destOrd="0" parTransId="{B8D9E2CD-DEFD-41FF-84BF-5EA035939966}" sibTransId="{B6AD64F0-CC67-4D00-A7A7-110DA0F2D995}"/>
    <dgm:cxn modelId="{F704A380-4615-46BE-A02D-94248BB50BAE}" srcId="{EC464221-C29F-47ED-B70A-270BB2C6D30D}" destId="{BBFB0DFB-A154-4C80-8886-48A3FF816284}" srcOrd="1" destOrd="0" parTransId="{DE1DFE6E-6672-4F3F-9125-7FADB83CA6E2}" sibTransId="{65368A1D-A46F-4AF7-935C-9FBCD56040A0}"/>
    <dgm:cxn modelId="{2A624981-8F0C-41EF-9498-C30C1799849F}" type="presOf" srcId="{3E12BFD7-A1C8-4DDD-AE25-AA280B6135C4}" destId="{48CBAA61-DB46-4355-B25D-8B024F77FFF8}" srcOrd="1" destOrd="0" presId="urn:microsoft.com/office/officeart/2005/8/layout/cycle8"/>
    <dgm:cxn modelId="{EF567D84-4411-46ED-BC6E-B59E18F1F3CC}" type="presOf" srcId="{BBFB0DFB-A154-4C80-8886-48A3FF816284}" destId="{B4A08DA6-D40B-4A41-B4EC-4048838F7DE9}" srcOrd="0" destOrd="0" presId="urn:microsoft.com/office/officeart/2005/8/layout/cycle8"/>
    <dgm:cxn modelId="{CC11E794-34CA-479B-9B68-E3B330E894B0}" srcId="{EC464221-C29F-47ED-B70A-270BB2C6D30D}" destId="{3E12BFD7-A1C8-4DDD-AE25-AA280B6135C4}" srcOrd="3" destOrd="0" parTransId="{D06577A6-1B83-4612-AE16-D6009B7173CD}" sibTransId="{6E0729CF-9015-4678-BFF2-3EBC48ADF0E6}"/>
    <dgm:cxn modelId="{EFF44499-FC53-479E-B3D0-B221FB69B430}" type="presOf" srcId="{17F38261-7D64-40BD-BE18-B1C3FC4214E4}" destId="{1E98DC25-C7E0-4CBF-8D82-84BA2DE85645}" srcOrd="1" destOrd="0" presId="urn:microsoft.com/office/officeart/2005/8/layout/cycle8"/>
    <dgm:cxn modelId="{261182A0-24A1-49CE-AF5F-AFF9DBB9EA3B}" type="presOf" srcId="{1FA33E8F-C89A-4E19-B272-F1DCAA28AB3F}" destId="{2904A83A-20A4-4DED-B08E-65E206231E58}" srcOrd="0" destOrd="0" presId="urn:microsoft.com/office/officeart/2005/8/layout/cycle8"/>
    <dgm:cxn modelId="{C46C8BA6-FC35-4AC6-9FC2-E869B8CF77FE}" type="presOf" srcId="{1FA33E8F-C89A-4E19-B272-F1DCAA28AB3F}" destId="{9E96AF35-5C27-41B6-AA27-7B37CF1D9CED}" srcOrd="1" destOrd="0" presId="urn:microsoft.com/office/officeart/2005/8/layout/cycle8"/>
    <dgm:cxn modelId="{106898F6-CB5F-443E-9274-2538E5495A48}" type="presOf" srcId="{3E12BFD7-A1C8-4DDD-AE25-AA280B6135C4}" destId="{BEDF05D5-1A67-41D8-BEF8-8E8805709C24}" srcOrd="0" destOrd="0" presId="urn:microsoft.com/office/officeart/2005/8/layout/cycle8"/>
    <dgm:cxn modelId="{19BCAD1A-49AB-4C83-9FC2-19E3AB7C3A5F}" type="presParOf" srcId="{53AA4272-4FDC-44CE-AFF9-D95AB7F7C787}" destId="{2904A83A-20A4-4DED-B08E-65E206231E58}" srcOrd="0" destOrd="0" presId="urn:microsoft.com/office/officeart/2005/8/layout/cycle8"/>
    <dgm:cxn modelId="{E95EF062-FFBB-4232-8FC4-C22443579C3D}" type="presParOf" srcId="{53AA4272-4FDC-44CE-AFF9-D95AB7F7C787}" destId="{049EDD51-48D3-4D7D-BF42-6737CD6290B1}" srcOrd="1" destOrd="0" presId="urn:microsoft.com/office/officeart/2005/8/layout/cycle8"/>
    <dgm:cxn modelId="{487BC76D-020F-4604-97D1-193B53C4CB6A}" type="presParOf" srcId="{53AA4272-4FDC-44CE-AFF9-D95AB7F7C787}" destId="{6A475EC4-FF2F-487F-8BA0-DD62D34888CD}" srcOrd="2" destOrd="0" presId="urn:microsoft.com/office/officeart/2005/8/layout/cycle8"/>
    <dgm:cxn modelId="{499568AB-ED51-42F7-B069-7317DDD6843C}" type="presParOf" srcId="{53AA4272-4FDC-44CE-AFF9-D95AB7F7C787}" destId="{9E96AF35-5C27-41B6-AA27-7B37CF1D9CED}" srcOrd="3" destOrd="0" presId="urn:microsoft.com/office/officeart/2005/8/layout/cycle8"/>
    <dgm:cxn modelId="{2A8C188F-7131-42B6-B001-0452F5651654}" type="presParOf" srcId="{53AA4272-4FDC-44CE-AFF9-D95AB7F7C787}" destId="{B4A08DA6-D40B-4A41-B4EC-4048838F7DE9}" srcOrd="4" destOrd="0" presId="urn:microsoft.com/office/officeart/2005/8/layout/cycle8"/>
    <dgm:cxn modelId="{C4E9C1BF-DC11-4836-B864-046CF4C19CC7}" type="presParOf" srcId="{53AA4272-4FDC-44CE-AFF9-D95AB7F7C787}" destId="{7BBAB574-8229-4F19-8495-6A6BBF3F299B}" srcOrd="5" destOrd="0" presId="urn:microsoft.com/office/officeart/2005/8/layout/cycle8"/>
    <dgm:cxn modelId="{0DAC1793-FC18-449F-987B-A7A6EE3E90D0}" type="presParOf" srcId="{53AA4272-4FDC-44CE-AFF9-D95AB7F7C787}" destId="{77ED4C4A-CF0C-43BB-B76A-1965E576B1CD}" srcOrd="6" destOrd="0" presId="urn:microsoft.com/office/officeart/2005/8/layout/cycle8"/>
    <dgm:cxn modelId="{3FDFF207-6671-4B3D-89C1-D79714517D74}" type="presParOf" srcId="{53AA4272-4FDC-44CE-AFF9-D95AB7F7C787}" destId="{A9FC9DD2-CC69-4C48-82EE-B0D65120B8E5}" srcOrd="7" destOrd="0" presId="urn:microsoft.com/office/officeart/2005/8/layout/cycle8"/>
    <dgm:cxn modelId="{BD0BB5E1-FFA0-45F5-8B98-93E96C25F5C3}" type="presParOf" srcId="{53AA4272-4FDC-44CE-AFF9-D95AB7F7C787}" destId="{56A05632-2EEA-439D-82AC-D1E0107D23C3}" srcOrd="8" destOrd="0" presId="urn:microsoft.com/office/officeart/2005/8/layout/cycle8"/>
    <dgm:cxn modelId="{1E4A5512-4012-43B7-B97B-4478E30C4603}" type="presParOf" srcId="{53AA4272-4FDC-44CE-AFF9-D95AB7F7C787}" destId="{9259D8CE-CEEA-4C28-A63E-5DAD5B4375E2}" srcOrd="9" destOrd="0" presId="urn:microsoft.com/office/officeart/2005/8/layout/cycle8"/>
    <dgm:cxn modelId="{C16ECA08-BBFC-419C-B399-C4FF51EF3F59}" type="presParOf" srcId="{53AA4272-4FDC-44CE-AFF9-D95AB7F7C787}" destId="{EDA7F0CA-8703-4F46-9640-99B95D83CB01}" srcOrd="10" destOrd="0" presId="urn:microsoft.com/office/officeart/2005/8/layout/cycle8"/>
    <dgm:cxn modelId="{DD2D1BEC-8761-442E-AB80-D36B213269F9}" type="presParOf" srcId="{53AA4272-4FDC-44CE-AFF9-D95AB7F7C787}" destId="{1E98DC25-C7E0-4CBF-8D82-84BA2DE85645}" srcOrd="11" destOrd="0" presId="urn:microsoft.com/office/officeart/2005/8/layout/cycle8"/>
    <dgm:cxn modelId="{0ADC73F0-A4A3-42D3-9374-A43B0CA5A532}" type="presParOf" srcId="{53AA4272-4FDC-44CE-AFF9-D95AB7F7C787}" destId="{BEDF05D5-1A67-41D8-BEF8-8E8805709C24}" srcOrd="12" destOrd="0" presId="urn:microsoft.com/office/officeart/2005/8/layout/cycle8"/>
    <dgm:cxn modelId="{56EDAFE6-C9BF-4314-AF8C-E64AFC945E82}" type="presParOf" srcId="{53AA4272-4FDC-44CE-AFF9-D95AB7F7C787}" destId="{57A85DD2-7706-4CD4-99BD-95744D09BE07}" srcOrd="13" destOrd="0" presId="urn:microsoft.com/office/officeart/2005/8/layout/cycle8"/>
    <dgm:cxn modelId="{99F38F4E-D831-4089-9EF6-A9B6480D455D}" type="presParOf" srcId="{53AA4272-4FDC-44CE-AFF9-D95AB7F7C787}" destId="{66F83546-36EF-4B00-B04F-ABB504E29341}" srcOrd="14" destOrd="0" presId="urn:microsoft.com/office/officeart/2005/8/layout/cycle8"/>
    <dgm:cxn modelId="{A9B1C1E5-ADD6-4444-BCCE-A695E9C1EE1C}" type="presParOf" srcId="{53AA4272-4FDC-44CE-AFF9-D95AB7F7C787}" destId="{48CBAA61-DB46-4355-B25D-8B024F77FFF8}" srcOrd="15" destOrd="0" presId="urn:microsoft.com/office/officeart/2005/8/layout/cycle8"/>
    <dgm:cxn modelId="{750E02A0-732D-4A7A-AFF9-F65248901AA9}" type="presParOf" srcId="{53AA4272-4FDC-44CE-AFF9-D95AB7F7C787}" destId="{212141BB-E88D-4804-98AD-B25CD626F0A2}" srcOrd="16" destOrd="0" presId="urn:microsoft.com/office/officeart/2005/8/layout/cycle8"/>
    <dgm:cxn modelId="{EB3997B2-146E-4C06-85A7-717F3A03521D}" type="presParOf" srcId="{53AA4272-4FDC-44CE-AFF9-D95AB7F7C787}" destId="{1C2833D2-26FF-44FB-903D-E72F2B327D0F}" srcOrd="17" destOrd="0" presId="urn:microsoft.com/office/officeart/2005/8/layout/cycle8"/>
    <dgm:cxn modelId="{52594324-15E6-4093-901B-55E52A927AA2}" type="presParOf" srcId="{53AA4272-4FDC-44CE-AFF9-D95AB7F7C787}" destId="{8AF48FCA-00F3-4A7B-909A-784BA4E64CC3}" srcOrd="18" destOrd="0" presId="urn:microsoft.com/office/officeart/2005/8/layout/cycle8"/>
    <dgm:cxn modelId="{BBC8611F-1567-4412-9426-4162734D0A43}" type="presParOf" srcId="{53AA4272-4FDC-44CE-AFF9-D95AB7F7C787}" destId="{50EA09B6-148C-4E67-8E30-C86E38CC5CF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464221-C29F-47ED-B70A-270BB2C6D30D}" type="doc">
      <dgm:prSet loTypeId="urn:microsoft.com/office/officeart/2005/8/layout/cycle8" loCatId="cycle" qsTypeId="urn:microsoft.com/office/officeart/2005/8/quickstyle/3d7" qsCatId="3D" csTypeId="urn:microsoft.com/office/officeart/2005/8/colors/accent1_2" csCatId="accent1" phldr="1"/>
      <dgm:spPr/>
    </dgm:pt>
    <dgm:pt modelId="{1FA33E8F-C89A-4E19-B272-F1DCAA28AB3F}">
      <dgm:prSet phldrT="[Text]"/>
      <dgm:spPr/>
      <dgm:t>
        <a:bodyPr/>
        <a:lstStyle/>
        <a:p>
          <a:r>
            <a:rPr lang="de-DE" b="1" dirty="0">
              <a:solidFill>
                <a:schemeClr val="bg1"/>
              </a:solidFill>
            </a:rPr>
            <a:t>Prävention</a:t>
          </a:r>
        </a:p>
      </dgm:t>
    </dgm:pt>
    <dgm:pt modelId="{28F3903A-565C-4B61-89E8-0B6910BA5FF2}" type="parTrans" cxnId="{B8C96963-0C1C-4BCC-900A-B12A1EF70D5C}">
      <dgm:prSet/>
      <dgm:spPr/>
      <dgm:t>
        <a:bodyPr/>
        <a:lstStyle/>
        <a:p>
          <a:endParaRPr lang="de-DE"/>
        </a:p>
      </dgm:t>
    </dgm:pt>
    <dgm:pt modelId="{61B53934-C05B-4620-B556-9BEF63641394}" type="sibTrans" cxnId="{B8C96963-0C1C-4BCC-900A-B12A1EF70D5C}">
      <dgm:prSet/>
      <dgm:spPr/>
      <dgm:t>
        <a:bodyPr/>
        <a:lstStyle/>
        <a:p>
          <a:endParaRPr lang="de-DE"/>
        </a:p>
      </dgm:t>
    </dgm:pt>
    <dgm:pt modelId="{17F38261-7D64-40BD-BE18-B1C3FC4214E4}">
      <dgm:prSet phldrT="[Text]"/>
      <dgm:spPr/>
      <dgm:t>
        <a:bodyPr/>
        <a:lstStyle/>
        <a:p>
          <a:r>
            <a:rPr lang="de-DE" b="1" dirty="0">
              <a:solidFill>
                <a:schemeClr val="bg1"/>
              </a:solidFill>
            </a:rPr>
            <a:t>Nachsorge</a:t>
          </a:r>
        </a:p>
        <a:p>
          <a:r>
            <a:rPr lang="de-DE" dirty="0"/>
            <a:t>???</a:t>
          </a:r>
        </a:p>
      </dgm:t>
    </dgm:pt>
    <dgm:pt modelId="{B8D9E2CD-DEFD-41FF-84BF-5EA035939966}" type="parTrans" cxnId="{64E89F7F-4643-4CA3-934C-2E58FC2680E1}">
      <dgm:prSet/>
      <dgm:spPr/>
      <dgm:t>
        <a:bodyPr/>
        <a:lstStyle/>
        <a:p>
          <a:endParaRPr lang="de-DE"/>
        </a:p>
      </dgm:t>
    </dgm:pt>
    <dgm:pt modelId="{B6AD64F0-CC67-4D00-A7A7-110DA0F2D995}" type="sibTrans" cxnId="{64E89F7F-4643-4CA3-934C-2E58FC2680E1}">
      <dgm:prSet/>
      <dgm:spPr/>
      <dgm:t>
        <a:bodyPr/>
        <a:lstStyle/>
        <a:p>
          <a:endParaRPr lang="de-DE"/>
        </a:p>
      </dgm:t>
    </dgm:pt>
    <dgm:pt modelId="{3E12BFD7-A1C8-4DDD-AE25-AA280B6135C4}">
      <dgm:prSet phldrT="[Text]"/>
      <dgm:spPr/>
      <dgm:t>
        <a:bodyPr/>
        <a:lstStyle/>
        <a:p>
          <a:r>
            <a:rPr lang="de-DE" b="1" dirty="0">
              <a:solidFill>
                <a:schemeClr val="bg1"/>
              </a:solidFill>
            </a:rPr>
            <a:t>Aufarbeitung</a:t>
          </a:r>
        </a:p>
        <a:p>
          <a:r>
            <a:rPr lang="de-DE" dirty="0"/>
            <a:t>???</a:t>
          </a:r>
        </a:p>
      </dgm:t>
    </dgm:pt>
    <dgm:pt modelId="{D06577A6-1B83-4612-AE16-D6009B7173CD}" type="parTrans" cxnId="{CC11E794-34CA-479B-9B68-E3B330E894B0}">
      <dgm:prSet/>
      <dgm:spPr/>
      <dgm:t>
        <a:bodyPr/>
        <a:lstStyle/>
        <a:p>
          <a:endParaRPr lang="de-DE"/>
        </a:p>
      </dgm:t>
    </dgm:pt>
    <dgm:pt modelId="{6E0729CF-9015-4678-BFF2-3EBC48ADF0E6}" type="sibTrans" cxnId="{CC11E794-34CA-479B-9B68-E3B330E894B0}">
      <dgm:prSet/>
      <dgm:spPr/>
      <dgm:t>
        <a:bodyPr/>
        <a:lstStyle/>
        <a:p>
          <a:endParaRPr lang="de-DE"/>
        </a:p>
      </dgm:t>
    </dgm:pt>
    <dgm:pt modelId="{BBFB0DFB-A154-4C80-8886-48A3FF816284}">
      <dgm:prSet/>
      <dgm:spPr/>
      <dgm:t>
        <a:bodyPr/>
        <a:lstStyle/>
        <a:p>
          <a:r>
            <a:rPr lang="de-DE" b="1" dirty="0">
              <a:solidFill>
                <a:schemeClr val="bg1"/>
              </a:solidFill>
            </a:rPr>
            <a:t>Intervention</a:t>
          </a:r>
        </a:p>
      </dgm:t>
    </dgm:pt>
    <dgm:pt modelId="{DE1DFE6E-6672-4F3F-9125-7FADB83CA6E2}" type="parTrans" cxnId="{F704A380-4615-46BE-A02D-94248BB50BAE}">
      <dgm:prSet/>
      <dgm:spPr/>
      <dgm:t>
        <a:bodyPr/>
        <a:lstStyle/>
        <a:p>
          <a:endParaRPr lang="de-DE"/>
        </a:p>
      </dgm:t>
    </dgm:pt>
    <dgm:pt modelId="{65368A1D-A46F-4AF7-935C-9FBCD56040A0}" type="sibTrans" cxnId="{F704A380-4615-46BE-A02D-94248BB50BAE}">
      <dgm:prSet/>
      <dgm:spPr/>
      <dgm:t>
        <a:bodyPr/>
        <a:lstStyle/>
        <a:p>
          <a:endParaRPr lang="de-DE"/>
        </a:p>
      </dgm:t>
    </dgm:pt>
    <dgm:pt modelId="{53AA4272-4FDC-44CE-AFF9-D95AB7F7C787}" type="pres">
      <dgm:prSet presAssocID="{EC464221-C29F-47ED-B70A-270BB2C6D30D}" presName="compositeShape" presStyleCnt="0">
        <dgm:presLayoutVars>
          <dgm:chMax val="7"/>
          <dgm:dir/>
          <dgm:resizeHandles val="exact"/>
        </dgm:presLayoutVars>
      </dgm:prSet>
      <dgm:spPr/>
    </dgm:pt>
    <dgm:pt modelId="{2904A83A-20A4-4DED-B08E-65E206231E58}" type="pres">
      <dgm:prSet presAssocID="{EC464221-C29F-47ED-B70A-270BB2C6D30D}" presName="wedge1" presStyleLbl="node1" presStyleIdx="0" presStyleCnt="4"/>
      <dgm:spPr/>
    </dgm:pt>
    <dgm:pt modelId="{049EDD51-48D3-4D7D-BF42-6737CD6290B1}" type="pres">
      <dgm:prSet presAssocID="{EC464221-C29F-47ED-B70A-270BB2C6D30D}" presName="dummy1a" presStyleCnt="0"/>
      <dgm:spPr/>
    </dgm:pt>
    <dgm:pt modelId="{6A475EC4-FF2F-487F-8BA0-DD62D34888CD}" type="pres">
      <dgm:prSet presAssocID="{EC464221-C29F-47ED-B70A-270BB2C6D30D}" presName="dummy1b" presStyleCnt="0"/>
      <dgm:spPr/>
    </dgm:pt>
    <dgm:pt modelId="{9E96AF35-5C27-41B6-AA27-7B37CF1D9CED}" type="pres">
      <dgm:prSet presAssocID="{EC464221-C29F-47ED-B70A-270BB2C6D30D}" presName="wedge1Tx" presStyleLbl="node1" presStyleIdx="0" presStyleCnt="4">
        <dgm:presLayoutVars>
          <dgm:chMax val="0"/>
          <dgm:chPref val="0"/>
          <dgm:bulletEnabled val="1"/>
        </dgm:presLayoutVars>
      </dgm:prSet>
      <dgm:spPr/>
    </dgm:pt>
    <dgm:pt modelId="{B4A08DA6-D40B-4A41-B4EC-4048838F7DE9}" type="pres">
      <dgm:prSet presAssocID="{EC464221-C29F-47ED-B70A-270BB2C6D30D}" presName="wedge2" presStyleLbl="node1" presStyleIdx="1" presStyleCnt="4"/>
      <dgm:spPr/>
    </dgm:pt>
    <dgm:pt modelId="{7BBAB574-8229-4F19-8495-6A6BBF3F299B}" type="pres">
      <dgm:prSet presAssocID="{EC464221-C29F-47ED-B70A-270BB2C6D30D}" presName="dummy2a" presStyleCnt="0"/>
      <dgm:spPr/>
    </dgm:pt>
    <dgm:pt modelId="{77ED4C4A-CF0C-43BB-B76A-1965E576B1CD}" type="pres">
      <dgm:prSet presAssocID="{EC464221-C29F-47ED-B70A-270BB2C6D30D}" presName="dummy2b" presStyleCnt="0"/>
      <dgm:spPr/>
    </dgm:pt>
    <dgm:pt modelId="{A9FC9DD2-CC69-4C48-82EE-B0D65120B8E5}" type="pres">
      <dgm:prSet presAssocID="{EC464221-C29F-47ED-B70A-270BB2C6D30D}" presName="wedge2Tx" presStyleLbl="node1" presStyleIdx="1" presStyleCnt="4">
        <dgm:presLayoutVars>
          <dgm:chMax val="0"/>
          <dgm:chPref val="0"/>
          <dgm:bulletEnabled val="1"/>
        </dgm:presLayoutVars>
      </dgm:prSet>
      <dgm:spPr/>
    </dgm:pt>
    <dgm:pt modelId="{56A05632-2EEA-439D-82AC-D1E0107D23C3}" type="pres">
      <dgm:prSet presAssocID="{EC464221-C29F-47ED-B70A-270BB2C6D30D}" presName="wedge3" presStyleLbl="node1" presStyleIdx="2" presStyleCnt="4"/>
      <dgm:spPr/>
    </dgm:pt>
    <dgm:pt modelId="{9259D8CE-CEEA-4C28-A63E-5DAD5B4375E2}" type="pres">
      <dgm:prSet presAssocID="{EC464221-C29F-47ED-B70A-270BB2C6D30D}" presName="dummy3a" presStyleCnt="0"/>
      <dgm:spPr/>
    </dgm:pt>
    <dgm:pt modelId="{EDA7F0CA-8703-4F46-9640-99B95D83CB01}" type="pres">
      <dgm:prSet presAssocID="{EC464221-C29F-47ED-B70A-270BB2C6D30D}" presName="dummy3b" presStyleCnt="0"/>
      <dgm:spPr/>
    </dgm:pt>
    <dgm:pt modelId="{1E98DC25-C7E0-4CBF-8D82-84BA2DE85645}" type="pres">
      <dgm:prSet presAssocID="{EC464221-C29F-47ED-B70A-270BB2C6D30D}" presName="wedge3Tx" presStyleLbl="node1" presStyleIdx="2" presStyleCnt="4">
        <dgm:presLayoutVars>
          <dgm:chMax val="0"/>
          <dgm:chPref val="0"/>
          <dgm:bulletEnabled val="1"/>
        </dgm:presLayoutVars>
      </dgm:prSet>
      <dgm:spPr/>
    </dgm:pt>
    <dgm:pt modelId="{BEDF05D5-1A67-41D8-BEF8-8E8805709C24}" type="pres">
      <dgm:prSet presAssocID="{EC464221-C29F-47ED-B70A-270BB2C6D30D}" presName="wedge4" presStyleLbl="node1" presStyleIdx="3" presStyleCnt="4"/>
      <dgm:spPr/>
    </dgm:pt>
    <dgm:pt modelId="{57A85DD2-7706-4CD4-99BD-95744D09BE07}" type="pres">
      <dgm:prSet presAssocID="{EC464221-C29F-47ED-B70A-270BB2C6D30D}" presName="dummy4a" presStyleCnt="0"/>
      <dgm:spPr/>
    </dgm:pt>
    <dgm:pt modelId="{66F83546-36EF-4B00-B04F-ABB504E29341}" type="pres">
      <dgm:prSet presAssocID="{EC464221-C29F-47ED-B70A-270BB2C6D30D}" presName="dummy4b" presStyleCnt="0"/>
      <dgm:spPr/>
    </dgm:pt>
    <dgm:pt modelId="{48CBAA61-DB46-4355-B25D-8B024F77FFF8}" type="pres">
      <dgm:prSet presAssocID="{EC464221-C29F-47ED-B70A-270BB2C6D30D}" presName="wedge4Tx" presStyleLbl="node1" presStyleIdx="3" presStyleCnt="4">
        <dgm:presLayoutVars>
          <dgm:chMax val="0"/>
          <dgm:chPref val="0"/>
          <dgm:bulletEnabled val="1"/>
        </dgm:presLayoutVars>
      </dgm:prSet>
      <dgm:spPr/>
    </dgm:pt>
    <dgm:pt modelId="{212141BB-E88D-4804-98AD-B25CD626F0A2}" type="pres">
      <dgm:prSet presAssocID="{61B53934-C05B-4620-B556-9BEF63641394}" presName="arrowWedge1" presStyleLbl="fgSibTrans2D1" presStyleIdx="0" presStyleCnt="4"/>
      <dgm:spPr/>
    </dgm:pt>
    <dgm:pt modelId="{1C2833D2-26FF-44FB-903D-E72F2B327D0F}" type="pres">
      <dgm:prSet presAssocID="{65368A1D-A46F-4AF7-935C-9FBCD56040A0}" presName="arrowWedge2" presStyleLbl="fgSibTrans2D1" presStyleIdx="1" presStyleCnt="4"/>
      <dgm:spPr/>
    </dgm:pt>
    <dgm:pt modelId="{8AF48FCA-00F3-4A7B-909A-784BA4E64CC3}" type="pres">
      <dgm:prSet presAssocID="{B6AD64F0-CC67-4D00-A7A7-110DA0F2D995}" presName="arrowWedge3" presStyleLbl="fgSibTrans2D1" presStyleIdx="2" presStyleCnt="4"/>
      <dgm:spPr/>
    </dgm:pt>
    <dgm:pt modelId="{50EA09B6-148C-4E67-8E30-C86E38CC5CF0}" type="pres">
      <dgm:prSet presAssocID="{6E0729CF-9015-4678-BFF2-3EBC48ADF0E6}" presName="arrowWedge4" presStyleLbl="fgSibTrans2D1" presStyleIdx="3" presStyleCnt="4"/>
      <dgm:spPr/>
    </dgm:pt>
  </dgm:ptLst>
  <dgm:cxnLst>
    <dgm:cxn modelId="{B8C96963-0C1C-4BCC-900A-B12A1EF70D5C}" srcId="{EC464221-C29F-47ED-B70A-270BB2C6D30D}" destId="{1FA33E8F-C89A-4E19-B272-F1DCAA28AB3F}" srcOrd="0" destOrd="0" parTransId="{28F3903A-565C-4B61-89E8-0B6910BA5FF2}" sibTransId="{61B53934-C05B-4620-B556-9BEF63641394}"/>
    <dgm:cxn modelId="{9739FF43-F091-4D05-BD12-EE6EA51FF1D7}" type="presOf" srcId="{BBFB0DFB-A154-4C80-8886-48A3FF816284}" destId="{A9FC9DD2-CC69-4C48-82EE-B0D65120B8E5}" srcOrd="1" destOrd="0" presId="urn:microsoft.com/office/officeart/2005/8/layout/cycle8"/>
    <dgm:cxn modelId="{B4AEC344-1EB8-48C9-8A27-F1DE2B6A24D9}" type="presOf" srcId="{EC464221-C29F-47ED-B70A-270BB2C6D30D}" destId="{53AA4272-4FDC-44CE-AFF9-D95AB7F7C787}" srcOrd="0" destOrd="0" presId="urn:microsoft.com/office/officeart/2005/8/layout/cycle8"/>
    <dgm:cxn modelId="{D05DA949-6B68-45F5-9616-00779695E496}" type="presOf" srcId="{17F38261-7D64-40BD-BE18-B1C3FC4214E4}" destId="{56A05632-2EEA-439D-82AC-D1E0107D23C3}" srcOrd="0" destOrd="0" presId="urn:microsoft.com/office/officeart/2005/8/layout/cycle8"/>
    <dgm:cxn modelId="{64E89F7F-4643-4CA3-934C-2E58FC2680E1}" srcId="{EC464221-C29F-47ED-B70A-270BB2C6D30D}" destId="{17F38261-7D64-40BD-BE18-B1C3FC4214E4}" srcOrd="2" destOrd="0" parTransId="{B8D9E2CD-DEFD-41FF-84BF-5EA035939966}" sibTransId="{B6AD64F0-CC67-4D00-A7A7-110DA0F2D995}"/>
    <dgm:cxn modelId="{F704A380-4615-46BE-A02D-94248BB50BAE}" srcId="{EC464221-C29F-47ED-B70A-270BB2C6D30D}" destId="{BBFB0DFB-A154-4C80-8886-48A3FF816284}" srcOrd="1" destOrd="0" parTransId="{DE1DFE6E-6672-4F3F-9125-7FADB83CA6E2}" sibTransId="{65368A1D-A46F-4AF7-935C-9FBCD56040A0}"/>
    <dgm:cxn modelId="{2A624981-8F0C-41EF-9498-C30C1799849F}" type="presOf" srcId="{3E12BFD7-A1C8-4DDD-AE25-AA280B6135C4}" destId="{48CBAA61-DB46-4355-B25D-8B024F77FFF8}" srcOrd="1" destOrd="0" presId="urn:microsoft.com/office/officeart/2005/8/layout/cycle8"/>
    <dgm:cxn modelId="{EF567D84-4411-46ED-BC6E-B59E18F1F3CC}" type="presOf" srcId="{BBFB0DFB-A154-4C80-8886-48A3FF816284}" destId="{B4A08DA6-D40B-4A41-B4EC-4048838F7DE9}" srcOrd="0" destOrd="0" presId="urn:microsoft.com/office/officeart/2005/8/layout/cycle8"/>
    <dgm:cxn modelId="{CC11E794-34CA-479B-9B68-E3B330E894B0}" srcId="{EC464221-C29F-47ED-B70A-270BB2C6D30D}" destId="{3E12BFD7-A1C8-4DDD-AE25-AA280B6135C4}" srcOrd="3" destOrd="0" parTransId="{D06577A6-1B83-4612-AE16-D6009B7173CD}" sibTransId="{6E0729CF-9015-4678-BFF2-3EBC48ADF0E6}"/>
    <dgm:cxn modelId="{EFF44499-FC53-479E-B3D0-B221FB69B430}" type="presOf" srcId="{17F38261-7D64-40BD-BE18-B1C3FC4214E4}" destId="{1E98DC25-C7E0-4CBF-8D82-84BA2DE85645}" srcOrd="1" destOrd="0" presId="urn:microsoft.com/office/officeart/2005/8/layout/cycle8"/>
    <dgm:cxn modelId="{261182A0-24A1-49CE-AF5F-AFF9DBB9EA3B}" type="presOf" srcId="{1FA33E8F-C89A-4E19-B272-F1DCAA28AB3F}" destId="{2904A83A-20A4-4DED-B08E-65E206231E58}" srcOrd="0" destOrd="0" presId="urn:microsoft.com/office/officeart/2005/8/layout/cycle8"/>
    <dgm:cxn modelId="{C46C8BA6-FC35-4AC6-9FC2-E869B8CF77FE}" type="presOf" srcId="{1FA33E8F-C89A-4E19-B272-F1DCAA28AB3F}" destId="{9E96AF35-5C27-41B6-AA27-7B37CF1D9CED}" srcOrd="1" destOrd="0" presId="urn:microsoft.com/office/officeart/2005/8/layout/cycle8"/>
    <dgm:cxn modelId="{106898F6-CB5F-443E-9274-2538E5495A48}" type="presOf" srcId="{3E12BFD7-A1C8-4DDD-AE25-AA280B6135C4}" destId="{BEDF05D5-1A67-41D8-BEF8-8E8805709C24}" srcOrd="0" destOrd="0" presId="urn:microsoft.com/office/officeart/2005/8/layout/cycle8"/>
    <dgm:cxn modelId="{19BCAD1A-49AB-4C83-9FC2-19E3AB7C3A5F}" type="presParOf" srcId="{53AA4272-4FDC-44CE-AFF9-D95AB7F7C787}" destId="{2904A83A-20A4-4DED-B08E-65E206231E58}" srcOrd="0" destOrd="0" presId="urn:microsoft.com/office/officeart/2005/8/layout/cycle8"/>
    <dgm:cxn modelId="{E95EF062-FFBB-4232-8FC4-C22443579C3D}" type="presParOf" srcId="{53AA4272-4FDC-44CE-AFF9-D95AB7F7C787}" destId="{049EDD51-48D3-4D7D-BF42-6737CD6290B1}" srcOrd="1" destOrd="0" presId="urn:microsoft.com/office/officeart/2005/8/layout/cycle8"/>
    <dgm:cxn modelId="{487BC76D-020F-4604-97D1-193B53C4CB6A}" type="presParOf" srcId="{53AA4272-4FDC-44CE-AFF9-D95AB7F7C787}" destId="{6A475EC4-FF2F-487F-8BA0-DD62D34888CD}" srcOrd="2" destOrd="0" presId="urn:microsoft.com/office/officeart/2005/8/layout/cycle8"/>
    <dgm:cxn modelId="{499568AB-ED51-42F7-B069-7317DDD6843C}" type="presParOf" srcId="{53AA4272-4FDC-44CE-AFF9-D95AB7F7C787}" destId="{9E96AF35-5C27-41B6-AA27-7B37CF1D9CED}" srcOrd="3" destOrd="0" presId="urn:microsoft.com/office/officeart/2005/8/layout/cycle8"/>
    <dgm:cxn modelId="{2A8C188F-7131-42B6-B001-0452F5651654}" type="presParOf" srcId="{53AA4272-4FDC-44CE-AFF9-D95AB7F7C787}" destId="{B4A08DA6-D40B-4A41-B4EC-4048838F7DE9}" srcOrd="4" destOrd="0" presId="urn:microsoft.com/office/officeart/2005/8/layout/cycle8"/>
    <dgm:cxn modelId="{C4E9C1BF-DC11-4836-B864-046CF4C19CC7}" type="presParOf" srcId="{53AA4272-4FDC-44CE-AFF9-D95AB7F7C787}" destId="{7BBAB574-8229-4F19-8495-6A6BBF3F299B}" srcOrd="5" destOrd="0" presId="urn:microsoft.com/office/officeart/2005/8/layout/cycle8"/>
    <dgm:cxn modelId="{0DAC1793-FC18-449F-987B-A7A6EE3E90D0}" type="presParOf" srcId="{53AA4272-4FDC-44CE-AFF9-D95AB7F7C787}" destId="{77ED4C4A-CF0C-43BB-B76A-1965E576B1CD}" srcOrd="6" destOrd="0" presId="urn:microsoft.com/office/officeart/2005/8/layout/cycle8"/>
    <dgm:cxn modelId="{3FDFF207-6671-4B3D-89C1-D79714517D74}" type="presParOf" srcId="{53AA4272-4FDC-44CE-AFF9-D95AB7F7C787}" destId="{A9FC9DD2-CC69-4C48-82EE-B0D65120B8E5}" srcOrd="7" destOrd="0" presId="urn:microsoft.com/office/officeart/2005/8/layout/cycle8"/>
    <dgm:cxn modelId="{BD0BB5E1-FFA0-45F5-8B98-93E96C25F5C3}" type="presParOf" srcId="{53AA4272-4FDC-44CE-AFF9-D95AB7F7C787}" destId="{56A05632-2EEA-439D-82AC-D1E0107D23C3}" srcOrd="8" destOrd="0" presId="urn:microsoft.com/office/officeart/2005/8/layout/cycle8"/>
    <dgm:cxn modelId="{1E4A5512-4012-43B7-B97B-4478E30C4603}" type="presParOf" srcId="{53AA4272-4FDC-44CE-AFF9-D95AB7F7C787}" destId="{9259D8CE-CEEA-4C28-A63E-5DAD5B4375E2}" srcOrd="9" destOrd="0" presId="urn:microsoft.com/office/officeart/2005/8/layout/cycle8"/>
    <dgm:cxn modelId="{C16ECA08-BBFC-419C-B399-C4FF51EF3F59}" type="presParOf" srcId="{53AA4272-4FDC-44CE-AFF9-D95AB7F7C787}" destId="{EDA7F0CA-8703-4F46-9640-99B95D83CB01}" srcOrd="10" destOrd="0" presId="urn:microsoft.com/office/officeart/2005/8/layout/cycle8"/>
    <dgm:cxn modelId="{DD2D1BEC-8761-442E-AB80-D36B213269F9}" type="presParOf" srcId="{53AA4272-4FDC-44CE-AFF9-D95AB7F7C787}" destId="{1E98DC25-C7E0-4CBF-8D82-84BA2DE85645}" srcOrd="11" destOrd="0" presId="urn:microsoft.com/office/officeart/2005/8/layout/cycle8"/>
    <dgm:cxn modelId="{0ADC73F0-A4A3-42D3-9374-A43B0CA5A532}" type="presParOf" srcId="{53AA4272-4FDC-44CE-AFF9-D95AB7F7C787}" destId="{BEDF05D5-1A67-41D8-BEF8-8E8805709C24}" srcOrd="12" destOrd="0" presId="urn:microsoft.com/office/officeart/2005/8/layout/cycle8"/>
    <dgm:cxn modelId="{56EDAFE6-C9BF-4314-AF8C-E64AFC945E82}" type="presParOf" srcId="{53AA4272-4FDC-44CE-AFF9-D95AB7F7C787}" destId="{57A85DD2-7706-4CD4-99BD-95744D09BE07}" srcOrd="13" destOrd="0" presId="urn:microsoft.com/office/officeart/2005/8/layout/cycle8"/>
    <dgm:cxn modelId="{99F38F4E-D831-4089-9EF6-A9B6480D455D}" type="presParOf" srcId="{53AA4272-4FDC-44CE-AFF9-D95AB7F7C787}" destId="{66F83546-36EF-4B00-B04F-ABB504E29341}" srcOrd="14" destOrd="0" presId="urn:microsoft.com/office/officeart/2005/8/layout/cycle8"/>
    <dgm:cxn modelId="{A9B1C1E5-ADD6-4444-BCCE-A695E9C1EE1C}" type="presParOf" srcId="{53AA4272-4FDC-44CE-AFF9-D95AB7F7C787}" destId="{48CBAA61-DB46-4355-B25D-8B024F77FFF8}" srcOrd="15" destOrd="0" presId="urn:microsoft.com/office/officeart/2005/8/layout/cycle8"/>
    <dgm:cxn modelId="{750E02A0-732D-4A7A-AFF9-F65248901AA9}" type="presParOf" srcId="{53AA4272-4FDC-44CE-AFF9-D95AB7F7C787}" destId="{212141BB-E88D-4804-98AD-B25CD626F0A2}" srcOrd="16" destOrd="0" presId="urn:microsoft.com/office/officeart/2005/8/layout/cycle8"/>
    <dgm:cxn modelId="{EB3997B2-146E-4C06-85A7-717F3A03521D}" type="presParOf" srcId="{53AA4272-4FDC-44CE-AFF9-D95AB7F7C787}" destId="{1C2833D2-26FF-44FB-903D-E72F2B327D0F}" srcOrd="17" destOrd="0" presId="urn:microsoft.com/office/officeart/2005/8/layout/cycle8"/>
    <dgm:cxn modelId="{52594324-15E6-4093-901B-55E52A927AA2}" type="presParOf" srcId="{53AA4272-4FDC-44CE-AFF9-D95AB7F7C787}" destId="{8AF48FCA-00F3-4A7B-909A-784BA4E64CC3}" srcOrd="18" destOrd="0" presId="urn:microsoft.com/office/officeart/2005/8/layout/cycle8"/>
    <dgm:cxn modelId="{BBC8611F-1567-4412-9426-4162734D0A43}" type="presParOf" srcId="{53AA4272-4FDC-44CE-AFF9-D95AB7F7C787}" destId="{50EA09B6-148C-4E67-8E30-C86E38CC5CF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832A4-95D0-4C38-875B-F45135839B3B}">
      <dsp:nvSpPr>
        <dsp:cNvPr id="0" name=""/>
        <dsp:cNvSpPr/>
      </dsp:nvSpPr>
      <dsp:spPr>
        <a:xfrm>
          <a:off x="1278" y="2210641"/>
          <a:ext cx="2493459" cy="99738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Inklusives SGB VII</a:t>
          </a:r>
        </a:p>
      </dsp:txBody>
      <dsp:txXfrm>
        <a:off x="1278" y="2210641"/>
        <a:ext cx="2244113" cy="997383"/>
      </dsp:txXfrm>
    </dsp:sp>
    <dsp:sp modelId="{7370B82F-ECE6-4E6E-9C39-8BD58BE5507F}">
      <dsp:nvSpPr>
        <dsp:cNvPr id="0" name=""/>
        <dsp:cNvSpPr/>
      </dsp:nvSpPr>
      <dsp:spPr>
        <a:xfrm>
          <a:off x="1996046" y="2210641"/>
          <a:ext cx="2493459" cy="997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Datenlücken - Erkenntnislücken</a:t>
          </a:r>
        </a:p>
      </dsp:txBody>
      <dsp:txXfrm>
        <a:off x="2494738" y="2210641"/>
        <a:ext cx="1496076" cy="997383"/>
      </dsp:txXfrm>
    </dsp:sp>
    <dsp:sp modelId="{E3A2D2D5-DDA1-4C18-9990-2934205F8A8D}">
      <dsp:nvSpPr>
        <dsp:cNvPr id="0" name=""/>
        <dsp:cNvSpPr/>
      </dsp:nvSpPr>
      <dsp:spPr>
        <a:xfrm>
          <a:off x="3962334" y="2210641"/>
          <a:ext cx="2493459" cy="997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Inklusiver</a:t>
          </a:r>
          <a:r>
            <a:rPr lang="de-DE" sz="1300" b="1" kern="1200" baseline="0" dirty="0"/>
            <a:t> Kinderschutz</a:t>
          </a:r>
          <a:endParaRPr lang="de-DE" sz="1300" b="1" kern="1200" dirty="0"/>
        </a:p>
      </dsp:txBody>
      <dsp:txXfrm>
        <a:off x="4461026" y="2210641"/>
        <a:ext cx="1496076" cy="997383"/>
      </dsp:txXfrm>
    </dsp:sp>
    <dsp:sp modelId="{05327787-5DCF-461A-B194-2B368177B067}">
      <dsp:nvSpPr>
        <dsp:cNvPr id="0" name=""/>
        <dsp:cNvSpPr/>
      </dsp:nvSpPr>
      <dsp:spPr>
        <a:xfrm>
          <a:off x="5990140" y="2210641"/>
          <a:ext cx="2493459" cy="997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Lebenswelt der Kinder</a:t>
          </a:r>
        </a:p>
      </dsp:txBody>
      <dsp:txXfrm>
        <a:off x="6488832" y="2210641"/>
        <a:ext cx="1496076" cy="997383"/>
      </dsp:txXfrm>
    </dsp:sp>
    <dsp:sp modelId="{78FB6688-D5DD-49F5-8470-769B9BB1CCB5}">
      <dsp:nvSpPr>
        <dsp:cNvPr id="0" name=""/>
        <dsp:cNvSpPr/>
      </dsp:nvSpPr>
      <dsp:spPr>
        <a:xfrm>
          <a:off x="7980350" y="2210641"/>
          <a:ext cx="2493459" cy="997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de-DE" sz="1300" b="1" kern="1200" dirty="0"/>
            <a:t>Herausforderungen</a:t>
          </a:r>
        </a:p>
      </dsp:txBody>
      <dsp:txXfrm>
        <a:off x="8479042" y="2210641"/>
        <a:ext cx="1496076" cy="9973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4A83A-20A4-4DED-B08E-65E206231E58}">
      <dsp:nvSpPr>
        <dsp:cNvPr id="0" name=""/>
        <dsp:cNvSpPr/>
      </dsp:nvSpPr>
      <dsp:spPr>
        <a:xfrm>
          <a:off x="1680743" y="274013"/>
          <a:ext cx="3722179" cy="3722179"/>
        </a:xfrm>
        <a:prstGeom prst="pie">
          <a:avLst>
            <a:gd name="adj1" fmla="val 162000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Prävention</a:t>
          </a:r>
        </a:p>
      </dsp:txBody>
      <dsp:txXfrm>
        <a:off x="3656600" y="1045479"/>
        <a:ext cx="1373661" cy="1019168"/>
      </dsp:txXfrm>
    </dsp:sp>
    <dsp:sp modelId="{B4A08DA6-D40B-4A41-B4EC-4048838F7DE9}">
      <dsp:nvSpPr>
        <dsp:cNvPr id="0" name=""/>
        <dsp:cNvSpPr/>
      </dsp:nvSpPr>
      <dsp:spPr>
        <a:xfrm>
          <a:off x="1680743" y="398972"/>
          <a:ext cx="3722179" cy="3722179"/>
        </a:xfrm>
        <a:prstGeom prst="pie">
          <a:avLst>
            <a:gd name="adj1" fmla="val 0"/>
            <a:gd name="adj2" fmla="val 54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Intervention</a:t>
          </a:r>
        </a:p>
      </dsp:txBody>
      <dsp:txXfrm>
        <a:off x="3656600" y="2330517"/>
        <a:ext cx="1373661" cy="1019168"/>
      </dsp:txXfrm>
    </dsp:sp>
    <dsp:sp modelId="{56A05632-2EEA-439D-82AC-D1E0107D23C3}">
      <dsp:nvSpPr>
        <dsp:cNvPr id="0" name=""/>
        <dsp:cNvSpPr/>
      </dsp:nvSpPr>
      <dsp:spPr>
        <a:xfrm>
          <a:off x="1555784" y="398972"/>
          <a:ext cx="3722179" cy="3722179"/>
        </a:xfrm>
        <a:prstGeom prst="pie">
          <a:avLst>
            <a:gd name="adj1" fmla="val 5400000"/>
            <a:gd name="adj2" fmla="val 108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Nachsorge</a:t>
          </a:r>
        </a:p>
        <a:p>
          <a:pPr marL="0" lvl="0" indent="0" algn="ctr" defTabSz="844550">
            <a:lnSpc>
              <a:spcPct val="90000"/>
            </a:lnSpc>
            <a:spcBef>
              <a:spcPct val="0"/>
            </a:spcBef>
            <a:spcAft>
              <a:spcPct val="35000"/>
            </a:spcAft>
            <a:buNone/>
          </a:pPr>
          <a:r>
            <a:rPr lang="de-DE" sz="1900" kern="1200" dirty="0"/>
            <a:t>???</a:t>
          </a:r>
        </a:p>
      </dsp:txBody>
      <dsp:txXfrm>
        <a:off x="1928445" y="2330517"/>
        <a:ext cx="1373661" cy="1019168"/>
      </dsp:txXfrm>
    </dsp:sp>
    <dsp:sp modelId="{BEDF05D5-1A67-41D8-BEF8-8E8805709C24}">
      <dsp:nvSpPr>
        <dsp:cNvPr id="0" name=""/>
        <dsp:cNvSpPr/>
      </dsp:nvSpPr>
      <dsp:spPr>
        <a:xfrm>
          <a:off x="1555784" y="274013"/>
          <a:ext cx="3722179" cy="3722179"/>
        </a:xfrm>
        <a:prstGeom prst="pie">
          <a:avLst>
            <a:gd name="adj1" fmla="val 10800000"/>
            <a:gd name="adj2" fmla="val 162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Aufarbeitung</a:t>
          </a:r>
        </a:p>
        <a:p>
          <a:pPr marL="0" lvl="0" indent="0" algn="ctr" defTabSz="844550">
            <a:lnSpc>
              <a:spcPct val="90000"/>
            </a:lnSpc>
            <a:spcBef>
              <a:spcPct val="0"/>
            </a:spcBef>
            <a:spcAft>
              <a:spcPct val="35000"/>
            </a:spcAft>
            <a:buNone/>
          </a:pPr>
          <a:r>
            <a:rPr lang="de-DE" sz="1900" kern="1200" dirty="0"/>
            <a:t>???</a:t>
          </a:r>
        </a:p>
      </dsp:txBody>
      <dsp:txXfrm>
        <a:off x="1928445" y="1045479"/>
        <a:ext cx="1373661" cy="1019168"/>
      </dsp:txXfrm>
    </dsp:sp>
    <dsp:sp modelId="{212141BB-E88D-4804-98AD-B25CD626F0A2}">
      <dsp:nvSpPr>
        <dsp:cNvPr id="0" name=""/>
        <dsp:cNvSpPr/>
      </dsp:nvSpPr>
      <dsp:spPr>
        <a:xfrm>
          <a:off x="1450322" y="43593"/>
          <a:ext cx="4183020" cy="418302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1C2833D2-26FF-44FB-903D-E72F2B327D0F}">
      <dsp:nvSpPr>
        <dsp:cNvPr id="0" name=""/>
        <dsp:cNvSpPr/>
      </dsp:nvSpPr>
      <dsp:spPr>
        <a:xfrm>
          <a:off x="1450322" y="168552"/>
          <a:ext cx="4183020" cy="418302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8AF48FCA-00F3-4A7B-909A-784BA4E64CC3}">
      <dsp:nvSpPr>
        <dsp:cNvPr id="0" name=""/>
        <dsp:cNvSpPr/>
      </dsp:nvSpPr>
      <dsp:spPr>
        <a:xfrm>
          <a:off x="1325363" y="168552"/>
          <a:ext cx="4183020" cy="418302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50EA09B6-148C-4E67-8E30-C86E38CC5CF0}">
      <dsp:nvSpPr>
        <dsp:cNvPr id="0" name=""/>
        <dsp:cNvSpPr/>
      </dsp:nvSpPr>
      <dsp:spPr>
        <a:xfrm>
          <a:off x="1325363" y="43593"/>
          <a:ext cx="4183020" cy="418302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4A83A-20A4-4DED-B08E-65E206231E58}">
      <dsp:nvSpPr>
        <dsp:cNvPr id="0" name=""/>
        <dsp:cNvSpPr/>
      </dsp:nvSpPr>
      <dsp:spPr>
        <a:xfrm>
          <a:off x="1680743" y="274013"/>
          <a:ext cx="3722179" cy="3722179"/>
        </a:xfrm>
        <a:prstGeom prst="pie">
          <a:avLst>
            <a:gd name="adj1" fmla="val 162000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Prävention</a:t>
          </a:r>
        </a:p>
      </dsp:txBody>
      <dsp:txXfrm>
        <a:off x="3656600" y="1045479"/>
        <a:ext cx="1373661" cy="1019168"/>
      </dsp:txXfrm>
    </dsp:sp>
    <dsp:sp modelId="{B4A08DA6-D40B-4A41-B4EC-4048838F7DE9}">
      <dsp:nvSpPr>
        <dsp:cNvPr id="0" name=""/>
        <dsp:cNvSpPr/>
      </dsp:nvSpPr>
      <dsp:spPr>
        <a:xfrm>
          <a:off x="1680743" y="398972"/>
          <a:ext cx="3722179" cy="3722179"/>
        </a:xfrm>
        <a:prstGeom prst="pie">
          <a:avLst>
            <a:gd name="adj1" fmla="val 0"/>
            <a:gd name="adj2" fmla="val 54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Intervention</a:t>
          </a:r>
        </a:p>
      </dsp:txBody>
      <dsp:txXfrm>
        <a:off x="3656600" y="2330517"/>
        <a:ext cx="1373661" cy="1019168"/>
      </dsp:txXfrm>
    </dsp:sp>
    <dsp:sp modelId="{56A05632-2EEA-439D-82AC-D1E0107D23C3}">
      <dsp:nvSpPr>
        <dsp:cNvPr id="0" name=""/>
        <dsp:cNvSpPr/>
      </dsp:nvSpPr>
      <dsp:spPr>
        <a:xfrm>
          <a:off x="1555784" y="398972"/>
          <a:ext cx="3722179" cy="3722179"/>
        </a:xfrm>
        <a:prstGeom prst="pie">
          <a:avLst>
            <a:gd name="adj1" fmla="val 5400000"/>
            <a:gd name="adj2" fmla="val 108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Nachsorge</a:t>
          </a:r>
        </a:p>
        <a:p>
          <a:pPr marL="0" lvl="0" indent="0" algn="ctr" defTabSz="844550">
            <a:lnSpc>
              <a:spcPct val="90000"/>
            </a:lnSpc>
            <a:spcBef>
              <a:spcPct val="0"/>
            </a:spcBef>
            <a:spcAft>
              <a:spcPct val="35000"/>
            </a:spcAft>
            <a:buNone/>
          </a:pPr>
          <a:r>
            <a:rPr lang="de-DE" sz="1900" kern="1200" dirty="0"/>
            <a:t>???</a:t>
          </a:r>
        </a:p>
      </dsp:txBody>
      <dsp:txXfrm>
        <a:off x="1928445" y="2330517"/>
        <a:ext cx="1373661" cy="1019168"/>
      </dsp:txXfrm>
    </dsp:sp>
    <dsp:sp modelId="{BEDF05D5-1A67-41D8-BEF8-8E8805709C24}">
      <dsp:nvSpPr>
        <dsp:cNvPr id="0" name=""/>
        <dsp:cNvSpPr/>
      </dsp:nvSpPr>
      <dsp:spPr>
        <a:xfrm>
          <a:off x="1555784" y="274013"/>
          <a:ext cx="3722179" cy="3722179"/>
        </a:xfrm>
        <a:prstGeom prst="pie">
          <a:avLst>
            <a:gd name="adj1" fmla="val 10800000"/>
            <a:gd name="adj2" fmla="val 162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Aufarbeitung</a:t>
          </a:r>
        </a:p>
        <a:p>
          <a:pPr marL="0" lvl="0" indent="0" algn="ctr" defTabSz="844550">
            <a:lnSpc>
              <a:spcPct val="90000"/>
            </a:lnSpc>
            <a:spcBef>
              <a:spcPct val="0"/>
            </a:spcBef>
            <a:spcAft>
              <a:spcPct val="35000"/>
            </a:spcAft>
            <a:buNone/>
          </a:pPr>
          <a:r>
            <a:rPr lang="de-DE" sz="1900" kern="1200" dirty="0"/>
            <a:t>???</a:t>
          </a:r>
        </a:p>
      </dsp:txBody>
      <dsp:txXfrm>
        <a:off x="1928445" y="1045479"/>
        <a:ext cx="1373661" cy="1019168"/>
      </dsp:txXfrm>
    </dsp:sp>
    <dsp:sp modelId="{212141BB-E88D-4804-98AD-B25CD626F0A2}">
      <dsp:nvSpPr>
        <dsp:cNvPr id="0" name=""/>
        <dsp:cNvSpPr/>
      </dsp:nvSpPr>
      <dsp:spPr>
        <a:xfrm>
          <a:off x="1450322" y="43593"/>
          <a:ext cx="4183020" cy="418302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1C2833D2-26FF-44FB-903D-E72F2B327D0F}">
      <dsp:nvSpPr>
        <dsp:cNvPr id="0" name=""/>
        <dsp:cNvSpPr/>
      </dsp:nvSpPr>
      <dsp:spPr>
        <a:xfrm>
          <a:off x="1450322" y="168552"/>
          <a:ext cx="4183020" cy="418302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8AF48FCA-00F3-4A7B-909A-784BA4E64CC3}">
      <dsp:nvSpPr>
        <dsp:cNvPr id="0" name=""/>
        <dsp:cNvSpPr/>
      </dsp:nvSpPr>
      <dsp:spPr>
        <a:xfrm>
          <a:off x="1325363" y="168552"/>
          <a:ext cx="4183020" cy="418302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50EA09B6-148C-4E67-8E30-C86E38CC5CF0}">
      <dsp:nvSpPr>
        <dsp:cNvPr id="0" name=""/>
        <dsp:cNvSpPr/>
      </dsp:nvSpPr>
      <dsp:spPr>
        <a:xfrm>
          <a:off x="1325363" y="43593"/>
          <a:ext cx="4183020" cy="418302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E470C-2958-4FFB-9539-A28730DC3201}">
      <dsp:nvSpPr>
        <dsp:cNvPr id="0" name=""/>
        <dsp:cNvSpPr/>
      </dsp:nvSpPr>
      <dsp:spPr>
        <a:xfrm>
          <a:off x="0" y="1750"/>
          <a:ext cx="6172199" cy="8874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de-DE" sz="3700" kern="1200"/>
            <a:t>Verständnis dafür, </a:t>
          </a:r>
          <a:endParaRPr lang="en-US" sz="3700" kern="1200"/>
        </a:p>
      </dsp:txBody>
      <dsp:txXfrm>
        <a:off x="43321" y="45071"/>
        <a:ext cx="6085557" cy="800803"/>
      </dsp:txXfrm>
    </dsp:sp>
    <dsp:sp modelId="{517D676B-539A-4320-9274-AD244A18DFE6}">
      <dsp:nvSpPr>
        <dsp:cNvPr id="0" name=""/>
        <dsp:cNvSpPr/>
      </dsp:nvSpPr>
      <dsp:spPr>
        <a:xfrm>
          <a:off x="0" y="889195"/>
          <a:ext cx="6172199"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de-DE" sz="2900" kern="1200" dirty="0"/>
            <a:t>wie </a:t>
          </a:r>
          <a:r>
            <a:rPr lang="de-DE" sz="2900" u="sng" kern="1200" dirty="0"/>
            <a:t>Behinderungen im Kontext anderer Lebensbedingungen </a:t>
          </a:r>
          <a:r>
            <a:rPr lang="de-DE" sz="2900" kern="1200" dirty="0"/>
            <a:t>von Kindern zu Gefährdungslagen beitragen und </a:t>
          </a:r>
          <a:endParaRPr lang="en-US" sz="2900" kern="1200" dirty="0"/>
        </a:p>
        <a:p>
          <a:pPr marL="285750" lvl="1" indent="-285750" algn="l" defTabSz="1289050">
            <a:lnSpc>
              <a:spcPct val="90000"/>
            </a:lnSpc>
            <a:spcBef>
              <a:spcPct val="0"/>
            </a:spcBef>
            <a:spcAft>
              <a:spcPct val="20000"/>
            </a:spcAft>
            <a:buChar char="•"/>
          </a:pPr>
          <a:r>
            <a:rPr lang="de-DE" sz="2900" kern="1200" dirty="0"/>
            <a:t>welche </a:t>
          </a:r>
          <a:r>
            <a:rPr lang="de-DE" sz="2900" u="sng" kern="1200" dirty="0"/>
            <a:t>Besonderheiten</a:t>
          </a:r>
          <a:r>
            <a:rPr lang="de-DE" sz="2900" kern="1200" dirty="0"/>
            <a:t> im Hinblick auf Beteiligungs- und Klärungsprozesse sowie</a:t>
          </a:r>
          <a:endParaRPr lang="en-US" sz="2900" kern="1200" dirty="0"/>
        </a:p>
        <a:p>
          <a:pPr marL="285750" lvl="1" indent="-285750" algn="l" defTabSz="1289050">
            <a:lnSpc>
              <a:spcPct val="90000"/>
            </a:lnSpc>
            <a:spcBef>
              <a:spcPct val="0"/>
            </a:spcBef>
            <a:spcAft>
              <a:spcPct val="20000"/>
            </a:spcAft>
            <a:buChar char="•"/>
          </a:pPr>
          <a:r>
            <a:rPr lang="de-DE" sz="2900" kern="1200" dirty="0"/>
            <a:t>die Abwendung von Gefährdung bestehen.</a:t>
          </a:r>
          <a:endParaRPr lang="en-US" sz="2900" kern="1200" dirty="0"/>
        </a:p>
      </dsp:txBody>
      <dsp:txXfrm>
        <a:off x="0" y="889195"/>
        <a:ext cx="6172199" cy="3982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5F29D-F0C2-4676-872C-A1BA70747F53}">
      <dsp:nvSpPr>
        <dsp:cNvPr id="0" name=""/>
        <dsp:cNvSpPr/>
      </dsp:nvSpPr>
      <dsp:spPr>
        <a:xfrm>
          <a:off x="0" y="36512"/>
          <a:ext cx="6172199"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Aufmerksamkeit und Kompetenzen bei besonders häufigen Gefährdungsformen: </a:t>
          </a:r>
          <a:r>
            <a:rPr lang="de-DE" sz="2100" u="sng" kern="1200"/>
            <a:t>emotionale Vernachlässigung und psychische Misshandlung</a:t>
          </a:r>
          <a:endParaRPr lang="en-US" sz="2100" kern="1200"/>
        </a:p>
      </dsp:txBody>
      <dsp:txXfrm>
        <a:off x="56372" y="92884"/>
        <a:ext cx="6059455" cy="1042045"/>
      </dsp:txXfrm>
    </dsp:sp>
    <dsp:sp modelId="{F14742CB-6E48-4A6A-ADBD-E0700723BB1E}">
      <dsp:nvSpPr>
        <dsp:cNvPr id="0" name=""/>
        <dsp:cNvSpPr/>
      </dsp:nvSpPr>
      <dsp:spPr>
        <a:xfrm>
          <a:off x="0" y="1251782"/>
          <a:ext cx="6172199"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Frage nach besonderen Wegen in die Gefährdung: </a:t>
          </a:r>
          <a:r>
            <a:rPr lang="de-DE" sz="2100" u="sng" kern="1200"/>
            <a:t>Gravierend fehllaufende Anpassungsprozesse von Eltern an die Behinderung eines Kindes</a:t>
          </a:r>
          <a:endParaRPr lang="en-US" sz="2100" kern="1200"/>
        </a:p>
      </dsp:txBody>
      <dsp:txXfrm>
        <a:off x="56372" y="1308154"/>
        <a:ext cx="6059455" cy="1042045"/>
      </dsp:txXfrm>
    </dsp:sp>
    <dsp:sp modelId="{BBEB7D46-3760-4928-9FD4-2781D3A1799B}">
      <dsp:nvSpPr>
        <dsp:cNvPr id="0" name=""/>
        <dsp:cNvSpPr/>
      </dsp:nvSpPr>
      <dsp:spPr>
        <a:xfrm>
          <a:off x="0" y="2467052"/>
          <a:ext cx="6172199"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Frage nach besonderen Einschätzungsprozessen: z.B. </a:t>
          </a:r>
          <a:r>
            <a:rPr lang="de-DE" sz="2100" u="sng" kern="1200"/>
            <a:t>Anpassung von Explorationsformen</a:t>
          </a:r>
          <a:endParaRPr lang="en-US" sz="2100" kern="1200"/>
        </a:p>
      </dsp:txBody>
      <dsp:txXfrm>
        <a:off x="56372" y="2523424"/>
        <a:ext cx="6059455" cy="1042045"/>
      </dsp:txXfrm>
    </dsp:sp>
    <dsp:sp modelId="{5C3BB545-70B5-4B06-8413-B1A9ABC75B50}">
      <dsp:nvSpPr>
        <dsp:cNvPr id="0" name=""/>
        <dsp:cNvSpPr/>
      </dsp:nvSpPr>
      <dsp:spPr>
        <a:xfrm>
          <a:off x="0" y="3682322"/>
          <a:ext cx="6172199"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de-DE" sz="2100" kern="1200"/>
            <a:t>Frage nach besonderen Hilfeformen: z.B. </a:t>
          </a:r>
          <a:r>
            <a:rPr lang="de-DE" sz="2100" u="sng" kern="1200"/>
            <a:t>Zusammenarbeit mit Verfahrenslotsen</a:t>
          </a:r>
          <a:r>
            <a:rPr lang="de-DE" sz="2100" kern="1200"/>
            <a:t> </a:t>
          </a:r>
          <a:endParaRPr lang="en-US" sz="2100" kern="1200"/>
        </a:p>
      </dsp:txBody>
      <dsp:txXfrm>
        <a:off x="56372" y="3738694"/>
        <a:ext cx="6059455" cy="10420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3EC32-1A58-49E0-9955-C14D6A2F2C82}">
      <dsp:nvSpPr>
        <dsp:cNvPr id="0" name=""/>
        <dsp:cNvSpPr/>
      </dsp:nvSpPr>
      <dsp:spPr>
        <a:xfrm>
          <a:off x="3197984" y="183244"/>
          <a:ext cx="2368080" cy="23680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Wissen</a:t>
          </a:r>
        </a:p>
      </dsp:txBody>
      <dsp:txXfrm>
        <a:off x="4446019" y="685051"/>
        <a:ext cx="845743" cy="704786"/>
      </dsp:txXfrm>
    </dsp:sp>
    <dsp:sp modelId="{75318E8D-6DD4-46E6-893D-4E149919E9F0}">
      <dsp:nvSpPr>
        <dsp:cNvPr id="0" name=""/>
        <dsp:cNvSpPr/>
      </dsp:nvSpPr>
      <dsp:spPr>
        <a:xfrm>
          <a:off x="3149212" y="267818"/>
          <a:ext cx="2368080" cy="23680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Können</a:t>
          </a:r>
        </a:p>
      </dsp:txBody>
      <dsp:txXfrm>
        <a:off x="3713041" y="1804252"/>
        <a:ext cx="1268614" cy="620211"/>
      </dsp:txXfrm>
    </dsp:sp>
    <dsp:sp modelId="{DC62D13B-2D33-4020-B1B3-7C2BF6A763D1}">
      <dsp:nvSpPr>
        <dsp:cNvPr id="0" name=""/>
        <dsp:cNvSpPr/>
      </dsp:nvSpPr>
      <dsp:spPr>
        <a:xfrm>
          <a:off x="3245107" y="235034"/>
          <a:ext cx="2078748" cy="2264501"/>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de-DE" sz="1700" kern="1200" dirty="0"/>
            <a:t>Haltung</a:t>
          </a:r>
        </a:p>
      </dsp:txBody>
      <dsp:txXfrm>
        <a:off x="3485896" y="714892"/>
        <a:ext cx="742410" cy="673958"/>
      </dsp:txXfrm>
    </dsp:sp>
    <dsp:sp modelId="{36D5EC58-A5D1-4292-9686-93D29E533C4B}">
      <dsp:nvSpPr>
        <dsp:cNvPr id="0" name=""/>
        <dsp:cNvSpPr/>
      </dsp:nvSpPr>
      <dsp:spPr>
        <a:xfrm>
          <a:off x="3051584" y="36648"/>
          <a:ext cx="2661271" cy="266127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860D44-88C7-415D-A986-CAAE0A92D699}">
      <dsp:nvSpPr>
        <dsp:cNvPr id="0" name=""/>
        <dsp:cNvSpPr/>
      </dsp:nvSpPr>
      <dsp:spPr>
        <a:xfrm>
          <a:off x="3002617" y="121073"/>
          <a:ext cx="2661271" cy="266127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FCE412-42FB-454D-AA71-1218BE304B31}">
      <dsp:nvSpPr>
        <dsp:cNvPr id="0" name=""/>
        <dsp:cNvSpPr/>
      </dsp:nvSpPr>
      <dsp:spPr>
        <a:xfrm>
          <a:off x="2955850" y="37436"/>
          <a:ext cx="2661271" cy="266127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19B3E-EEEA-4EA2-878E-5A28E2F5D1BC}">
      <dsp:nvSpPr>
        <dsp:cNvPr id="0" name=""/>
        <dsp:cNvSpPr/>
      </dsp:nvSpPr>
      <dsp:spPr>
        <a:xfrm rot="16200000">
          <a:off x="2059272" y="-973636"/>
          <a:ext cx="2518237" cy="4465510"/>
        </a:xfrm>
        <a:prstGeom prst="downArrow">
          <a:avLst>
            <a:gd name="adj1" fmla="val 50000"/>
            <a:gd name="adj2" fmla="val 35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a:solidFill>
                <a:schemeClr val="bg1"/>
              </a:solidFill>
            </a:rPr>
            <a:t>Kinder und Jugendliche mit Beeinträchtigungen und ihre Familien sind bisher im Kontext des Kinderschutzes unterrepräsentiert.</a:t>
          </a:r>
        </a:p>
      </dsp:txBody>
      <dsp:txXfrm rot="5400000">
        <a:off x="1085636" y="629559"/>
        <a:ext cx="4024819" cy="1259119"/>
      </dsp:txXfrm>
    </dsp:sp>
    <dsp:sp modelId="{7FDA4CFE-1726-4A6C-A7FC-A6E44B8661E8}">
      <dsp:nvSpPr>
        <dsp:cNvPr id="0" name=""/>
        <dsp:cNvSpPr/>
      </dsp:nvSpPr>
      <dsp:spPr>
        <a:xfrm rot="5400000">
          <a:off x="6914905" y="-912470"/>
          <a:ext cx="2640569" cy="4465510"/>
        </a:xfrm>
        <a:prstGeom prst="downArrow">
          <a:avLst>
            <a:gd name="adj1" fmla="val 50000"/>
            <a:gd name="adj2" fmla="val 35000"/>
          </a:avLst>
        </a:prstGeom>
        <a:solidFill>
          <a:schemeClr val="accent1">
            <a:alpha val="5000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600" kern="1200" dirty="0">
              <a:solidFill>
                <a:schemeClr val="bg1"/>
              </a:solidFill>
            </a:rPr>
            <a:t>Gleichzeitig zählen Kinder und Jugendliche mit Beeinträchtigungen zu den besonders vulnerablen Gruppen, deren Risiko, von Gewalt betroffen zu sein, signifikant erhöht ist.</a:t>
          </a:r>
        </a:p>
      </dsp:txBody>
      <dsp:txXfrm rot="-5400000">
        <a:off x="6464535" y="660142"/>
        <a:ext cx="4003410" cy="1320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59A25-25DC-4278-96F5-E7A84267F6BA}">
      <dsp:nvSpPr>
        <dsp:cNvPr id="0" name=""/>
        <dsp:cNvSpPr/>
      </dsp:nvSpPr>
      <dsp:spPr>
        <a:xfrm>
          <a:off x="0" y="5154"/>
          <a:ext cx="8402824" cy="1009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0" i="0" kern="1200" baseline="0" dirty="0"/>
            <a:t>ein Drittel der Kinder mit Behinderungen ist von Gewalt betroffen</a:t>
          </a:r>
          <a:endParaRPr lang="en-US" sz="1800" kern="1200" dirty="0"/>
        </a:p>
      </dsp:txBody>
      <dsp:txXfrm>
        <a:off x="49268" y="54422"/>
        <a:ext cx="8304288" cy="910716"/>
      </dsp:txXfrm>
    </dsp:sp>
    <dsp:sp modelId="{5CC52DA4-9CD1-475D-AA65-E8F5E4F00AC7}">
      <dsp:nvSpPr>
        <dsp:cNvPr id="0" name=""/>
        <dsp:cNvSpPr/>
      </dsp:nvSpPr>
      <dsp:spPr>
        <a:xfrm>
          <a:off x="0" y="974394"/>
          <a:ext cx="8402824" cy="1009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0" i="0" kern="1200" baseline="0" dirty="0"/>
            <a:t>Kinder mit Behinderungen erleben mehr als doppelt so häufig Gewalt wie Kinder ohne Behinderungen</a:t>
          </a:r>
          <a:endParaRPr lang="en-US" sz="1800" kern="1200" dirty="0"/>
        </a:p>
      </dsp:txBody>
      <dsp:txXfrm>
        <a:off x="49268" y="1023662"/>
        <a:ext cx="8304288" cy="910716"/>
      </dsp:txXfrm>
    </dsp:sp>
    <dsp:sp modelId="{E719431D-FC49-45EE-BAB9-176227878DE5}">
      <dsp:nvSpPr>
        <dsp:cNvPr id="0" name=""/>
        <dsp:cNvSpPr/>
      </dsp:nvSpPr>
      <dsp:spPr>
        <a:xfrm>
          <a:off x="0" y="2043731"/>
          <a:ext cx="8402824" cy="1009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0" i="0" kern="1200" baseline="0" dirty="0"/>
            <a:t>Kinder mit Behinderungen erleben auch ein höheres Maß an allen Formen von Gewalt in allen Diagnosetypen</a:t>
          </a:r>
          <a:endParaRPr lang="en-US" sz="1800" kern="1200" dirty="0"/>
        </a:p>
      </dsp:txBody>
      <dsp:txXfrm>
        <a:off x="49268" y="2092999"/>
        <a:ext cx="8304288" cy="910716"/>
      </dsp:txXfrm>
    </dsp:sp>
    <dsp:sp modelId="{05C5A851-BA8C-4CA2-A98D-CF7B2F614EF0}">
      <dsp:nvSpPr>
        <dsp:cNvPr id="0" name=""/>
        <dsp:cNvSpPr/>
      </dsp:nvSpPr>
      <dsp:spPr>
        <a:xfrm>
          <a:off x="0" y="3064234"/>
          <a:ext cx="8402824" cy="1009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0" i="0" kern="1200" baseline="0" dirty="0"/>
            <a:t>Kinder mit emotionalen Störungen und kognitiven Beeinträchtigungen sind häufiger betroffen als Kinder mit anderen Behinderungen, und zwar über alle Gewaltformen und Täter hinweg, mit Ausnahme von sexueller Gewalt und Mobbing durch Gleichaltrige</a:t>
          </a:r>
          <a:endParaRPr lang="en-US" sz="1800" kern="1200" dirty="0"/>
        </a:p>
      </dsp:txBody>
      <dsp:txXfrm>
        <a:off x="49268" y="3113502"/>
        <a:ext cx="8304288" cy="910716"/>
      </dsp:txXfrm>
    </dsp:sp>
    <dsp:sp modelId="{8DEC0376-F940-45D1-B007-E4C3123A8B7A}">
      <dsp:nvSpPr>
        <dsp:cNvPr id="0" name=""/>
        <dsp:cNvSpPr/>
      </dsp:nvSpPr>
      <dsp:spPr>
        <a:xfrm>
          <a:off x="0" y="4085814"/>
          <a:ext cx="8402824" cy="10092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b="0" i="0" kern="1200" baseline="0" dirty="0"/>
            <a:t>Kinder mit sensorischen Beeinträchtigungen und körperlichen Einschränkungen weisen eine höhere Prävalenz sexueller Gewalt auf als kognitiv beeinträchtigte Kohorten, und Kinder mit sensorischen Problemen erleben auch ein höheres Maß an Mobbing durch Gleichaltrige</a:t>
          </a:r>
          <a:endParaRPr lang="en-US" sz="1800" kern="1200" dirty="0"/>
        </a:p>
      </dsp:txBody>
      <dsp:txXfrm>
        <a:off x="49268" y="4135082"/>
        <a:ext cx="8304288" cy="910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5FD6-0E0C-4628-857C-1BD7647E6FED}">
      <dsp:nvSpPr>
        <dsp:cNvPr id="0" name=""/>
        <dsp:cNvSpPr/>
      </dsp:nvSpPr>
      <dsp:spPr>
        <a:xfrm rot="5400000">
          <a:off x="2057984" y="334397"/>
          <a:ext cx="1350065" cy="11745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Kita</a:t>
          </a:r>
        </a:p>
      </dsp:txBody>
      <dsp:txXfrm rot="-5400000">
        <a:off x="2328773" y="457028"/>
        <a:ext cx="808486" cy="929295"/>
      </dsp:txXfrm>
    </dsp:sp>
    <dsp:sp modelId="{1D0208C6-31A3-4041-963E-8198CF7AD9F3}">
      <dsp:nvSpPr>
        <dsp:cNvPr id="0" name=""/>
        <dsp:cNvSpPr/>
      </dsp:nvSpPr>
      <dsp:spPr>
        <a:xfrm>
          <a:off x="3355937" y="516655"/>
          <a:ext cx="1506672" cy="810039"/>
        </a:xfrm>
        <a:prstGeom prst="rect">
          <a:avLst/>
        </a:prstGeom>
        <a:noFill/>
        <a:ln>
          <a:noFill/>
        </a:ln>
        <a:effectLst/>
      </dsp:spPr>
      <dsp:style>
        <a:lnRef idx="0">
          <a:scrgbClr r="0" g="0" b="0"/>
        </a:lnRef>
        <a:fillRef idx="0">
          <a:scrgbClr r="0" g="0" b="0"/>
        </a:fillRef>
        <a:effectRef idx="0">
          <a:scrgbClr r="0" g="0" b="0"/>
        </a:effectRef>
        <a:fontRef idx="minor"/>
      </dsp:style>
    </dsp:sp>
    <dsp:sp modelId="{D6977B29-98D4-43E9-800D-ACC37EB2E79F}">
      <dsp:nvSpPr>
        <dsp:cNvPr id="0" name=""/>
        <dsp:cNvSpPr/>
      </dsp:nvSpPr>
      <dsp:spPr>
        <a:xfrm rot="5400000">
          <a:off x="789463" y="334397"/>
          <a:ext cx="1350065" cy="11745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de-DE" sz="1700" kern="1200" dirty="0"/>
            <a:t>Kranken-haus</a:t>
          </a:r>
        </a:p>
      </dsp:txBody>
      <dsp:txXfrm rot="-5400000">
        <a:off x="1060252" y="457028"/>
        <a:ext cx="808486" cy="929295"/>
      </dsp:txXfrm>
    </dsp:sp>
    <dsp:sp modelId="{C3463708-1ED6-4DC8-8763-A6919416A0D6}">
      <dsp:nvSpPr>
        <dsp:cNvPr id="0" name=""/>
        <dsp:cNvSpPr/>
      </dsp:nvSpPr>
      <dsp:spPr>
        <a:xfrm rot="5400000">
          <a:off x="1304343" y="1433988"/>
          <a:ext cx="1350065" cy="13097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(Förder-) schule</a:t>
          </a:r>
        </a:p>
      </dsp:txBody>
      <dsp:txXfrm rot="-5400000">
        <a:off x="1539528" y="1635494"/>
        <a:ext cx="879695" cy="906759"/>
      </dsp:txXfrm>
    </dsp:sp>
    <dsp:sp modelId="{16F857D2-B32B-4891-8E2D-053D257F9DA6}">
      <dsp:nvSpPr>
        <dsp:cNvPr id="0" name=""/>
        <dsp:cNvSpPr/>
      </dsp:nvSpPr>
      <dsp:spPr>
        <a:xfrm>
          <a:off x="2375" y="1662591"/>
          <a:ext cx="1458070" cy="810039"/>
        </a:xfrm>
        <a:prstGeom prst="rect">
          <a:avLst/>
        </a:prstGeom>
        <a:noFill/>
        <a:ln>
          <a:noFill/>
        </a:ln>
        <a:effectLst/>
      </dsp:spPr>
      <dsp:style>
        <a:lnRef idx="0">
          <a:scrgbClr r="0" g="0" b="0"/>
        </a:lnRef>
        <a:fillRef idx="0">
          <a:scrgbClr r="0" g="0" b="0"/>
        </a:fillRef>
        <a:effectRef idx="0">
          <a:scrgbClr r="0" g="0" b="0"/>
        </a:effectRef>
        <a:fontRef idx="minor"/>
      </dsp:style>
    </dsp:sp>
    <dsp:sp modelId="{DA6A2664-2F82-42A1-8EAA-4A4A72DEF2C5}">
      <dsp:nvSpPr>
        <dsp:cNvPr id="0" name=""/>
        <dsp:cNvSpPr/>
      </dsp:nvSpPr>
      <dsp:spPr>
        <a:xfrm rot="5400000">
          <a:off x="2689815" y="1480332"/>
          <a:ext cx="1350065" cy="11745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dirty="0"/>
            <a:t>Wohn-gruppen (EGH, KJH)</a:t>
          </a:r>
        </a:p>
      </dsp:txBody>
      <dsp:txXfrm rot="-5400000">
        <a:off x="2960604" y="1602963"/>
        <a:ext cx="808486" cy="929295"/>
      </dsp:txXfrm>
    </dsp:sp>
    <dsp:sp modelId="{557F5D02-79B3-4338-9ACF-9D7289B5F591}">
      <dsp:nvSpPr>
        <dsp:cNvPr id="0" name=""/>
        <dsp:cNvSpPr/>
      </dsp:nvSpPr>
      <dsp:spPr>
        <a:xfrm rot="5400000">
          <a:off x="2057984" y="2656786"/>
          <a:ext cx="1350065" cy="122136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Früh-förderung</a:t>
          </a:r>
        </a:p>
      </dsp:txBody>
      <dsp:txXfrm rot="-5400000">
        <a:off x="2316193" y="2806721"/>
        <a:ext cx="833646" cy="921493"/>
      </dsp:txXfrm>
    </dsp:sp>
    <dsp:sp modelId="{97D2B629-0013-460C-8770-8CEC25CEA33E}">
      <dsp:nvSpPr>
        <dsp:cNvPr id="0" name=""/>
        <dsp:cNvSpPr/>
      </dsp:nvSpPr>
      <dsp:spPr>
        <a:xfrm>
          <a:off x="3355937" y="2862448"/>
          <a:ext cx="1506672" cy="810039"/>
        </a:xfrm>
        <a:prstGeom prst="rect">
          <a:avLst/>
        </a:prstGeom>
        <a:noFill/>
        <a:ln>
          <a:noFill/>
        </a:ln>
        <a:effectLst/>
      </dsp:spPr>
      <dsp:style>
        <a:lnRef idx="0">
          <a:scrgbClr r="0" g="0" b="0"/>
        </a:lnRef>
        <a:fillRef idx="0">
          <a:scrgbClr r="0" g="0" b="0"/>
        </a:fillRef>
        <a:effectRef idx="0">
          <a:scrgbClr r="0" g="0" b="0"/>
        </a:effectRef>
        <a:fontRef idx="minor"/>
      </dsp:style>
    </dsp:sp>
    <dsp:sp modelId="{F67580C9-6092-4423-AB4D-8B9232FF8AE5}">
      <dsp:nvSpPr>
        <dsp:cNvPr id="0" name=""/>
        <dsp:cNvSpPr/>
      </dsp:nvSpPr>
      <dsp:spPr>
        <a:xfrm rot="5400000">
          <a:off x="512258" y="2584231"/>
          <a:ext cx="1457908" cy="138775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dirty="0"/>
            <a:t>Sammel-unterkünfte für Geflüchtete</a:t>
          </a:r>
        </a:p>
      </dsp:txBody>
      <dsp:txXfrm rot="-5400000">
        <a:off x="773064" y="2786290"/>
        <a:ext cx="936296" cy="983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1D1B0-C8DF-43E8-86FB-3C30B4C35F5E}">
      <dsp:nvSpPr>
        <dsp:cNvPr id="0" name=""/>
        <dsp:cNvSpPr/>
      </dsp:nvSpPr>
      <dsp:spPr>
        <a:xfrm rot="5400000">
          <a:off x="2244535" y="84101"/>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Umgang mit FEM</a:t>
          </a:r>
        </a:p>
      </dsp:txBody>
      <dsp:txXfrm rot="-5400000">
        <a:off x="2498145" y="198951"/>
        <a:ext cx="757192" cy="870338"/>
      </dsp:txXfrm>
    </dsp:sp>
    <dsp:sp modelId="{84F35117-0AA7-416A-9C9B-66115F4CBA69}">
      <dsp:nvSpPr>
        <dsp:cNvPr id="0" name=""/>
        <dsp:cNvSpPr/>
      </dsp:nvSpPr>
      <dsp:spPr>
        <a:xfrm>
          <a:off x="3460141" y="254797"/>
          <a:ext cx="1411084" cy="758647"/>
        </a:xfrm>
        <a:prstGeom prst="rect">
          <a:avLst/>
        </a:prstGeom>
        <a:noFill/>
        <a:ln>
          <a:noFill/>
        </a:ln>
        <a:effectLst/>
      </dsp:spPr>
      <dsp:style>
        <a:lnRef idx="0">
          <a:scrgbClr r="0" g="0" b="0"/>
        </a:lnRef>
        <a:fillRef idx="0">
          <a:scrgbClr r="0" g="0" b="0"/>
        </a:fillRef>
        <a:effectRef idx="0">
          <a:scrgbClr r="0" g="0" b="0"/>
        </a:effectRef>
        <a:fontRef idx="minor"/>
      </dsp:style>
    </dsp:sp>
    <dsp:sp modelId="{602995EA-D874-4A5D-8584-CB6521868AB8}">
      <dsp:nvSpPr>
        <dsp:cNvPr id="0" name=""/>
        <dsp:cNvSpPr/>
      </dsp:nvSpPr>
      <dsp:spPr>
        <a:xfrm rot="5400000">
          <a:off x="1036297" y="166971"/>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dirty="0"/>
            <a:t>Macht-asymmetrie</a:t>
          </a:r>
        </a:p>
      </dsp:txBody>
      <dsp:txXfrm rot="-5400000">
        <a:off x="1289907" y="281821"/>
        <a:ext cx="757192" cy="870338"/>
      </dsp:txXfrm>
    </dsp:sp>
    <dsp:sp modelId="{C1AF90A7-FFF0-4065-8088-8682EECB3883}">
      <dsp:nvSpPr>
        <dsp:cNvPr id="0" name=""/>
        <dsp:cNvSpPr/>
      </dsp:nvSpPr>
      <dsp:spPr>
        <a:xfrm rot="5400000">
          <a:off x="1672692" y="1220226"/>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wenig </a:t>
          </a:r>
          <a:r>
            <a:rPr lang="de-DE" sz="1400" kern="1200" dirty="0" err="1"/>
            <a:t>Privats</a:t>
          </a:r>
          <a:r>
            <a:rPr lang="de-DE" sz="1400" kern="1200" dirty="0"/>
            <a:t>-sphäre</a:t>
          </a:r>
        </a:p>
      </dsp:txBody>
      <dsp:txXfrm rot="-5400000">
        <a:off x="1926302" y="1335076"/>
        <a:ext cx="757192" cy="870338"/>
      </dsp:txXfrm>
    </dsp:sp>
    <dsp:sp modelId="{D71E59EA-F747-4874-8958-4DCB1858A298}">
      <dsp:nvSpPr>
        <dsp:cNvPr id="0" name=""/>
        <dsp:cNvSpPr/>
      </dsp:nvSpPr>
      <dsp:spPr>
        <a:xfrm>
          <a:off x="2903700" y="1328030"/>
          <a:ext cx="1365565" cy="758647"/>
        </a:xfrm>
        <a:prstGeom prst="rect">
          <a:avLst/>
        </a:prstGeom>
        <a:noFill/>
        <a:ln>
          <a:noFill/>
        </a:ln>
        <a:effectLst/>
      </dsp:spPr>
      <dsp:style>
        <a:lnRef idx="0">
          <a:scrgbClr r="0" g="0" b="0"/>
        </a:lnRef>
        <a:fillRef idx="0">
          <a:scrgbClr r="0" g="0" b="0"/>
        </a:fillRef>
        <a:effectRef idx="0">
          <a:scrgbClr r="0" g="0" b="0"/>
        </a:effectRef>
        <a:fontRef idx="minor"/>
      </dsp:style>
    </dsp:sp>
    <dsp:sp modelId="{CAA91716-0763-4606-BB09-D5CA483E234A}">
      <dsp:nvSpPr>
        <dsp:cNvPr id="0" name=""/>
        <dsp:cNvSpPr/>
      </dsp:nvSpPr>
      <dsp:spPr>
        <a:xfrm rot="5400000">
          <a:off x="2836280" y="1157334"/>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a:t>Wechselnde Bezugs- personen</a:t>
          </a:r>
          <a:endParaRPr lang="de-DE" sz="1200" kern="1200" dirty="0"/>
        </a:p>
      </dsp:txBody>
      <dsp:txXfrm rot="-5400000">
        <a:off x="3089890" y="1272184"/>
        <a:ext cx="757192" cy="870338"/>
      </dsp:txXfrm>
    </dsp:sp>
    <dsp:sp modelId="{1E1428A5-C381-4293-ADA5-3C51A8435191}">
      <dsp:nvSpPr>
        <dsp:cNvPr id="0" name=""/>
        <dsp:cNvSpPr/>
      </dsp:nvSpPr>
      <dsp:spPr>
        <a:xfrm rot="5400000">
          <a:off x="2244535" y="2230567"/>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wenig Selbstwirk-</a:t>
          </a:r>
          <a:r>
            <a:rPr lang="de-DE" sz="1200" kern="1200" dirty="0" err="1"/>
            <a:t>samkeits</a:t>
          </a:r>
          <a:r>
            <a:rPr lang="de-DE" sz="1200" kern="1200" dirty="0"/>
            <a:t>-erfahr-</a:t>
          </a:r>
          <a:r>
            <a:rPr lang="de-DE" sz="1200" kern="1200" dirty="0" err="1"/>
            <a:t>ungen</a:t>
          </a:r>
          <a:endParaRPr lang="de-DE" sz="1200" kern="1200" dirty="0"/>
        </a:p>
      </dsp:txBody>
      <dsp:txXfrm rot="-5400000">
        <a:off x="2498145" y="2345417"/>
        <a:ext cx="757192" cy="870338"/>
      </dsp:txXfrm>
    </dsp:sp>
    <dsp:sp modelId="{EC395580-86C6-45E3-B8B4-41D42D5CD3BC}">
      <dsp:nvSpPr>
        <dsp:cNvPr id="0" name=""/>
        <dsp:cNvSpPr/>
      </dsp:nvSpPr>
      <dsp:spPr>
        <a:xfrm>
          <a:off x="3460141" y="2401263"/>
          <a:ext cx="1411084" cy="758647"/>
        </a:xfrm>
        <a:prstGeom prst="rect">
          <a:avLst/>
        </a:prstGeom>
        <a:noFill/>
        <a:ln>
          <a:noFill/>
        </a:ln>
        <a:effectLst/>
      </dsp:spPr>
      <dsp:style>
        <a:lnRef idx="0">
          <a:scrgbClr r="0" g="0" b="0"/>
        </a:lnRef>
        <a:fillRef idx="0">
          <a:scrgbClr r="0" g="0" b="0"/>
        </a:fillRef>
        <a:effectRef idx="0">
          <a:scrgbClr r="0" g="0" b="0"/>
        </a:effectRef>
        <a:fontRef idx="minor"/>
      </dsp:style>
    </dsp:sp>
    <dsp:sp modelId="{FA400BB9-2D1F-4018-A4C0-720461845F39}">
      <dsp:nvSpPr>
        <dsp:cNvPr id="0" name=""/>
        <dsp:cNvSpPr/>
      </dsp:nvSpPr>
      <dsp:spPr>
        <a:xfrm rot="5400000">
          <a:off x="1063622" y="2209186"/>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e-DE" sz="1100" kern="1200"/>
            <a:t>wenig Transparenz und Partizipation</a:t>
          </a:r>
          <a:endParaRPr lang="de-DE" sz="1100" kern="1200" dirty="0"/>
        </a:p>
      </dsp:txBody>
      <dsp:txXfrm rot="-5400000">
        <a:off x="1317232" y="2324036"/>
        <a:ext cx="757192" cy="870338"/>
      </dsp:txXfrm>
    </dsp:sp>
    <dsp:sp modelId="{78769BF2-C2AA-456F-83A1-7AA2390C21FC}">
      <dsp:nvSpPr>
        <dsp:cNvPr id="0" name=""/>
        <dsp:cNvSpPr/>
      </dsp:nvSpPr>
      <dsp:spPr>
        <a:xfrm rot="5400000">
          <a:off x="1648238" y="3303800"/>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Isolation</a:t>
          </a:r>
        </a:p>
      </dsp:txBody>
      <dsp:txXfrm rot="-5400000">
        <a:off x="1901848" y="3418650"/>
        <a:ext cx="757192" cy="870338"/>
      </dsp:txXfrm>
    </dsp:sp>
    <dsp:sp modelId="{17A2EE12-563F-4C3E-A8B1-B5FD4D65B079}">
      <dsp:nvSpPr>
        <dsp:cNvPr id="0" name=""/>
        <dsp:cNvSpPr/>
      </dsp:nvSpPr>
      <dsp:spPr>
        <a:xfrm>
          <a:off x="319341" y="3474496"/>
          <a:ext cx="1365565" cy="758647"/>
        </a:xfrm>
        <a:prstGeom prst="rect">
          <a:avLst/>
        </a:prstGeom>
        <a:noFill/>
        <a:ln>
          <a:noFill/>
        </a:ln>
        <a:effectLst/>
      </dsp:spPr>
      <dsp:style>
        <a:lnRef idx="0">
          <a:scrgbClr r="0" g="0" b="0"/>
        </a:lnRef>
        <a:fillRef idx="0">
          <a:scrgbClr r="0" g="0" b="0"/>
        </a:fillRef>
        <a:effectRef idx="0">
          <a:scrgbClr r="0" g="0" b="0"/>
        </a:effectRef>
        <a:fontRef idx="minor"/>
      </dsp:style>
    </dsp:sp>
    <dsp:sp modelId="{36D604EB-86A1-41AA-8B51-D7E8ADAA3F82}">
      <dsp:nvSpPr>
        <dsp:cNvPr id="0" name=""/>
        <dsp:cNvSpPr/>
      </dsp:nvSpPr>
      <dsp:spPr>
        <a:xfrm rot="5400000">
          <a:off x="2863539" y="3305715"/>
          <a:ext cx="1264412" cy="11000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e-DE" sz="1400" kern="1200" dirty="0" err="1"/>
            <a:t>Kommu-nikation</a:t>
          </a:r>
          <a:endParaRPr lang="de-DE" sz="1400" kern="1200" dirty="0"/>
        </a:p>
      </dsp:txBody>
      <dsp:txXfrm rot="-5400000">
        <a:off x="3117149" y="3420565"/>
        <a:ext cx="757192" cy="870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77905-81A5-4607-BA9B-6DE7609DBFBD}">
      <dsp:nvSpPr>
        <dsp:cNvPr id="0" name=""/>
        <dsp:cNvSpPr/>
      </dsp:nvSpPr>
      <dsp:spPr>
        <a:xfrm>
          <a:off x="1972532" y="2052222"/>
          <a:ext cx="2523539" cy="2523539"/>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Teilhabechancen und Aktivitäten</a:t>
          </a:r>
        </a:p>
      </dsp:txBody>
      <dsp:txXfrm>
        <a:off x="2479876" y="2643349"/>
        <a:ext cx="1508851" cy="1297151"/>
      </dsp:txXfrm>
    </dsp:sp>
    <dsp:sp modelId="{D0E211D7-725E-4C14-88AA-3EEB4B69B457}">
      <dsp:nvSpPr>
        <dsp:cNvPr id="0" name=""/>
        <dsp:cNvSpPr/>
      </dsp:nvSpPr>
      <dsp:spPr>
        <a:xfrm>
          <a:off x="637639" y="1455742"/>
          <a:ext cx="1835301" cy="183530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err="1"/>
            <a:t>Beeinträch-tigung</a:t>
          </a:r>
          <a:endParaRPr lang="de-DE" sz="1400" b="1" kern="1200" dirty="0"/>
        </a:p>
      </dsp:txBody>
      <dsp:txXfrm>
        <a:off x="1099682" y="1920577"/>
        <a:ext cx="911215" cy="905631"/>
      </dsp:txXfrm>
    </dsp:sp>
    <dsp:sp modelId="{8F026D52-C2CE-446A-83A7-D59DEAE891D4}">
      <dsp:nvSpPr>
        <dsp:cNvPr id="0" name=""/>
        <dsp:cNvSpPr/>
      </dsp:nvSpPr>
      <dsp:spPr>
        <a:xfrm rot="20700000">
          <a:off x="1642526" y="202070"/>
          <a:ext cx="1798220" cy="179822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t>Lebens-bedingungen</a:t>
          </a:r>
        </a:p>
      </dsp:txBody>
      <dsp:txXfrm rot="-20700000">
        <a:off x="2036928" y="596473"/>
        <a:ext cx="1009415" cy="1009415"/>
      </dsp:txXfrm>
    </dsp:sp>
    <dsp:sp modelId="{87650C01-4B35-4A9C-8BFF-BB2CCB261301}">
      <dsp:nvSpPr>
        <dsp:cNvPr id="0" name=""/>
        <dsp:cNvSpPr/>
      </dsp:nvSpPr>
      <dsp:spPr>
        <a:xfrm>
          <a:off x="1736710" y="1669425"/>
          <a:ext cx="3230130" cy="3230130"/>
        </a:xfrm>
        <a:prstGeom prst="circularArrow">
          <a:avLst>
            <a:gd name="adj1" fmla="val 4688"/>
            <a:gd name="adj2" fmla="val 299029"/>
            <a:gd name="adj3" fmla="val 2524845"/>
            <a:gd name="adj4" fmla="val 1584270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B4F7B-E8EE-4B64-9A29-D74F17558E09}">
      <dsp:nvSpPr>
        <dsp:cNvPr id="0" name=""/>
        <dsp:cNvSpPr/>
      </dsp:nvSpPr>
      <dsp:spPr>
        <a:xfrm>
          <a:off x="289541" y="1060467"/>
          <a:ext cx="2346891" cy="234689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A57046-23BB-4836-A2F1-5D6F6527A148}">
      <dsp:nvSpPr>
        <dsp:cNvPr id="0" name=""/>
        <dsp:cNvSpPr/>
      </dsp:nvSpPr>
      <dsp:spPr>
        <a:xfrm>
          <a:off x="1226579" y="-193498"/>
          <a:ext cx="2530422" cy="253042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2B408-5F66-4E94-BD55-52486B894A67}">
      <dsp:nvSpPr>
        <dsp:cNvPr id="0" name=""/>
        <dsp:cNvSpPr/>
      </dsp:nvSpPr>
      <dsp:spPr>
        <a:xfrm rot="16200000">
          <a:off x="1732266" y="2030"/>
          <a:ext cx="3779394" cy="377939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kern="1200" dirty="0"/>
            <a:t>Wunsch nach Zugehörigkeit und gleicher Anerkennung</a:t>
          </a:r>
        </a:p>
      </dsp:txBody>
      <dsp:txXfrm rot="5400000">
        <a:off x="1732267" y="946877"/>
        <a:ext cx="3118000" cy="1889697"/>
      </dsp:txXfrm>
    </dsp:sp>
    <dsp:sp modelId="{2BA88893-C837-4D8A-9E07-2052E1EEF45E}">
      <dsp:nvSpPr>
        <dsp:cNvPr id="0" name=""/>
        <dsp:cNvSpPr/>
      </dsp:nvSpPr>
      <dsp:spPr>
        <a:xfrm rot="5400000">
          <a:off x="5642274" y="2030"/>
          <a:ext cx="3779394" cy="377939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kern="1200" dirty="0"/>
            <a:t>Wunsch nach Anerkennung besonderer Bedürfnisse</a:t>
          </a:r>
        </a:p>
      </dsp:txBody>
      <dsp:txXfrm rot="-5400000">
        <a:off x="6303669" y="946879"/>
        <a:ext cx="3118000" cy="1889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4A83A-20A4-4DED-B08E-65E206231E58}">
      <dsp:nvSpPr>
        <dsp:cNvPr id="0" name=""/>
        <dsp:cNvSpPr/>
      </dsp:nvSpPr>
      <dsp:spPr>
        <a:xfrm>
          <a:off x="1680743" y="274013"/>
          <a:ext cx="3722179" cy="3722179"/>
        </a:xfrm>
        <a:prstGeom prst="pie">
          <a:avLst>
            <a:gd name="adj1" fmla="val 162000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Prävention</a:t>
          </a:r>
        </a:p>
      </dsp:txBody>
      <dsp:txXfrm>
        <a:off x="3656600" y="1045479"/>
        <a:ext cx="1373661" cy="1019168"/>
      </dsp:txXfrm>
    </dsp:sp>
    <dsp:sp modelId="{B4A08DA6-D40B-4A41-B4EC-4048838F7DE9}">
      <dsp:nvSpPr>
        <dsp:cNvPr id="0" name=""/>
        <dsp:cNvSpPr/>
      </dsp:nvSpPr>
      <dsp:spPr>
        <a:xfrm>
          <a:off x="1680743" y="398972"/>
          <a:ext cx="3722179" cy="3722179"/>
        </a:xfrm>
        <a:prstGeom prst="pie">
          <a:avLst>
            <a:gd name="adj1" fmla="val 0"/>
            <a:gd name="adj2" fmla="val 54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Intervention</a:t>
          </a:r>
        </a:p>
      </dsp:txBody>
      <dsp:txXfrm>
        <a:off x="3656600" y="2330517"/>
        <a:ext cx="1373661" cy="1019168"/>
      </dsp:txXfrm>
    </dsp:sp>
    <dsp:sp modelId="{56A05632-2EEA-439D-82AC-D1E0107D23C3}">
      <dsp:nvSpPr>
        <dsp:cNvPr id="0" name=""/>
        <dsp:cNvSpPr/>
      </dsp:nvSpPr>
      <dsp:spPr>
        <a:xfrm>
          <a:off x="1555784" y="398972"/>
          <a:ext cx="3722179" cy="3722179"/>
        </a:xfrm>
        <a:prstGeom prst="pie">
          <a:avLst>
            <a:gd name="adj1" fmla="val 5400000"/>
            <a:gd name="adj2" fmla="val 108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Nachsorge</a:t>
          </a:r>
        </a:p>
        <a:p>
          <a:pPr marL="0" lvl="0" indent="0" algn="ctr" defTabSz="844550">
            <a:lnSpc>
              <a:spcPct val="90000"/>
            </a:lnSpc>
            <a:spcBef>
              <a:spcPct val="0"/>
            </a:spcBef>
            <a:spcAft>
              <a:spcPct val="35000"/>
            </a:spcAft>
            <a:buNone/>
          </a:pPr>
          <a:r>
            <a:rPr lang="de-DE" sz="1900" kern="1200" dirty="0"/>
            <a:t>???</a:t>
          </a:r>
        </a:p>
      </dsp:txBody>
      <dsp:txXfrm>
        <a:off x="1928445" y="2330517"/>
        <a:ext cx="1373661" cy="1019168"/>
      </dsp:txXfrm>
    </dsp:sp>
    <dsp:sp modelId="{BEDF05D5-1A67-41D8-BEF8-8E8805709C24}">
      <dsp:nvSpPr>
        <dsp:cNvPr id="0" name=""/>
        <dsp:cNvSpPr/>
      </dsp:nvSpPr>
      <dsp:spPr>
        <a:xfrm>
          <a:off x="1555784" y="274013"/>
          <a:ext cx="3722179" cy="3722179"/>
        </a:xfrm>
        <a:prstGeom prst="pie">
          <a:avLst>
            <a:gd name="adj1" fmla="val 10800000"/>
            <a:gd name="adj2" fmla="val 162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Aufarbeitung</a:t>
          </a:r>
        </a:p>
        <a:p>
          <a:pPr marL="0" lvl="0" indent="0" algn="ctr" defTabSz="844550">
            <a:lnSpc>
              <a:spcPct val="90000"/>
            </a:lnSpc>
            <a:spcBef>
              <a:spcPct val="0"/>
            </a:spcBef>
            <a:spcAft>
              <a:spcPct val="35000"/>
            </a:spcAft>
            <a:buNone/>
          </a:pPr>
          <a:r>
            <a:rPr lang="de-DE" sz="1900" kern="1200" dirty="0"/>
            <a:t>???</a:t>
          </a:r>
        </a:p>
      </dsp:txBody>
      <dsp:txXfrm>
        <a:off x="1928445" y="1045479"/>
        <a:ext cx="1373661" cy="1019168"/>
      </dsp:txXfrm>
    </dsp:sp>
    <dsp:sp modelId="{212141BB-E88D-4804-98AD-B25CD626F0A2}">
      <dsp:nvSpPr>
        <dsp:cNvPr id="0" name=""/>
        <dsp:cNvSpPr/>
      </dsp:nvSpPr>
      <dsp:spPr>
        <a:xfrm>
          <a:off x="1450322" y="43593"/>
          <a:ext cx="4183020" cy="418302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1C2833D2-26FF-44FB-903D-E72F2B327D0F}">
      <dsp:nvSpPr>
        <dsp:cNvPr id="0" name=""/>
        <dsp:cNvSpPr/>
      </dsp:nvSpPr>
      <dsp:spPr>
        <a:xfrm>
          <a:off x="1450322" y="168552"/>
          <a:ext cx="4183020" cy="418302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8AF48FCA-00F3-4A7B-909A-784BA4E64CC3}">
      <dsp:nvSpPr>
        <dsp:cNvPr id="0" name=""/>
        <dsp:cNvSpPr/>
      </dsp:nvSpPr>
      <dsp:spPr>
        <a:xfrm>
          <a:off x="1325363" y="168552"/>
          <a:ext cx="4183020" cy="418302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50EA09B6-148C-4E67-8E30-C86E38CC5CF0}">
      <dsp:nvSpPr>
        <dsp:cNvPr id="0" name=""/>
        <dsp:cNvSpPr/>
      </dsp:nvSpPr>
      <dsp:spPr>
        <a:xfrm>
          <a:off x="1325363" y="43593"/>
          <a:ext cx="4183020" cy="418302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4A83A-20A4-4DED-B08E-65E206231E58}">
      <dsp:nvSpPr>
        <dsp:cNvPr id="0" name=""/>
        <dsp:cNvSpPr/>
      </dsp:nvSpPr>
      <dsp:spPr>
        <a:xfrm>
          <a:off x="1680743" y="274013"/>
          <a:ext cx="3722179" cy="3722179"/>
        </a:xfrm>
        <a:prstGeom prst="pie">
          <a:avLst>
            <a:gd name="adj1" fmla="val 162000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Prävention</a:t>
          </a:r>
        </a:p>
      </dsp:txBody>
      <dsp:txXfrm>
        <a:off x="3656600" y="1045479"/>
        <a:ext cx="1373661" cy="1019168"/>
      </dsp:txXfrm>
    </dsp:sp>
    <dsp:sp modelId="{B4A08DA6-D40B-4A41-B4EC-4048838F7DE9}">
      <dsp:nvSpPr>
        <dsp:cNvPr id="0" name=""/>
        <dsp:cNvSpPr/>
      </dsp:nvSpPr>
      <dsp:spPr>
        <a:xfrm>
          <a:off x="1680743" y="398972"/>
          <a:ext cx="3722179" cy="3722179"/>
        </a:xfrm>
        <a:prstGeom prst="pie">
          <a:avLst>
            <a:gd name="adj1" fmla="val 0"/>
            <a:gd name="adj2" fmla="val 54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Intervention</a:t>
          </a:r>
        </a:p>
      </dsp:txBody>
      <dsp:txXfrm>
        <a:off x="3656600" y="2330517"/>
        <a:ext cx="1373661" cy="1019168"/>
      </dsp:txXfrm>
    </dsp:sp>
    <dsp:sp modelId="{56A05632-2EEA-439D-82AC-D1E0107D23C3}">
      <dsp:nvSpPr>
        <dsp:cNvPr id="0" name=""/>
        <dsp:cNvSpPr/>
      </dsp:nvSpPr>
      <dsp:spPr>
        <a:xfrm>
          <a:off x="1555784" y="398972"/>
          <a:ext cx="3722179" cy="3722179"/>
        </a:xfrm>
        <a:prstGeom prst="pie">
          <a:avLst>
            <a:gd name="adj1" fmla="val 5400000"/>
            <a:gd name="adj2" fmla="val 108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Nachsorge</a:t>
          </a:r>
        </a:p>
        <a:p>
          <a:pPr marL="0" lvl="0" indent="0" algn="ctr" defTabSz="844550">
            <a:lnSpc>
              <a:spcPct val="90000"/>
            </a:lnSpc>
            <a:spcBef>
              <a:spcPct val="0"/>
            </a:spcBef>
            <a:spcAft>
              <a:spcPct val="35000"/>
            </a:spcAft>
            <a:buNone/>
          </a:pPr>
          <a:r>
            <a:rPr lang="de-DE" sz="1900" kern="1200" dirty="0"/>
            <a:t>???</a:t>
          </a:r>
        </a:p>
      </dsp:txBody>
      <dsp:txXfrm>
        <a:off x="1928445" y="2330517"/>
        <a:ext cx="1373661" cy="1019168"/>
      </dsp:txXfrm>
    </dsp:sp>
    <dsp:sp modelId="{BEDF05D5-1A67-41D8-BEF8-8E8805709C24}">
      <dsp:nvSpPr>
        <dsp:cNvPr id="0" name=""/>
        <dsp:cNvSpPr/>
      </dsp:nvSpPr>
      <dsp:spPr>
        <a:xfrm>
          <a:off x="1555784" y="274013"/>
          <a:ext cx="3722179" cy="3722179"/>
        </a:xfrm>
        <a:prstGeom prst="pie">
          <a:avLst>
            <a:gd name="adj1" fmla="val 10800000"/>
            <a:gd name="adj2" fmla="val 162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solidFill>
                <a:schemeClr val="bg1"/>
              </a:solidFill>
            </a:rPr>
            <a:t>Aufarbeitung</a:t>
          </a:r>
        </a:p>
        <a:p>
          <a:pPr marL="0" lvl="0" indent="0" algn="ctr" defTabSz="844550">
            <a:lnSpc>
              <a:spcPct val="90000"/>
            </a:lnSpc>
            <a:spcBef>
              <a:spcPct val="0"/>
            </a:spcBef>
            <a:spcAft>
              <a:spcPct val="35000"/>
            </a:spcAft>
            <a:buNone/>
          </a:pPr>
          <a:r>
            <a:rPr lang="de-DE" sz="1900" kern="1200" dirty="0"/>
            <a:t>???</a:t>
          </a:r>
        </a:p>
      </dsp:txBody>
      <dsp:txXfrm>
        <a:off x="1928445" y="1045479"/>
        <a:ext cx="1373661" cy="1019168"/>
      </dsp:txXfrm>
    </dsp:sp>
    <dsp:sp modelId="{212141BB-E88D-4804-98AD-B25CD626F0A2}">
      <dsp:nvSpPr>
        <dsp:cNvPr id="0" name=""/>
        <dsp:cNvSpPr/>
      </dsp:nvSpPr>
      <dsp:spPr>
        <a:xfrm>
          <a:off x="1450322" y="43593"/>
          <a:ext cx="4183020" cy="4183020"/>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1C2833D2-26FF-44FB-903D-E72F2B327D0F}">
      <dsp:nvSpPr>
        <dsp:cNvPr id="0" name=""/>
        <dsp:cNvSpPr/>
      </dsp:nvSpPr>
      <dsp:spPr>
        <a:xfrm>
          <a:off x="1450322" y="168552"/>
          <a:ext cx="4183020" cy="4183020"/>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8AF48FCA-00F3-4A7B-909A-784BA4E64CC3}">
      <dsp:nvSpPr>
        <dsp:cNvPr id="0" name=""/>
        <dsp:cNvSpPr/>
      </dsp:nvSpPr>
      <dsp:spPr>
        <a:xfrm>
          <a:off x="1325363" y="168552"/>
          <a:ext cx="4183020" cy="4183020"/>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50EA09B6-148C-4E67-8E30-C86E38CC5CF0}">
      <dsp:nvSpPr>
        <dsp:cNvPr id="0" name=""/>
        <dsp:cNvSpPr/>
      </dsp:nvSpPr>
      <dsp:spPr>
        <a:xfrm>
          <a:off x="1325363" y="43593"/>
          <a:ext cx="4183020" cy="4183020"/>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7"/>
          </a:xfrm>
          <a:prstGeom prst="rect">
            <a:avLst/>
          </a:prstGeom>
        </p:spPr>
        <p:txBody>
          <a:bodyPr vert="horz" lIns="91440" tIns="45720" rIns="91440" bIns="45720" rtlCol="0"/>
          <a:lstStyle>
            <a:lvl1pPr algn="l" rtl="0">
              <a:defRPr sz="1200">
                <a:latin typeface="+mn-lt"/>
                <a:ea typeface="+mn-ea"/>
                <a:cs typeface="+mn-cs"/>
              </a:defRPr>
            </a:lvl1pPr>
          </a:lstStyle>
          <a:p>
            <a:endParaRPr lang="de-DE" dirty="0"/>
          </a:p>
        </p:txBody>
      </p:sp>
      <p:sp>
        <p:nvSpPr>
          <p:cNvPr id="3" name="Date Placeholder 2"/>
          <p:cNvSpPr>
            <a:spLocks noGrp="1"/>
          </p:cNvSpPr>
          <p:nvPr>
            <p:ph type="dt" idx="1"/>
          </p:nvPr>
        </p:nvSpPr>
        <p:spPr>
          <a:xfrm>
            <a:off x="3850444" y="2"/>
            <a:ext cx="2945659" cy="498057"/>
          </a:xfrm>
          <a:prstGeom prst="rect">
            <a:avLst/>
          </a:prstGeom>
        </p:spPr>
        <p:txBody>
          <a:bodyPr vert="horz" lIns="91440" tIns="45720" rIns="91440" bIns="45720" rtlCol="0"/>
          <a:lstStyle>
            <a:lvl1pPr algn="r" rtl="0">
              <a:defRPr sz="1200">
                <a:latin typeface="+mn-lt"/>
                <a:ea typeface="+mn-ea"/>
                <a:cs typeface="+mn-cs"/>
              </a:defRPr>
            </a:lvl1pPr>
          </a:lstStyle>
          <a:p>
            <a:fld id="{65953A23-3236-4BF4-92AB-E5059A2DCB53}" type="datetimeFigureOut">
              <a:rPr lang="de-DE" smtClean="0"/>
              <a:pPr/>
              <a:t>18.11.2024</a:t>
            </a:fld>
            <a:endParaRPr lang="de-DE"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77195"/>
            <a:ext cx="5438140" cy="3908615"/>
          </a:xfrm>
          <a:prstGeom prst="rect">
            <a:avLst/>
          </a:prstGeom>
        </p:spPr>
        <p:txBody>
          <a:bodyPr vert="horz" lIns="91440" tIns="45720" rIns="91440" bIns="45720" rtlCol="0"/>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rtl="0">
              <a:defRPr sz="1200">
                <a:latin typeface="+mn-lt"/>
                <a:ea typeface="+mn-ea"/>
                <a:cs typeface="+mn-cs"/>
              </a:defRPr>
            </a:lvl1pPr>
          </a:lstStyle>
          <a:p>
            <a:endParaRPr lang="de-DE"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rtl="0">
              <a:defRPr sz="1200">
                <a:latin typeface="+mn-lt"/>
                <a:ea typeface="+mn-ea"/>
                <a:cs typeface="+mn-cs"/>
              </a:defRPr>
            </a:lvl1pPr>
          </a:lstStyle>
          <a:p>
            <a:fld id="{E3F2421E-2B43-43B8-95AC-2AACC58DA824}" type="slidenum">
              <a:rPr lang="de-DE" smtClean="0"/>
              <a:pPr/>
              <a:t>‹Nr.›</a:t>
            </a:fld>
            <a:endParaRPr lang="de-DE" dirty="0"/>
          </a:p>
        </p:txBody>
      </p:sp>
    </p:spTree>
    <p:extLst>
      <p:ext uri="{BB962C8B-B14F-4D97-AF65-F5344CB8AC3E}">
        <p14:creationId xmlns:p14="http://schemas.microsoft.com/office/powerpoint/2010/main" val="236797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3F2421E-2B43-43B8-95AC-2AACC58DA824}" type="slidenum">
              <a:rPr lang="de-DE" smtClean="0"/>
              <a:pPr/>
              <a:t>1</a:t>
            </a:fld>
            <a:endParaRPr lang="de-DE" dirty="0"/>
          </a:p>
        </p:txBody>
      </p:sp>
    </p:spTree>
    <p:extLst>
      <p:ext uri="{BB962C8B-B14F-4D97-AF65-F5344CB8AC3E}">
        <p14:creationId xmlns:p14="http://schemas.microsoft.com/office/powerpoint/2010/main" val="30944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73866E1-5A4E-4067-BC97-CA41C598E7C6}" type="slidenum">
              <a:rPr lang="de-DE" smtClean="0"/>
              <a:pPr/>
              <a:t>52</a:t>
            </a:fld>
            <a:endParaRPr lang="de-DE"/>
          </a:p>
        </p:txBody>
      </p:sp>
    </p:spTree>
    <p:extLst>
      <p:ext uri="{BB962C8B-B14F-4D97-AF65-F5344CB8AC3E}">
        <p14:creationId xmlns:p14="http://schemas.microsoft.com/office/powerpoint/2010/main" val="101532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Können bedeutet mit Otto und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Dewe</a:t>
            </a:r>
            <a:r>
              <a:rPr kumimoji="0" lang="de-DE" sz="1800" b="0" i="0" u="none" strike="noStrike" kern="1200" cap="none" spc="0" normalizeH="0" baseline="0" noProof="0" dirty="0">
                <a:ln>
                  <a:noFill/>
                </a:ln>
                <a:solidFill>
                  <a:prstClr val="black"/>
                </a:solidFill>
                <a:effectLst/>
                <a:uLnTx/>
                <a:uFillTx/>
                <a:latin typeface="Calibri"/>
                <a:ea typeface="+mn-ea"/>
                <a:cs typeface="+mn-cs"/>
              </a:rPr>
              <a:t>(2012) die reflexive Anwendung von Wissen am konkreten Fall.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Können kann mit einem Lehrbuch kaum vermittelt, sondern bestenfalls angeregt werden. Es baut darauf, dass wir selbst Erfahrungen sammeln, entscheiden und Wissen in eigene Arbeitspraxen transformieren. Sprechen wir in diesem Buch von sozialarbeiterischem Können, so meinen wir damit Handlungswissen,  dessen Ziel eine Aneignung und reflexive Übertragung in eigene Praxen ist</a:t>
            </a:r>
          </a:p>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53</a:t>
            </a:fld>
            <a:endParaRPr lang="de-DE" dirty="0"/>
          </a:p>
        </p:txBody>
      </p:sp>
    </p:spTree>
    <p:extLst>
      <p:ext uri="{BB962C8B-B14F-4D97-AF65-F5344CB8AC3E}">
        <p14:creationId xmlns:p14="http://schemas.microsoft.com/office/powerpoint/2010/main" val="264420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3F2421E-2B43-43B8-95AC-2AACC58DA824}" type="slidenum">
              <a:rPr lang="de-DE" smtClean="0"/>
              <a:pPr/>
              <a:t>58</a:t>
            </a:fld>
            <a:endParaRPr lang="de-DE" dirty="0"/>
          </a:p>
        </p:txBody>
      </p:sp>
    </p:spTree>
    <p:extLst>
      <p:ext uri="{BB962C8B-B14F-4D97-AF65-F5344CB8AC3E}">
        <p14:creationId xmlns:p14="http://schemas.microsoft.com/office/powerpoint/2010/main" val="53209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3F2421E-2B43-43B8-95AC-2AACC58DA824}" type="slidenum">
              <a:rPr lang="de-DE" smtClean="0"/>
              <a:pPr/>
              <a:t>2</a:t>
            </a:fld>
            <a:endParaRPr lang="de-DE" dirty="0"/>
          </a:p>
        </p:txBody>
      </p:sp>
    </p:spTree>
    <p:extLst>
      <p:ext uri="{BB962C8B-B14F-4D97-AF65-F5344CB8AC3E}">
        <p14:creationId xmlns:p14="http://schemas.microsoft.com/office/powerpoint/2010/main" val="52807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Folgendes </a:t>
            </a:r>
            <a:r>
              <a:rPr lang="de-DE" b="1" dirty="0"/>
              <a:t>Spannungsfeld</a:t>
            </a:r>
            <a:r>
              <a:rPr lang="de-DE" dirty="0"/>
              <a:t> besteht im Kontext des inklusiven Kinderschutzes: Kinder mit Behinderung sind unterrepräsentiert UND Kinder mit Behinderung zählen zu besonders vulnerablen Gruppen</a:t>
            </a:r>
          </a:p>
          <a:p>
            <a:endParaRPr lang="de-DE" dirty="0"/>
          </a:p>
          <a:p>
            <a:r>
              <a:rPr lang="de-DE" dirty="0"/>
              <a:t>In Deutschland leben rund 194.000 Kinder und Jugendli­che mit einer anerkannten Schwerbehinderung. In Einrichtungen der </a:t>
            </a:r>
            <a:r>
              <a:rPr lang="de-DE" b="1" dirty="0"/>
              <a:t>Kinder- und Jugendhilfe </a:t>
            </a:r>
            <a:r>
              <a:rPr lang="de-DE" dirty="0"/>
              <a:t>leben rund 21.000 junge Menschen mit Behinderungen (hier </a:t>
            </a:r>
            <a:r>
              <a:rPr lang="de-DE" b="1" dirty="0"/>
              <a:t>besteht also Bedarf an Kenntnissen zu Kindern mit Behinderung</a:t>
            </a:r>
            <a:r>
              <a:rPr lang="de-DE" dirty="0"/>
              <a:t>) und in Einrichtungen der Eingliederungshilfe rund 102.000 (Fegert 2023) (hier besteht </a:t>
            </a:r>
            <a:r>
              <a:rPr lang="de-DE" b="1" dirty="0"/>
              <a:t>Bedarf an Wissen zum Kinderschutz</a:t>
            </a:r>
            <a:r>
              <a:rPr lang="de-DE" dirty="0"/>
              <a:t>). Leistungen zur sozialen Teilhabe als Leistung der Eingliederungshilfe (SGB IX) bezogen im Jahr 2022 insgesamt 212.000 Kinder und Jugendliche unter 18 J.</a:t>
            </a:r>
          </a:p>
          <a:p>
            <a:pPr marL="171450" indent="-171450">
              <a:buFont typeface="Wingdings" panose="05000000000000000000" pitchFamily="2" charset="2"/>
              <a:buChar char="à"/>
            </a:pPr>
            <a:r>
              <a:rPr lang="de-DE" dirty="0">
                <a:solidFill>
                  <a:srgbClr val="4B4B4B"/>
                </a:solidFill>
                <a:latin typeface="PT Sans" panose="020B0503020203020204" pitchFamily="34" charset="0"/>
              </a:rPr>
              <a:t>dass </a:t>
            </a:r>
            <a:r>
              <a:rPr lang="de-DE" b="1" dirty="0">
                <a:solidFill>
                  <a:srgbClr val="4B4B4B"/>
                </a:solidFill>
                <a:latin typeface="PT Sans" panose="020B0503020203020204" pitchFamily="34" charset="0"/>
              </a:rPr>
              <a:t>10% der Kinder von 0-17 Jahren </a:t>
            </a:r>
            <a:r>
              <a:rPr lang="de-DE" dirty="0">
                <a:solidFill>
                  <a:srgbClr val="4B4B4B"/>
                </a:solidFill>
                <a:latin typeface="PT Sans" panose="020B0503020203020204" pitchFamily="34" charset="0"/>
              </a:rPr>
              <a:t>eine Beeinträchtigung haben (2% mit anerkannter Schwerbehinderung) </a:t>
            </a:r>
            <a:r>
              <a:rPr lang="de-DE" dirty="0">
                <a:solidFill>
                  <a:srgbClr val="4B4B4B"/>
                </a:solidFill>
                <a:latin typeface="PT Sans" panose="020B0503020203020204" pitchFamily="34" charset="0"/>
                <a:sym typeface="Wingdings" panose="05000000000000000000" pitchFamily="2" charset="2"/>
              </a:rPr>
              <a:t> wir reden also nicht von einer kleinen Gruppe  </a:t>
            </a:r>
            <a:r>
              <a:rPr lang="de-DE" dirty="0"/>
              <a:t>2023: 14 303 363 Kinder unter 18 Jahren in Deutschland, das würde bedeuten, 1.430.336 Kinder mit Beeinträchtigung </a:t>
            </a:r>
            <a:r>
              <a:rPr lang="de-DE" dirty="0">
                <a:sym typeface="Wingdings" panose="05000000000000000000" pitchFamily="2" charset="2"/>
              </a:rPr>
              <a:t> da diese Kinder erhöhtes Risiko haben, von Gewalt betroffen zu sein, müsste der Anteil an Kinderschutzfällen entsprechend etwas höher ausfallen </a:t>
            </a:r>
            <a:endParaRPr lang="de-DE" dirty="0">
              <a:solidFill>
                <a:srgbClr val="4B4B4B"/>
              </a:solidFill>
              <a:latin typeface="PT Sans" panose="020B0503020203020204" pitchFamily="34" charset="0"/>
              <a:sym typeface="Wingdings" panose="05000000000000000000" pitchFamily="2" charset="2"/>
            </a:endParaRPr>
          </a:p>
          <a:p>
            <a:pPr marL="171450" indent="-171450">
              <a:buFont typeface="Wingdings" panose="05000000000000000000" pitchFamily="2" charset="2"/>
              <a:buChar char="à"/>
            </a:pPr>
            <a:endParaRPr lang="de-DE" dirty="0">
              <a:solidFill>
                <a:srgbClr val="4B4B4B"/>
              </a:solidFill>
              <a:latin typeface="PT Sans" panose="020B0503020203020204" pitchFamily="34" charset="0"/>
              <a:sym typeface="Wingdings" panose="05000000000000000000" pitchFamily="2" charset="2"/>
            </a:endParaRPr>
          </a:p>
          <a:p>
            <a:pPr marL="171450" indent="-171450">
              <a:buFont typeface="Wingdings" panose="05000000000000000000" pitchFamily="2" charset="2"/>
              <a:buChar char="à"/>
            </a:pPr>
            <a:r>
              <a:rPr lang="de-DE" b="1" dirty="0">
                <a:solidFill>
                  <a:srgbClr val="4B4B4B"/>
                </a:solidFill>
                <a:latin typeface="PT Sans" panose="020B0503020203020204" pitchFamily="34" charset="0"/>
                <a:sym typeface="Wingdings" panose="05000000000000000000" pitchFamily="2" charset="2"/>
              </a:rPr>
              <a:t>Es wird deutlich: </a:t>
            </a:r>
            <a:r>
              <a:rPr lang="de-DE" b="1" dirty="0"/>
              <a:t>Es fehlen konkrete Zahlen, wie häufig Kinder mit Behinderung in Kinderschutzfällen betroffen sind.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err="1">
                <a:solidFill>
                  <a:srgbClr val="595959"/>
                </a:solidFill>
                <a:effectLst/>
                <a:latin typeface="Arial" panose="020B0604020202020204" pitchFamily="34" charset="0"/>
                <a:ea typeface="Times New Roman" panose="02020603050405020304" pitchFamily="18" charset="0"/>
              </a:rPr>
              <a:t>Datenlücken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zur</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Gewalterfahrung</a:t>
            </a:r>
            <a:r>
              <a:rPr lang="en-GB" sz="1800" dirty="0">
                <a:solidFill>
                  <a:srgbClr val="595959"/>
                </a:solidFill>
                <a:effectLst/>
                <a:latin typeface="Arial" panose="020B0604020202020204" pitchFamily="34" charset="0"/>
                <a:ea typeface="Times New Roman" panose="02020603050405020304" pitchFamily="18" charset="0"/>
              </a:rPr>
              <a:t> von </a:t>
            </a:r>
            <a:r>
              <a:rPr lang="en-GB" sz="1800" dirty="0" err="1">
                <a:solidFill>
                  <a:srgbClr val="595959"/>
                </a:solidFill>
                <a:effectLst/>
                <a:latin typeface="Arial" panose="020B0604020202020204" pitchFamily="34" charset="0"/>
                <a:ea typeface="Times New Roman" panose="02020603050405020304" pitchFamily="18" charset="0"/>
              </a:rPr>
              <a:t>Kindern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mit</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Behinderung</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bestehen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bei</a:t>
            </a:r>
            <a:r>
              <a:rPr lang="en-GB" sz="1800" dirty="0">
                <a:solidFill>
                  <a:srgbClr val="595959"/>
                </a:solidFill>
                <a:effectLst/>
                <a:latin typeface="Arial" panose="020B0604020202020204" pitchFamily="34" charset="0"/>
                <a:ea typeface="Times New Roman" panose="02020603050405020304" pitchFamily="18" charset="0"/>
              </a:rPr>
              <a:t> der </a:t>
            </a:r>
            <a:r>
              <a:rPr lang="en-GB" sz="1800" dirty="0" err="1">
                <a:solidFill>
                  <a:srgbClr val="595959"/>
                </a:solidFill>
                <a:effectLst/>
                <a:latin typeface="Arial" panose="020B0604020202020204" pitchFamily="34" charset="0"/>
                <a:ea typeface="Times New Roman" panose="02020603050405020304" pitchFamily="18" charset="0"/>
              </a:rPr>
              <a:t>Erfassung</a:t>
            </a:r>
            <a:r>
              <a:rPr lang="en-GB" sz="1800" dirty="0">
                <a:solidFill>
                  <a:srgbClr val="595959"/>
                </a:solidFill>
                <a:effectLst/>
                <a:latin typeface="Arial" panose="020B0604020202020204" pitchFamily="34" charset="0"/>
                <a:ea typeface="Times New Roman" panose="02020603050405020304" pitchFamily="18" charset="0"/>
              </a:rPr>
              <a:t> der </a:t>
            </a:r>
            <a:r>
              <a:rPr lang="en-GB" sz="1800" dirty="0" err="1">
                <a:solidFill>
                  <a:srgbClr val="595959"/>
                </a:solidFill>
                <a:effectLst/>
                <a:latin typeface="Arial" panose="020B0604020202020204" pitchFamily="34" charset="0"/>
                <a:ea typeface="Times New Roman" panose="02020603050405020304" pitchFamily="18" charset="0"/>
              </a:rPr>
              <a:t>Anzahl</a:t>
            </a:r>
            <a:r>
              <a:rPr lang="en-GB" sz="1800" dirty="0">
                <a:solidFill>
                  <a:srgbClr val="595959"/>
                </a:solidFill>
                <a:effectLst/>
                <a:latin typeface="Arial" panose="020B0604020202020204" pitchFamily="34" charset="0"/>
                <a:ea typeface="Times New Roman" panose="02020603050405020304" pitchFamily="18" charset="0"/>
              </a:rPr>
              <a:t> von </a:t>
            </a:r>
            <a:r>
              <a:rPr lang="en-GB" sz="1800" dirty="0" err="1">
                <a:solidFill>
                  <a:srgbClr val="595959"/>
                </a:solidFill>
                <a:effectLst/>
                <a:latin typeface="Arial" panose="020B0604020202020204" pitchFamily="34" charset="0"/>
                <a:ea typeface="Times New Roman" panose="02020603050405020304" pitchFamily="18" charset="0"/>
              </a:rPr>
              <a:t>Kindern</a:t>
            </a:r>
            <a:r>
              <a:rPr lang="en-GB" sz="1800" dirty="0">
                <a:solidFill>
                  <a:srgbClr val="595959"/>
                </a:solidFill>
                <a:effectLst/>
                <a:latin typeface="Arial" panose="020B0604020202020204" pitchFamily="34" charset="0"/>
                <a:ea typeface="Times New Roman" panose="02020603050405020304" pitchFamily="18" charset="0"/>
              </a:rPr>
              <a:t> und </a:t>
            </a:r>
            <a:r>
              <a:rPr lang="en-GB" sz="1800" dirty="0" err="1">
                <a:solidFill>
                  <a:srgbClr val="595959"/>
                </a:solidFill>
                <a:effectLst/>
                <a:latin typeface="Arial" panose="020B0604020202020204" pitchFamily="34" charset="0"/>
                <a:ea typeface="Times New Roman" panose="02020603050405020304" pitchFamily="18" charset="0"/>
              </a:rPr>
              <a:t>Jugendlichen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mit</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Behinderungen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nach</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Geschlecht</a:t>
            </a:r>
            <a:r>
              <a:rPr lang="en-GB" sz="1800" dirty="0">
                <a:solidFill>
                  <a:srgbClr val="595959"/>
                </a:solidFill>
                <a:effectLst/>
                <a:latin typeface="Arial" panose="020B0604020202020204" pitchFamily="34" charset="0"/>
                <a:ea typeface="Times New Roman" panose="02020603050405020304" pitchFamily="18" charset="0"/>
              </a:rPr>
              <a:t> und </a:t>
            </a:r>
            <a:r>
              <a:rPr lang="en-GB" sz="1800" dirty="0" err="1">
                <a:solidFill>
                  <a:srgbClr val="595959"/>
                </a:solidFill>
                <a:effectLst/>
                <a:latin typeface="Arial" panose="020B0604020202020204" pitchFamily="34" charset="0"/>
                <a:ea typeface="Times New Roman" panose="02020603050405020304" pitchFamily="18" charset="0"/>
              </a:rPr>
              <a:t>Behinderungsform</a:t>
            </a:r>
            <a:r>
              <a:rPr lang="en-GB" sz="1800" dirty="0">
                <a:solidFill>
                  <a:srgbClr val="595959"/>
                </a:solidFill>
                <a:effectLst/>
                <a:latin typeface="Arial" panose="020B0604020202020204" pitchFamily="34" charset="0"/>
                <a:ea typeface="Times New Roman" panose="02020603050405020304" pitchFamily="18" charset="0"/>
              </a:rPr>
              <a:t>/Diagnose </a:t>
            </a:r>
            <a:r>
              <a:rPr lang="en-GB" sz="1800" dirty="0" err="1">
                <a:solidFill>
                  <a:srgbClr val="595959"/>
                </a:solidFill>
                <a:effectLst/>
                <a:latin typeface="Arial" panose="020B0604020202020204" pitchFamily="34" charset="0"/>
                <a:ea typeface="Times New Roman" panose="02020603050405020304" pitchFamily="18" charset="0"/>
              </a:rPr>
              <a:t>insgesamt</a:t>
            </a:r>
            <a:r>
              <a:rPr lang="en-GB" sz="1800" dirty="0">
                <a:solidFill>
                  <a:srgbClr val="595959"/>
                </a:solidFill>
                <a:effectLst/>
                <a:latin typeface="Arial" panose="020B0604020202020204" pitchFamily="34" charset="0"/>
                <a:ea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err="1">
                <a:solidFill>
                  <a:srgbClr val="595959"/>
                </a:solidFill>
                <a:effectLst/>
                <a:latin typeface="Arial" panose="020B0604020202020204" pitchFamily="34" charset="0"/>
                <a:ea typeface="Times New Roman" panose="02020603050405020304" pitchFamily="18" charset="0"/>
              </a:rPr>
              <a:t>Platzzahlen</a:t>
            </a:r>
            <a:r>
              <a:rPr lang="en-GB" sz="1800" dirty="0">
                <a:solidFill>
                  <a:srgbClr val="595959"/>
                </a:solidFill>
                <a:effectLst/>
                <a:latin typeface="Arial" panose="020B0604020202020204" pitchFamily="34" charset="0"/>
                <a:ea typeface="Times New Roman" panose="02020603050405020304" pitchFamily="18" charset="0"/>
              </a:rPr>
              <a:t> in </a:t>
            </a:r>
            <a:r>
              <a:rPr lang="en-GB" sz="1800" dirty="0" err="1">
                <a:solidFill>
                  <a:srgbClr val="595959"/>
                </a:solidFill>
                <a:effectLst/>
                <a:latin typeface="Arial" panose="020B0604020202020204" pitchFamily="34" charset="0"/>
                <a:ea typeface="Times New Roman" panose="02020603050405020304" pitchFamily="18" charset="0"/>
              </a:rPr>
              <a:t>Einrichtungen</a:t>
            </a:r>
            <a:r>
              <a:rPr lang="en-GB" sz="1800" dirty="0">
                <a:solidFill>
                  <a:srgbClr val="595959"/>
                </a:solidFill>
                <a:effectLst/>
                <a:latin typeface="Arial" panose="020B0604020202020204" pitchFamily="34" charset="0"/>
                <a:ea typeface="Times New Roman" panose="02020603050405020304" pitchFamily="18" charset="0"/>
              </a:rPr>
              <a:t>, die </a:t>
            </a:r>
            <a:r>
              <a:rPr lang="en-GB" sz="1800" dirty="0" err="1">
                <a:solidFill>
                  <a:srgbClr val="595959"/>
                </a:solidFill>
                <a:effectLst/>
                <a:latin typeface="Arial" panose="020B0604020202020204" pitchFamily="34" charset="0"/>
                <a:ea typeface="Times New Roman" panose="02020603050405020304" pitchFamily="18" charset="0"/>
              </a:rPr>
              <a:t>Gründe</a:t>
            </a:r>
            <a:r>
              <a:rPr lang="en-GB" sz="1800" dirty="0">
                <a:solidFill>
                  <a:srgbClr val="595959"/>
                </a:solidFill>
                <a:effectLst/>
                <a:latin typeface="Arial" panose="020B0604020202020204" pitchFamily="34" charset="0"/>
                <a:ea typeface="Times New Roman" panose="02020603050405020304" pitchFamily="18" charset="0"/>
              </a:rPr>
              <a:t> für die </a:t>
            </a:r>
            <a:r>
              <a:rPr lang="en-GB" sz="1800" dirty="0" err="1">
                <a:solidFill>
                  <a:srgbClr val="595959"/>
                </a:solidFill>
                <a:effectLst/>
                <a:latin typeface="Arial" panose="020B0604020202020204" pitchFamily="34" charset="0"/>
                <a:ea typeface="Times New Roman" panose="02020603050405020304" pitchFamily="18" charset="0"/>
              </a:rPr>
              <a:t>Inanspruchnahme</a:t>
            </a:r>
            <a:r>
              <a:rPr lang="en-GB" sz="1800" dirty="0">
                <a:solidFill>
                  <a:srgbClr val="595959"/>
                </a:solidFill>
                <a:effectLst/>
                <a:latin typeface="Arial" panose="020B0604020202020204" pitchFamily="34" charset="0"/>
                <a:ea typeface="Times New Roman" panose="02020603050405020304" pitchFamily="18" charset="0"/>
              </a:rPr>
              <a:t>, die </a:t>
            </a:r>
            <a:r>
              <a:rPr lang="en-GB" sz="1800" dirty="0" err="1">
                <a:solidFill>
                  <a:srgbClr val="595959"/>
                </a:solidFill>
                <a:effectLst/>
                <a:latin typeface="Arial" panose="020B0604020202020204" pitchFamily="34" charset="0"/>
                <a:ea typeface="Times New Roman" panose="02020603050405020304" pitchFamily="18" charset="0"/>
              </a:rPr>
              <a:t>Auslastung</a:t>
            </a:r>
            <a:r>
              <a:rPr lang="en-GB" sz="1800" dirty="0">
                <a:solidFill>
                  <a:srgbClr val="595959"/>
                </a:solidFill>
                <a:effectLst/>
                <a:latin typeface="Arial" panose="020B0604020202020204" pitchFamily="34" charset="0"/>
                <a:ea typeface="Times New Roman" panose="02020603050405020304" pitchFamily="18" charset="0"/>
              </a:rPr>
              <a:t> der </a:t>
            </a:r>
            <a:r>
              <a:rPr lang="en-GB" sz="1800" dirty="0" err="1">
                <a:solidFill>
                  <a:srgbClr val="595959"/>
                </a:solidFill>
                <a:effectLst/>
                <a:latin typeface="Arial" panose="020B0604020202020204" pitchFamily="34" charset="0"/>
                <a:ea typeface="Times New Roman" panose="02020603050405020304" pitchFamily="18" charset="0"/>
              </a:rPr>
              <a:t>Plätze</a:t>
            </a:r>
            <a:r>
              <a:rPr lang="en-GB" sz="1800" dirty="0">
                <a:solidFill>
                  <a:srgbClr val="595959"/>
                </a:solidFill>
                <a:effectLst/>
                <a:latin typeface="Arial" panose="020B0604020202020204" pitchFamily="34" charset="0"/>
                <a:ea typeface="Times New Roman" panose="02020603050405020304" pitchFamily="18" charset="0"/>
              </a:rPr>
              <a:t>, das Setting der </a:t>
            </a:r>
            <a:r>
              <a:rPr lang="en-GB" sz="1800" dirty="0" err="1">
                <a:solidFill>
                  <a:srgbClr val="595959"/>
                </a:solidFill>
                <a:effectLst/>
                <a:latin typeface="Arial" panose="020B0604020202020204" pitchFamily="34" charset="0"/>
                <a:ea typeface="Times New Roman" panose="02020603050405020304" pitchFamily="18" charset="0"/>
              </a:rPr>
              <a:t>Leistungen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sowie</a:t>
            </a:r>
            <a:r>
              <a:rPr lang="en-GB" sz="1800" dirty="0">
                <a:solidFill>
                  <a:srgbClr val="595959"/>
                </a:solidFill>
                <a:effectLst/>
                <a:latin typeface="Arial" panose="020B0604020202020204" pitchFamily="34" charset="0"/>
                <a:ea typeface="Times New Roman" panose="02020603050405020304" pitchFamily="18" charset="0"/>
              </a:rPr>
              <a:t> das </a:t>
            </a:r>
            <a:r>
              <a:rPr lang="en-GB" sz="1800" dirty="0" err="1">
                <a:solidFill>
                  <a:srgbClr val="595959"/>
                </a:solidFill>
                <a:effectLst/>
                <a:latin typeface="Arial" panose="020B0604020202020204" pitchFamily="34" charset="0"/>
                <a:ea typeface="Times New Roman" panose="02020603050405020304" pitchFamily="18" charset="0"/>
              </a:rPr>
              <a:t>Personaltableau</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sind</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nicht</a:t>
            </a:r>
            <a:r>
              <a:rPr lang="en-GB" sz="1800" dirty="0">
                <a:solidFill>
                  <a:srgbClr val="595959"/>
                </a:solidFill>
                <a:effectLst/>
                <a:latin typeface="Arial" panose="020B0604020202020204" pitchFamily="34" charset="0"/>
                <a:ea typeface="Times New Roman" panose="02020603050405020304" pitchFamily="18" charset="0"/>
              </a:rPr>
              <a:t> in </a:t>
            </a:r>
            <a:r>
              <a:rPr lang="en-GB" sz="1800" dirty="0" err="1">
                <a:solidFill>
                  <a:srgbClr val="595959"/>
                </a:solidFill>
                <a:effectLst/>
                <a:latin typeface="Arial" panose="020B0604020202020204" pitchFamily="34" charset="0"/>
                <a:ea typeface="Times New Roman" panose="02020603050405020304" pitchFamily="18" charset="0"/>
              </a:rPr>
              <a:t>öffentlichen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Statistiken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erfasst</a:t>
            </a:r>
            <a:r>
              <a:rPr lang="en-GB" sz="1800" dirty="0">
                <a:solidFill>
                  <a:srgbClr val="595959"/>
                </a:solidFill>
                <a:effectLst/>
                <a:latin typeface="Arial" panose="020B0604020202020204" pitchFamily="34" charset="0"/>
                <a:ea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err="1">
                <a:solidFill>
                  <a:srgbClr val="595959"/>
                </a:solidFill>
                <a:effectLst/>
                <a:latin typeface="Arial" panose="020B0604020202020204" pitchFamily="34" charset="0"/>
                <a:ea typeface="Times New Roman" panose="02020603050405020304" pitchFamily="18" charset="0"/>
              </a:rPr>
              <a:t>Zudem</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existiert</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keine</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amtliche</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Statistik</a:t>
            </a:r>
            <a:r>
              <a:rPr lang="en-GB" sz="1800" dirty="0">
                <a:solidFill>
                  <a:srgbClr val="595959"/>
                </a:solidFill>
                <a:effectLst/>
                <a:latin typeface="Arial" panose="020B0604020202020204" pitchFamily="34" charset="0"/>
                <a:ea typeface="Times New Roman" panose="02020603050405020304" pitchFamily="18" charset="0"/>
              </a:rPr>
              <a:t>, die </a:t>
            </a:r>
            <a:r>
              <a:rPr lang="en-GB" sz="1800" dirty="0" err="1">
                <a:solidFill>
                  <a:srgbClr val="595959"/>
                </a:solidFill>
                <a:effectLst/>
                <a:latin typeface="Arial" panose="020B0604020202020204" pitchFamily="34" charset="0"/>
                <a:ea typeface="Times New Roman" panose="02020603050405020304" pitchFamily="18" charset="0"/>
              </a:rPr>
              <a:t>Fälle</a:t>
            </a:r>
            <a:r>
              <a:rPr lang="en-GB" sz="1800" dirty="0">
                <a:solidFill>
                  <a:srgbClr val="595959"/>
                </a:solidFill>
                <a:effectLst/>
                <a:latin typeface="Arial" panose="020B0604020202020204" pitchFamily="34" charset="0"/>
                <a:ea typeface="Times New Roman" panose="02020603050405020304" pitchFamily="18" charset="0"/>
              </a:rPr>
              <a:t> von </a:t>
            </a:r>
            <a:r>
              <a:rPr lang="en-GB" sz="1800" dirty="0" err="1">
                <a:solidFill>
                  <a:srgbClr val="595959"/>
                </a:solidFill>
                <a:effectLst/>
                <a:latin typeface="Arial" panose="020B0604020202020204" pitchFamily="34" charset="0"/>
                <a:ea typeface="Times New Roman" panose="02020603050405020304" pitchFamily="18" charset="0"/>
              </a:rPr>
              <a:t>Kindeswohlgefährdung</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bei</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Kindern</a:t>
            </a:r>
            <a:r>
              <a:rPr lang="en-GB" sz="1800" dirty="0">
                <a:solidFill>
                  <a:srgbClr val="595959"/>
                </a:solidFill>
                <a:effectLst/>
                <a:latin typeface="Arial" panose="020B0604020202020204" pitchFamily="34" charset="0"/>
                <a:ea typeface="Times New Roman" panose="02020603050405020304" pitchFamily="18" charset="0"/>
              </a:rPr>
              <a:t> und </a:t>
            </a:r>
            <a:r>
              <a:rPr lang="en-GB" sz="1800" dirty="0" err="1">
                <a:solidFill>
                  <a:srgbClr val="595959"/>
                </a:solidFill>
                <a:effectLst/>
                <a:latin typeface="Arial" panose="020B0604020202020204" pitchFamily="34" charset="0"/>
                <a:ea typeface="Times New Roman" panose="02020603050405020304" pitchFamily="18" charset="0"/>
              </a:rPr>
              <a:t>Jugendlichen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mit</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Behinderungen</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allgemein</a:t>
            </a:r>
            <a:r>
              <a:rPr lang="en-GB" sz="1800" dirty="0">
                <a:solidFill>
                  <a:srgbClr val="595959"/>
                </a:solidFill>
                <a:effectLst/>
                <a:latin typeface="Arial" panose="020B0604020202020204" pitchFamily="34" charset="0"/>
                <a:ea typeface="Times New Roman" panose="02020603050405020304" pitchFamily="18" charset="0"/>
              </a:rPr>
              <a:t> und </a:t>
            </a:r>
            <a:r>
              <a:rPr lang="en-GB" sz="1800" dirty="0" err="1">
                <a:solidFill>
                  <a:srgbClr val="595959"/>
                </a:solidFill>
                <a:effectLst/>
                <a:latin typeface="Arial" panose="020B0604020202020204" pitchFamily="34" charset="0"/>
                <a:ea typeface="Times New Roman" panose="02020603050405020304" pitchFamily="18" charset="0"/>
              </a:rPr>
              <a:t>bei</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jenen</a:t>
            </a:r>
            <a:r>
              <a:rPr lang="en-GB" sz="1800" dirty="0">
                <a:solidFill>
                  <a:srgbClr val="595959"/>
                </a:solidFill>
                <a:effectLst/>
                <a:latin typeface="Arial" panose="020B0604020202020204" pitchFamily="34" charset="0"/>
                <a:ea typeface="Times New Roman" panose="02020603050405020304" pitchFamily="18" charset="0"/>
              </a:rPr>
              <a:t>, die in </a:t>
            </a:r>
            <a:r>
              <a:rPr lang="en-GB" sz="1800" dirty="0" err="1">
                <a:solidFill>
                  <a:srgbClr val="595959"/>
                </a:solidFill>
                <a:effectLst/>
                <a:latin typeface="Arial" panose="020B0604020202020204" pitchFamily="34" charset="0"/>
                <a:ea typeface="Times New Roman" panose="02020603050405020304" pitchFamily="18" charset="0"/>
              </a:rPr>
              <a:t>Einrichtungen</a:t>
            </a:r>
            <a:r>
              <a:rPr lang="en-GB" sz="1800" dirty="0">
                <a:solidFill>
                  <a:srgbClr val="595959"/>
                </a:solidFill>
                <a:effectLst/>
                <a:latin typeface="Arial" panose="020B0604020202020204" pitchFamily="34" charset="0"/>
                <a:ea typeface="Times New Roman" panose="02020603050405020304" pitchFamily="18" charset="0"/>
              </a:rPr>
              <a:t> leben, </a:t>
            </a:r>
            <a:r>
              <a:rPr lang="en-GB" sz="1800" dirty="0" err="1">
                <a:solidFill>
                  <a:srgbClr val="595959"/>
                </a:solidFill>
                <a:effectLst/>
                <a:latin typeface="Arial" panose="020B0604020202020204" pitchFamily="34" charset="0"/>
                <a:ea typeface="Times New Roman" panose="02020603050405020304" pitchFamily="18" charset="0"/>
              </a:rPr>
              <a:t>nach</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Geschlecht</a:t>
            </a:r>
            <a:r>
              <a:rPr lang="en-GB" sz="1800" dirty="0">
                <a:solidFill>
                  <a:srgbClr val="595959"/>
                </a:solidFill>
                <a:effectLst/>
                <a:latin typeface="Arial" panose="020B0604020202020204" pitchFamily="34" charset="0"/>
                <a:ea typeface="Times New Roman" panose="02020603050405020304" pitchFamily="18" charset="0"/>
              </a:rPr>
              <a:t> und </a:t>
            </a:r>
            <a:r>
              <a:rPr lang="en-GB" sz="1800" dirty="0" err="1">
                <a:solidFill>
                  <a:srgbClr val="595959"/>
                </a:solidFill>
                <a:effectLst/>
                <a:latin typeface="Arial" panose="020B0604020202020204" pitchFamily="34" charset="0"/>
                <a:ea typeface="Times New Roman" panose="02020603050405020304" pitchFamily="18" charset="0"/>
              </a:rPr>
              <a:t>Behinderungen</a:t>
            </a:r>
            <a:r>
              <a:rPr lang="en-GB" sz="1800" dirty="0">
                <a:solidFill>
                  <a:srgbClr val="595959"/>
                </a:solidFill>
                <a:effectLst/>
                <a:latin typeface="Arial" panose="020B0604020202020204" pitchFamily="34" charset="0"/>
                <a:ea typeface="Times New Roman" panose="02020603050405020304" pitchFamily="18" charset="0"/>
              </a:rPr>
              <a:t> der </a:t>
            </a:r>
            <a:r>
              <a:rPr lang="en-GB" sz="1800" dirty="0" err="1">
                <a:solidFill>
                  <a:srgbClr val="595959"/>
                </a:solidFill>
                <a:effectLst/>
                <a:latin typeface="Arial" panose="020B0604020202020204" pitchFamily="34" charset="0"/>
                <a:ea typeface="Times New Roman" panose="02020603050405020304" pitchFamily="18" charset="0"/>
              </a:rPr>
              <a:t>betroffenen</a:t>
            </a:r>
            <a:r>
              <a:rPr lang="en-GB" sz="1800" dirty="0">
                <a:solidFill>
                  <a:srgbClr val="595959"/>
                </a:solidFill>
                <a:effectLst/>
                <a:latin typeface="Arial" panose="020B0604020202020204" pitchFamily="34" charset="0"/>
                <a:ea typeface="Times New Roman" panose="02020603050405020304" pitchFamily="18" charset="0"/>
              </a:rPr>
              <a:t> Person, Form der </a:t>
            </a:r>
            <a:r>
              <a:rPr lang="en-GB" sz="1800" dirty="0" err="1">
                <a:solidFill>
                  <a:srgbClr val="595959"/>
                </a:solidFill>
                <a:effectLst/>
                <a:latin typeface="Arial" panose="020B0604020202020204" pitchFamily="34" charset="0"/>
                <a:ea typeface="Times New Roman" panose="02020603050405020304" pitchFamily="18" charset="0"/>
              </a:rPr>
              <a:t>Gewalt</a:t>
            </a:r>
            <a:r>
              <a:rPr lang="en-GB" sz="1800" dirty="0">
                <a:solidFill>
                  <a:srgbClr val="595959"/>
                </a:solidFill>
                <a:effectLst/>
                <a:latin typeface="Arial" panose="020B0604020202020204" pitchFamily="34" charset="0"/>
                <a:ea typeface="Times New Roman" panose="02020603050405020304" pitchFamily="18" charset="0"/>
              </a:rPr>
              <a:t>, </a:t>
            </a:r>
            <a:r>
              <a:rPr lang="en-GB" sz="1800" dirty="0" err="1">
                <a:solidFill>
                  <a:srgbClr val="595959"/>
                </a:solidFill>
                <a:effectLst/>
                <a:latin typeface="Arial" panose="020B0604020202020204" pitchFamily="34" charset="0"/>
                <a:ea typeface="Times New Roman" panose="02020603050405020304" pitchFamily="18" charset="0"/>
              </a:rPr>
              <a:t>Täter:innen</a:t>
            </a:r>
            <a:r>
              <a:rPr lang="en-GB" sz="1800" dirty="0">
                <a:solidFill>
                  <a:srgbClr val="595959"/>
                </a:solidFill>
                <a:effectLst/>
                <a:latin typeface="Arial" panose="020B0604020202020204" pitchFamily="34" charset="0"/>
                <a:ea typeface="Times New Roman" panose="02020603050405020304" pitchFamily="18" charset="0"/>
              </a:rPr>
              <a:t> etc. </a:t>
            </a:r>
            <a:r>
              <a:rPr lang="en-GB" sz="1800" dirty="0" err="1">
                <a:solidFill>
                  <a:srgbClr val="595959"/>
                </a:solidFill>
                <a:effectLst/>
                <a:latin typeface="Arial" panose="020B0604020202020204" pitchFamily="34" charset="0"/>
                <a:ea typeface="Times New Roman" panose="02020603050405020304" pitchFamily="18" charset="0"/>
              </a:rPr>
              <a:t>ausweist</a:t>
            </a:r>
            <a:r>
              <a:rPr lang="en-GB" sz="1800" dirty="0">
                <a:solidFill>
                  <a:srgbClr val="595959"/>
                </a:solidFill>
                <a:effectLst/>
                <a:latin typeface="Arial" panose="020B0604020202020204" pitchFamily="34" charset="0"/>
                <a:ea typeface="Times New Roman" panose="02020603050405020304" pitchFamily="18" charset="0"/>
              </a:rPr>
              <a:t>. </a:t>
            </a:r>
          </a:p>
          <a:p>
            <a:endParaRPr lang="de-DE" dirty="0"/>
          </a:p>
        </p:txBody>
      </p:sp>
      <p:sp>
        <p:nvSpPr>
          <p:cNvPr id="4" name="Slide Number Placeholder 3"/>
          <p:cNvSpPr>
            <a:spLocks noGrp="1"/>
          </p:cNvSpPr>
          <p:nvPr>
            <p:ph type="sldNum" sz="quarter" idx="5"/>
          </p:nvPr>
        </p:nvSpPr>
        <p:spPr/>
        <p:txBody>
          <a:bodyPr/>
          <a:lstStyle/>
          <a:p>
            <a:fld id="{E3F2421E-2B43-43B8-95AC-2AACC58DA824}" type="slidenum">
              <a:rPr lang="de-DE" smtClean="0"/>
              <a:pPr/>
              <a:t>12</a:t>
            </a:fld>
            <a:endParaRPr lang="de-DE" dirty="0"/>
          </a:p>
        </p:txBody>
      </p:sp>
    </p:spTree>
    <p:extLst>
      <p:ext uri="{BB962C8B-B14F-4D97-AF65-F5344CB8AC3E}">
        <p14:creationId xmlns:p14="http://schemas.microsoft.com/office/powerpoint/2010/main" val="76507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2421E-2B43-43B8-95AC-2AACC58DA82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61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Folgen einer unzureichenden oder fehlenden Versorgung für das Kind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Zu Einschätzung der Schwere von möglichen oder bereits eingetretenen Schäden ist die Frage nach der   Wahrscheinlichkeit für und der Zeitpunkt des vermuteten Schadenseintritts von Bedeutung </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eine, nach medizinischer Beurteilung in naher Zukunft zu erwartende, mit hoher Wahrscheinlichkeit eintretende schwere Gesundheitsschädigung </a:t>
            </a: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sofortige Intervention</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Versus </a:t>
            </a:r>
          </a:p>
          <a:p>
            <a:pPr marL="285750" marR="0" lvl="0" indent="-28575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Schädigung, die weiter in der Zukunft liegt und weniger schwer auszufallen droht</a:t>
            </a:r>
          </a:p>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26</a:t>
            </a:fld>
            <a:endParaRPr lang="de-DE" dirty="0"/>
          </a:p>
        </p:txBody>
      </p:sp>
    </p:spTree>
    <p:extLst>
      <p:ext uri="{BB962C8B-B14F-4D97-AF65-F5344CB8AC3E}">
        <p14:creationId xmlns:p14="http://schemas.microsoft.com/office/powerpoint/2010/main" val="16985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„Grad der Risiko- bzw. Schadensanfälligkeit oder auch -ausgesetztheit von Personen“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2421E-2B43-43B8-95AC-2AACC58DA82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73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37</a:t>
            </a:fld>
            <a:endParaRPr lang="de-DE" dirty="0"/>
          </a:p>
        </p:txBody>
      </p:sp>
    </p:spTree>
    <p:extLst>
      <p:ext uri="{BB962C8B-B14F-4D97-AF65-F5344CB8AC3E}">
        <p14:creationId xmlns:p14="http://schemas.microsoft.com/office/powerpoint/2010/main" val="826242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3F2421E-2B43-43B8-95AC-2AACC58DA824}" type="slidenum">
              <a:rPr lang="de-DE" smtClean="0"/>
              <a:pPr/>
              <a:t>43</a:t>
            </a:fld>
            <a:endParaRPr lang="de-DE" dirty="0"/>
          </a:p>
        </p:txBody>
      </p:sp>
    </p:spTree>
    <p:extLst>
      <p:ext uri="{BB962C8B-B14F-4D97-AF65-F5344CB8AC3E}">
        <p14:creationId xmlns:p14="http://schemas.microsoft.com/office/powerpoint/2010/main" val="429151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A1368D-6D82-4AB8-AE28-9118296875AD}" type="slidenum">
              <a:rPr lang="de-DE" altLang="de-DE" sz="1200" smtClean="0"/>
              <a:pPr/>
              <a:t>51</a:t>
            </a:fld>
            <a:endParaRPr lang="de-DE" altLang="de-DE"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de-DE" altLang="de-DE" sz="1000" dirty="0"/>
              <a:t>Hier also </a:t>
            </a:r>
            <a:r>
              <a:rPr lang="de-DE" altLang="de-DE" sz="1000" dirty="0" err="1"/>
              <a:t>Def</a:t>
            </a:r>
            <a:r>
              <a:rPr lang="de-DE" altLang="de-DE" sz="1000" dirty="0"/>
              <a:t>. BGH, wie immer sind natürlich versch. Definitionen denkbar (z.B. Rechtsverletzungen), auch das Familienrecht kennt an verschiedenen Stellen etwas unterschiedliche Definitionen, für uns hat diese </a:t>
            </a:r>
            <a:r>
              <a:rPr lang="de-DE" altLang="de-DE" sz="1000" dirty="0" err="1"/>
              <a:t>Def</a:t>
            </a:r>
            <a:r>
              <a:rPr lang="de-DE" altLang="de-DE" sz="1000" dirty="0"/>
              <a:t> aber eine erhebliche Bedeutung, weil Handlungsgrundlage darstellt</a:t>
            </a:r>
          </a:p>
          <a:p>
            <a:r>
              <a:rPr lang="de-DE" altLang="de-DE" sz="1000" dirty="0" err="1"/>
              <a:t>Def</a:t>
            </a:r>
            <a:r>
              <a:rPr lang="de-DE" altLang="de-DE" sz="1000" dirty="0"/>
              <a:t> näher anschauen (vorlesen) mindestens 3 Dinge unmittelbar deutlich:</a:t>
            </a:r>
          </a:p>
          <a:p>
            <a:r>
              <a:rPr lang="de-DE" altLang="de-DE" sz="1000" dirty="0"/>
              <a:t>- zukunftsgerichtet: ist von Gefahr und einer vorauszusehenden Schädigung die Rede, die Schädigung muss also noch nicht eingetreten sein (2 </a:t>
            </a:r>
            <a:r>
              <a:rPr lang="de-DE" altLang="de-DE" sz="1000" dirty="0" err="1"/>
              <a:t>Bsp</a:t>
            </a:r>
            <a:r>
              <a:rPr lang="de-DE" altLang="de-DE" sz="1000" dirty="0"/>
              <a:t>: psychisch schwer kranken alleinerziehenden ET muss nicht auf Schädigung gewartet werden, auch bei einem feststellbaren sex. Missbrauch bei dem ja </a:t>
            </a:r>
            <a:r>
              <a:rPr lang="de-DE" altLang="de-DE" sz="1000" dirty="0" err="1"/>
              <a:t>Schläfereffekte</a:t>
            </a:r>
            <a:r>
              <a:rPr lang="de-DE" altLang="de-DE" sz="1000" dirty="0"/>
              <a:t> nicht selten), umgekehrt kann es aber natürlich als Beleg angeführt werden, wenn bereits </a:t>
            </a:r>
            <a:r>
              <a:rPr lang="de-DE" altLang="de-DE" sz="1000" dirty="0" err="1"/>
              <a:t>erhebl</a:t>
            </a:r>
            <a:r>
              <a:rPr lang="de-DE" altLang="de-DE" sz="1000" dirty="0"/>
              <a:t>. Schädigung</a:t>
            </a:r>
          </a:p>
          <a:p>
            <a:r>
              <a:rPr lang="de-DE" altLang="de-DE" sz="1000" dirty="0"/>
              <a:t>- zweitens sehen wir, dass das Recht versucht staatliche Eingriffsrecht soweit als möglich zu begrenzen: Schädigung muss erheblich sein, während weniger schwerwiegende Schädigung als Lebensschicksal angesehen werden, Schädigung muss nicht nur wahrscheinlich oder sehr wahrscheinlich sein, sondern mit ziemlicher Sicherheit vorhersehbar sein</a:t>
            </a:r>
          </a:p>
          <a:p>
            <a:r>
              <a:rPr lang="de-DE" altLang="de-DE" sz="1000" dirty="0"/>
              <a:t>- drittens erkennen wir angesichts der vielen nicht genau bestimmten Begriffe dass das Recht hier generell und bei der Anwendung im Einzelfall auf Information und Interpretationshilfe angewiesen ist. Genau an dieser Stelle kommt die Jugendhilfe und kommen die </a:t>
            </a:r>
            <a:r>
              <a:rPr lang="de-DE" altLang="de-DE" sz="1000" dirty="0" err="1"/>
              <a:t>Sozialwiss</a:t>
            </a:r>
            <a:r>
              <a:rPr lang="de-DE" altLang="de-DE" sz="1000" dirty="0"/>
              <a:t> ins Spiel.</a:t>
            </a:r>
          </a:p>
          <a:p>
            <a:r>
              <a:rPr lang="de-DE" altLang="de-DE" sz="1000" dirty="0"/>
              <a:t>Zwar Gesetzgeber Prüfung ob Eingriffsvoraussetzungen 1666 vorliegen den FG zugewiesen, bei der Erfüllung dieser Aufgabe Unterstützung Jugendhilfe angewiesen, im Ausnahmefall auch SV</a:t>
            </a:r>
          </a:p>
          <a:p>
            <a:r>
              <a:rPr lang="de-DE" altLang="de-DE" sz="1000" dirty="0"/>
              <a:t>Unterschied klinisch-psychologischer – familienrechtlicher Gefährdungsbegriff</a:t>
            </a:r>
          </a:p>
        </p:txBody>
      </p:sp>
    </p:spTree>
    <p:extLst>
      <p:ext uri="{BB962C8B-B14F-4D97-AF65-F5344CB8AC3E}">
        <p14:creationId xmlns:p14="http://schemas.microsoft.com/office/powerpoint/2010/main" val="2987639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2"/>
            </p:custDataLst>
            <p:extLst>
              <p:ext uri="{D42A27DB-BD31-4B8C-83A1-F6EECF244321}">
                <p14:modId xmlns:p14="http://schemas.microsoft.com/office/powerpoint/2010/main" val="4183289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413" imgH="416" progId="TCLayout.ActiveDocument.1">
                  <p:embed/>
                </p:oleObj>
              </mc:Choice>
              <mc:Fallback>
                <p:oleObj name="think-cell Slide" r:id="rId4"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462503-F07C-4E47-B424-DF8004B3A13F}"/>
              </a:ext>
            </a:extLst>
          </p:cNvPr>
          <p:cNvSpPr>
            <a:spLocks noGrp="1"/>
          </p:cNvSpPr>
          <p:nvPr>
            <p:ph type="ctrTitle" hasCustomPrompt="1"/>
          </p:nvPr>
        </p:nvSpPr>
        <p:spPr bwMode="gray">
          <a:xfrm>
            <a:off x="1512000" y="2894470"/>
            <a:ext cx="9468000" cy="1828193"/>
          </a:xfrm>
        </p:spPr>
        <p:txBody>
          <a:bodyPr vert="horz" anchor="b"/>
          <a:lstStyle>
            <a:lvl1pPr algn="l" rtl="0">
              <a:defRPr sz="4400">
                <a:latin typeface="+mj-lt"/>
                <a:ea typeface="+mj-ea"/>
                <a:cs typeface="+mj-cs"/>
              </a:defRPr>
            </a:lvl1pPr>
          </a:lstStyle>
          <a:p>
            <a:r>
              <a:rPr lang="de-DE" dirty="0"/>
              <a:t>Titelseite</a:t>
            </a:r>
            <a:br>
              <a:rPr lang="de-DE" dirty="0"/>
            </a:br>
            <a:r>
              <a:rPr lang="de-DE" dirty="0"/>
              <a:t>Hier klicken, um Titel anzupassen </a:t>
            </a:r>
            <a:br>
              <a:rPr lang="de-DE" dirty="0"/>
            </a:br>
            <a:r>
              <a:rPr lang="de-DE" dirty="0"/>
              <a:t>(max. 3-zeilig)</a:t>
            </a:r>
          </a:p>
        </p:txBody>
      </p:sp>
      <p:sp>
        <p:nvSpPr>
          <p:cNvPr id="3" name="Subtitle 2">
            <a:extLst>
              <a:ext uri="{FF2B5EF4-FFF2-40B4-BE49-F238E27FC236}">
                <a16:creationId xmlns:a16="http://schemas.microsoft.com/office/drawing/2014/main" id="{C8F306B5-2620-414B-B8FD-DDA7CABA8588}"/>
              </a:ext>
            </a:extLst>
          </p:cNvPr>
          <p:cNvSpPr>
            <a:spLocks noGrp="1"/>
          </p:cNvSpPr>
          <p:nvPr>
            <p:ph type="subTitle" idx="1" hasCustomPrompt="1"/>
          </p:nvPr>
        </p:nvSpPr>
        <p:spPr bwMode="gray">
          <a:xfrm>
            <a:off x="1512000" y="5040000"/>
            <a:ext cx="9468000" cy="276999"/>
          </a:xfrm>
        </p:spPr>
        <p:txBody>
          <a:bodyPr/>
          <a:lstStyle>
            <a:lvl1pPr marL="0" indent="0" algn="l" rtl="0">
              <a:spcBef>
                <a:spcPts val="0"/>
              </a:spcBef>
              <a:buNone/>
              <a:defRPr sz="200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klicken, um Untertitel anzupassen</a:t>
            </a:r>
          </a:p>
        </p:txBody>
      </p:sp>
      <p:pic>
        <p:nvPicPr>
          <p:cNvPr id="8" name="Picture 7">
            <a:extLst>
              <a:ext uri="{FF2B5EF4-FFF2-40B4-BE49-F238E27FC236}">
                <a16:creationId xmlns:a16="http://schemas.microsoft.com/office/drawing/2014/main" id="{6C78A25E-BBE9-4BE1-8239-A29C74560B8E}"/>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1532030" y="1085832"/>
            <a:ext cx="3363468" cy="1146048"/>
          </a:xfrm>
          <a:prstGeom prst="rect">
            <a:avLst/>
          </a:prstGeom>
        </p:spPr>
      </p:pic>
      <p:pic>
        <p:nvPicPr>
          <p:cNvPr id="5" name="Picture 4">
            <a:extLst>
              <a:ext uri="{FF2B5EF4-FFF2-40B4-BE49-F238E27FC236}">
                <a16:creationId xmlns:a16="http://schemas.microsoft.com/office/drawing/2014/main" id="{1FD35295-D679-457A-81C0-CC62249CF558}"/>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10181424" y="1882582"/>
            <a:ext cx="798576" cy="243840"/>
          </a:xfrm>
          <a:prstGeom prst="rect">
            <a:avLst/>
          </a:prstGeom>
        </p:spPr>
      </p:pic>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endParaRPr lang="de-DE" dirty="0"/>
          </a:p>
        </p:txBody>
      </p:sp>
    </p:spTree>
    <p:extLst>
      <p:ext uri="{BB962C8B-B14F-4D97-AF65-F5344CB8AC3E}">
        <p14:creationId xmlns:p14="http://schemas.microsoft.com/office/powerpoint/2010/main" val="1866673666"/>
      </p:ext>
    </p:extLst>
  </p:cSld>
  <p:clrMapOvr>
    <a:masterClrMapping/>
  </p:clrMapOvr>
  <p:extLst>
    <p:ext uri="{DCECCB84-F9BA-43D5-87BE-67443E8EF086}">
      <p15:sldGuideLst xmlns:p15="http://schemas.microsoft.com/office/powerpoint/2012/main">
        <p15:guide id="1" pos="950">
          <p15:clr>
            <a:srgbClr val="FBAE40"/>
          </p15:clr>
        </p15:guide>
        <p15:guide id="2" orient="horz" pos="3173" userDrawn="1">
          <p15:clr>
            <a:srgbClr val="FBAE40"/>
          </p15:clr>
        </p15:guide>
        <p15:guide id="3" orient="horz" pos="2975">
          <p15:clr>
            <a:srgbClr val="FBAE40"/>
          </p15:clr>
        </p15:guide>
        <p15:guide id="4" orient="horz" pos="419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3EC13-52B9-0191-A84F-3C3D4E3A08D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142D6A8-5267-2D24-B2EB-541A4AF6D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ED8E407-D7A1-FEDE-1FEB-7C141CFBA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77A924A-5BE0-8BE6-5B7D-BF6D1B4155B0}"/>
              </a:ext>
            </a:extLst>
          </p:cNvPr>
          <p:cNvSpPr>
            <a:spLocks noGrp="1"/>
          </p:cNvSpPr>
          <p:nvPr>
            <p:ph type="dt" sz="half" idx="10"/>
          </p:nvPr>
        </p:nvSpPr>
        <p:spPr/>
        <p:txBody>
          <a:bodyPr/>
          <a:lstStyle/>
          <a:p>
            <a:fld id="{83E84C3D-BBF5-43F1-BFA4-A22D8FA46954}" type="datetime1">
              <a:rPr lang="de-DE" smtClean="0"/>
              <a:t>18.11.2024</a:t>
            </a:fld>
            <a:endParaRPr lang="de-DE"/>
          </a:p>
        </p:txBody>
      </p:sp>
      <p:sp>
        <p:nvSpPr>
          <p:cNvPr id="6" name="Fußzeilenplatzhalter 5">
            <a:extLst>
              <a:ext uri="{FF2B5EF4-FFF2-40B4-BE49-F238E27FC236}">
                <a16:creationId xmlns:a16="http://schemas.microsoft.com/office/drawing/2014/main" id="{CF3C2678-316A-1DB3-C0ED-D1DE2B0BCEA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EB1771-C284-8D7C-CFB5-F0F753BC9515}"/>
              </a:ext>
            </a:extLst>
          </p:cNvPr>
          <p:cNvSpPr>
            <a:spLocks noGrp="1"/>
          </p:cNvSpPr>
          <p:nvPr>
            <p:ph type="sldNum" sz="quarter" idx="12"/>
          </p:nvPr>
        </p:nvSpPr>
        <p:spPr/>
        <p:txBody>
          <a:bodyPr/>
          <a:lstStyle/>
          <a:p>
            <a:fld id="{254833C4-3289-4ABA-818E-61F9BDF6463A}" type="slidenum">
              <a:rPr lang="de-DE" smtClean="0"/>
              <a:t>‹Nr.›</a:t>
            </a:fld>
            <a:endParaRPr lang="de-DE"/>
          </a:p>
        </p:txBody>
      </p:sp>
    </p:spTree>
    <p:extLst>
      <p:ext uri="{BB962C8B-B14F-4D97-AF65-F5344CB8AC3E}">
        <p14:creationId xmlns:p14="http://schemas.microsoft.com/office/powerpoint/2010/main" val="398756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halt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2"/>
            </p:custDataLst>
            <p:extLst>
              <p:ext uri="{D42A27DB-BD31-4B8C-83A1-F6EECF244321}">
                <p14:modId xmlns:p14="http://schemas.microsoft.com/office/powerpoint/2010/main" val="3505229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13" imgH="416" progId="TCLayout.ActiveDocument.1">
                  <p:embed/>
                </p:oleObj>
              </mc:Choice>
              <mc:Fallback>
                <p:oleObj name="think-cell Slide" r:id="rId4"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b="0">
                <a:latin typeface="+mj-lt"/>
                <a:ea typeface="+mj-ea"/>
                <a:cs typeface="+mj-cs"/>
              </a:defRPr>
            </a:lvl1pPr>
          </a:lstStyle>
          <a:p>
            <a:r>
              <a:rPr lang="de-DE" dirty="0"/>
              <a:t>Ein Inhalt mit Untertitel</a:t>
            </a:r>
            <a:br>
              <a:rPr lang="de-DE" dirty="0"/>
            </a:br>
            <a:r>
              <a:rPr lang="de-DE" dirty="0"/>
              <a:t>Hier klicken, um Überschrift anzupassen (max. 2-zeilig)</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11484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endParaRPr lang="de-DE" dirty="0"/>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spTree>
    <p:extLst>
      <p:ext uri="{BB962C8B-B14F-4D97-AF65-F5344CB8AC3E}">
        <p14:creationId xmlns:p14="http://schemas.microsoft.com/office/powerpoint/2010/main" val="2988383919"/>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193">
          <p15:clr>
            <a:srgbClr val="FBAE40"/>
          </p15:clr>
        </p15:guide>
        <p15:guide id="8" pos="7460">
          <p15:clr>
            <a:srgbClr val="FBAE40"/>
          </p15:clr>
        </p15:guide>
        <p15:guide id="9" pos="224">
          <p15:clr>
            <a:srgbClr val="FBAE40"/>
          </p15:clr>
        </p15:guide>
        <p15:guide id="10" orient="horz" pos="39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Inhalte mit Untertitel">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2"/>
            </p:custDataLst>
            <p:extLst>
              <p:ext uri="{D42A27DB-BD31-4B8C-83A1-F6EECF244321}">
                <p14:modId xmlns:p14="http://schemas.microsoft.com/office/powerpoint/2010/main" val="3535766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13" imgH="416" progId="TCLayout.ActiveDocument.1">
                  <p:embed/>
                </p:oleObj>
              </mc:Choice>
              <mc:Fallback>
                <p:oleObj name="think-cell Slide" r:id="rId4"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Zwei Inhalte mit Untertitel</a:t>
            </a:r>
            <a:br>
              <a:rPr lang="de-DE" dirty="0"/>
            </a:br>
            <a:r>
              <a:rPr lang="de-DE" dirty="0"/>
              <a:t>Hier klicken, um Überschrift anzupassen (max. 2-zeilig)</a:t>
            </a:r>
          </a:p>
        </p:txBody>
      </p:sp>
      <p:sp>
        <p:nvSpPr>
          <p:cNvPr id="8" name="Text Placeholder 7">
            <a:extLst>
              <a:ext uri="{FF2B5EF4-FFF2-40B4-BE49-F238E27FC236}">
                <a16:creationId xmlns:a16="http://schemas.microsoft.com/office/drawing/2014/main" id="{94E80936-E5EE-4025-B7B9-80EA9292006A}"/>
              </a:ext>
            </a:extLst>
          </p:cNvPr>
          <p:cNvSpPr>
            <a:spLocks noGrp="1"/>
          </p:cNvSpPr>
          <p:nvPr>
            <p:ph type="body" sz="quarter" idx="13" hasCustomPrompt="1"/>
          </p:nvPr>
        </p:nvSpPr>
        <p:spPr bwMode="gray">
          <a:xfrm>
            <a:off x="358050" y="1620000"/>
            <a:ext cx="11484000" cy="249299"/>
          </a:xfrm>
        </p:spPr>
        <p:txBody>
          <a:bodyPr>
            <a:spAutoFit/>
          </a:bodyPr>
          <a:lstStyle>
            <a:lvl1pPr rtl="0">
              <a:spcBef>
                <a:spcPts val="0"/>
              </a:spcBef>
              <a:defRPr b="1">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Untertitel anzupassen (max. 2-zeilig)</a:t>
            </a:r>
          </a:p>
        </p:txBody>
      </p:sp>
      <p:sp>
        <p:nvSpPr>
          <p:cNvPr id="3" name="Content Placeholder 2">
            <a:extLst>
              <a:ext uri="{FF2B5EF4-FFF2-40B4-BE49-F238E27FC236}">
                <a16:creationId xmlns:a16="http://schemas.microsoft.com/office/drawing/2014/main" id="{01FF7529-BE97-4D9B-81C4-A91E80A02033}"/>
              </a:ext>
            </a:extLst>
          </p:cNvPr>
          <p:cNvSpPr>
            <a:spLocks noGrp="1"/>
          </p:cNvSpPr>
          <p:nvPr>
            <p:ph idx="1" hasCustomPrompt="1"/>
          </p:nvPr>
        </p:nvSpPr>
        <p:spPr bwMode="gray">
          <a:xfrm>
            <a:off x="358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15" name="Content Placeholder 2">
            <a:extLst>
              <a:ext uri="{FF2B5EF4-FFF2-40B4-BE49-F238E27FC236}">
                <a16:creationId xmlns:a16="http://schemas.microsoft.com/office/drawing/2014/main" id="{0859FD81-1191-4498-A063-8D9BDB2C270B}"/>
              </a:ext>
            </a:extLst>
          </p:cNvPr>
          <p:cNvSpPr>
            <a:spLocks noGrp="1"/>
          </p:cNvSpPr>
          <p:nvPr>
            <p:ph idx="15" hasCustomPrompt="1"/>
          </p:nvPr>
        </p:nvSpPr>
        <p:spPr bwMode="gray">
          <a:xfrm>
            <a:off x="6262050" y="2160000"/>
            <a:ext cx="5580000" cy="3600000"/>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endParaRPr lang="de-DE" dirty="0"/>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spTree>
    <p:extLst>
      <p:ext uri="{BB962C8B-B14F-4D97-AF65-F5344CB8AC3E}">
        <p14:creationId xmlns:p14="http://schemas.microsoft.com/office/powerpoint/2010/main" val="3027457479"/>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29">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pos="3944">
          <p15:clr>
            <a:srgbClr val="FBAE40"/>
          </p15:clr>
        </p15:guide>
        <p15:guide id="12" pos="373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Diagramm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2"/>
            </p:custDataLst>
            <p:extLst>
              <p:ext uri="{D42A27DB-BD31-4B8C-83A1-F6EECF244321}">
                <p14:modId xmlns:p14="http://schemas.microsoft.com/office/powerpoint/2010/main" val="2217566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13" imgH="416" progId="TCLayout.ActiveDocument.1">
                  <p:embed/>
                </p:oleObj>
              </mc:Choice>
              <mc:Fallback>
                <p:oleObj name="think-cell Slide" r:id="rId4"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Diagramm mit </a:t>
            </a:r>
            <a:r>
              <a:rPr lang="de-DE" dirty="0" err="1"/>
              <a:t>Erklärtext</a:t>
            </a:r>
            <a:br>
              <a:rPr lang="de-DE" dirty="0"/>
            </a:br>
            <a:r>
              <a:rPr lang="de-DE" dirty="0"/>
              <a:t>Hier klicken, um Überschrift anzupassen (max. 2-zeilig)</a:t>
            </a:r>
          </a:p>
        </p:txBody>
      </p:sp>
      <p:sp>
        <p:nvSpPr>
          <p:cNvPr id="12" name="Chart Placeholder 6">
            <a:extLst>
              <a:ext uri="{FF2B5EF4-FFF2-40B4-BE49-F238E27FC236}">
                <a16:creationId xmlns:a16="http://schemas.microsoft.com/office/drawing/2014/main" id="{334FE027-2EAB-4995-8580-3994149C683C}"/>
              </a:ext>
            </a:extLst>
          </p:cNvPr>
          <p:cNvSpPr>
            <a:spLocks noGrp="1"/>
          </p:cNvSpPr>
          <p:nvPr>
            <p:ph type="chart" sz="quarter" idx="17"/>
          </p:nvPr>
        </p:nvSpPr>
        <p:spPr bwMode="gray">
          <a:xfrm>
            <a:off x="358050" y="1620000"/>
            <a:ext cx="11484000" cy="3780000"/>
          </a:xfrm>
        </p:spPr>
        <p:txBody>
          <a:bodyPr>
            <a:noAutofit/>
          </a:bodyPr>
          <a:lstStyle/>
          <a:p>
            <a:r>
              <a:rPr lang="de-DE"/>
              <a:t>Diagramm durch Klicken auf Symbol hinzufügen</a:t>
            </a:r>
            <a:endParaRPr lang="de-DE" dirty="0"/>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Diagramm</a:t>
            </a:r>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endParaRPr lang="de-DE" dirty="0"/>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spTree>
    <p:extLst>
      <p:ext uri="{BB962C8B-B14F-4D97-AF65-F5344CB8AC3E}">
        <p14:creationId xmlns:p14="http://schemas.microsoft.com/office/powerpoint/2010/main" val="92701907"/>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guide id="11" orient="horz" pos="34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nhalt mit Erklärtex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2"/>
            </p:custDataLst>
            <p:extLst>
              <p:ext uri="{D42A27DB-BD31-4B8C-83A1-F6EECF244321}">
                <p14:modId xmlns:p14="http://schemas.microsoft.com/office/powerpoint/2010/main" val="82426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13" imgH="416" progId="TCLayout.ActiveDocument.1">
                  <p:embed/>
                </p:oleObj>
              </mc:Choice>
              <mc:Fallback>
                <p:oleObj name="think-cell Slide" r:id="rId4"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Inhalt mit </a:t>
            </a:r>
            <a:r>
              <a:rPr lang="de-DE" dirty="0" err="1"/>
              <a:t>Erklärtext</a:t>
            </a:r>
            <a:br>
              <a:rPr lang="de-DE" dirty="0"/>
            </a:br>
            <a:r>
              <a:rPr lang="de-DE" dirty="0"/>
              <a:t>Hier klicken, um Überschrift anzupassen (max. 2-zeilig)</a:t>
            </a:r>
          </a:p>
        </p:txBody>
      </p:sp>
      <p:sp>
        <p:nvSpPr>
          <p:cNvPr id="9" name="Content Placeholder 3">
            <a:extLst>
              <a:ext uri="{FF2B5EF4-FFF2-40B4-BE49-F238E27FC236}">
                <a16:creationId xmlns:a16="http://schemas.microsoft.com/office/drawing/2014/main" id="{6C0E0C73-FFB6-4FFB-B4FE-63B12D1BF65D}"/>
              </a:ext>
            </a:extLst>
          </p:cNvPr>
          <p:cNvSpPr>
            <a:spLocks noGrp="1"/>
          </p:cNvSpPr>
          <p:nvPr>
            <p:ph sz="quarter" idx="17" hasCustomPrompt="1"/>
          </p:nvPr>
        </p:nvSpPr>
        <p:spPr bwMode="gray">
          <a:xfrm>
            <a:off x="358050" y="1619999"/>
            <a:ext cx="11484000" cy="3780000"/>
          </a:xfrm>
        </p:spPr>
        <p:txBody>
          <a:bodyPr>
            <a:noAutofit/>
          </a:bodyPr>
          <a:lstStyle>
            <a:lvl1pPr rtl="0">
              <a:defRPr>
                <a:latin typeface="+mn-lt"/>
                <a:ea typeface="+mn-ea"/>
                <a:cs typeface="+mn-cs"/>
              </a:defRPr>
            </a:lvl1pPr>
            <a:lvl2pPr rtl="0">
              <a:defRPr>
                <a:latin typeface="+mn-lt"/>
                <a:ea typeface="+mn-ea"/>
                <a:cs typeface="+mn-cs"/>
              </a:defRPr>
            </a:lvl2pPr>
            <a:lvl3pPr rtl="0">
              <a:defRPr>
                <a:latin typeface="+mn-lt"/>
                <a:ea typeface="+mn-ea"/>
                <a:cs typeface="+mn-cs"/>
              </a:defRPr>
            </a:lvl3pPr>
            <a:lvl4pPr rtl="0">
              <a:defRPr>
                <a:latin typeface="+mn-lt"/>
                <a:ea typeface="+mn-ea"/>
                <a:cs typeface="+mn-cs"/>
              </a:defRPr>
            </a:lvl4pPr>
            <a:lvl5pPr rtl="0">
              <a:defRPr>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11484000" cy="193899"/>
          </a:xfrm>
        </p:spPr>
        <p:txBody>
          <a:bodyPr anchor="b"/>
          <a:lstStyle>
            <a:lvl1pPr rtl="0">
              <a:defRPr sz="1400">
                <a:latin typeface="+mn-lt"/>
                <a:ea typeface="+mn-ea"/>
                <a:cs typeface="+mn-cs"/>
              </a:defRPr>
            </a:lvl1pPr>
          </a:lstStyle>
          <a:p>
            <a:pPr lvl="0"/>
            <a:r>
              <a:rPr lang="de-DE" dirty="0"/>
              <a:t>Text zum ganzseitigen Inhalt</a:t>
            </a:r>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endParaRPr lang="de-DE" dirty="0"/>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spTree>
    <p:extLst>
      <p:ext uri="{BB962C8B-B14F-4D97-AF65-F5344CB8AC3E}">
        <p14:creationId xmlns:p14="http://schemas.microsoft.com/office/powerpoint/2010/main" val="1313783826"/>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Foto mit Bilduntertitel und 1 Inhalt">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2"/>
            </p:custDataLst>
            <p:extLst>
              <p:ext uri="{D42A27DB-BD31-4B8C-83A1-F6EECF244321}">
                <p14:modId xmlns:p14="http://schemas.microsoft.com/office/powerpoint/2010/main" val="146124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413" imgH="416" progId="TCLayout.ActiveDocument.1">
                  <p:embed/>
                </p:oleObj>
              </mc:Choice>
              <mc:Fallback>
                <p:oleObj name="think-cell Slide" r:id="rId4"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91454D-0275-4E6C-A608-0C014A828BDD}"/>
              </a:ext>
            </a:extLst>
          </p:cNvPr>
          <p:cNvSpPr>
            <a:spLocks noGrp="1"/>
          </p:cNvSpPr>
          <p:nvPr>
            <p:ph type="title" hasCustomPrompt="1"/>
          </p:nvPr>
        </p:nvSpPr>
        <p:spPr bwMode="gray">
          <a:xfrm>
            <a:off x="358050" y="752267"/>
            <a:ext cx="11484000" cy="664797"/>
          </a:xfrm>
        </p:spPr>
        <p:txBody>
          <a:bodyPr vert="horz"/>
          <a:lstStyle>
            <a:lvl1pPr rtl="0">
              <a:defRPr>
                <a:latin typeface="+mj-lt"/>
                <a:ea typeface="+mj-ea"/>
                <a:cs typeface="+mj-cs"/>
              </a:defRPr>
            </a:lvl1pPr>
          </a:lstStyle>
          <a:p>
            <a:r>
              <a:rPr lang="de-DE" dirty="0"/>
              <a:t>Ein Foto mit Bilduntertitel und ein Inhalt</a:t>
            </a:r>
            <a:br>
              <a:rPr lang="de-DE" dirty="0"/>
            </a:br>
            <a:r>
              <a:rPr lang="de-DE" dirty="0"/>
              <a:t>Hier klicken, um Überschrift anzupassen (max. 2-zeilig)</a:t>
            </a:r>
          </a:p>
        </p:txBody>
      </p:sp>
      <p:sp>
        <p:nvSpPr>
          <p:cNvPr id="10" name="Picture Placeholder 2">
            <a:extLst>
              <a:ext uri="{FF2B5EF4-FFF2-40B4-BE49-F238E27FC236}">
                <a16:creationId xmlns:a16="http://schemas.microsoft.com/office/drawing/2014/main" id="{4CE5B501-BA85-4ADF-8228-DAA79752BD1E}"/>
              </a:ext>
            </a:extLst>
          </p:cNvPr>
          <p:cNvSpPr>
            <a:spLocks noGrp="1"/>
          </p:cNvSpPr>
          <p:nvPr>
            <p:ph type="pic" sz="quarter" idx="18"/>
          </p:nvPr>
        </p:nvSpPr>
        <p:spPr bwMode="gray">
          <a:xfrm>
            <a:off x="358050" y="1620000"/>
            <a:ext cx="5580000" cy="3788613"/>
          </a:xfrm>
        </p:spPr>
        <p:txBody>
          <a:bodyPr>
            <a:normAutofit/>
          </a:bodyPr>
          <a:lstStyle/>
          <a:p>
            <a:r>
              <a:rPr lang="de-DE"/>
              <a:t>Bild durch Klicken auf Symbol hinzufügen</a:t>
            </a:r>
            <a:endParaRPr lang="de-DE" dirty="0"/>
          </a:p>
        </p:txBody>
      </p:sp>
      <p:sp>
        <p:nvSpPr>
          <p:cNvPr id="12" name="Content Placeholder 2">
            <a:extLst>
              <a:ext uri="{FF2B5EF4-FFF2-40B4-BE49-F238E27FC236}">
                <a16:creationId xmlns:a16="http://schemas.microsoft.com/office/drawing/2014/main" id="{BE96B163-5DC6-45C3-BD72-7DC6012A4FEB}"/>
              </a:ext>
            </a:extLst>
          </p:cNvPr>
          <p:cNvSpPr>
            <a:spLocks noGrp="1"/>
          </p:cNvSpPr>
          <p:nvPr>
            <p:ph idx="19" hasCustomPrompt="1"/>
          </p:nvPr>
        </p:nvSpPr>
        <p:spPr bwMode="gray">
          <a:xfrm>
            <a:off x="6262050" y="1620000"/>
            <a:ext cx="5580000" cy="3788553"/>
          </a:xfrm>
        </p:spPr>
        <p:txBody>
          <a:bodyPr>
            <a:noAutofit/>
          </a:bodyPr>
          <a:lstStyle>
            <a:lvl1pPr rtl="0">
              <a:spcBef>
                <a:spcPts val="1200"/>
              </a:spcBef>
              <a:defRPr>
                <a:latin typeface="+mn-lt"/>
                <a:ea typeface="+mn-ea"/>
                <a:cs typeface="+mn-cs"/>
              </a:defRPr>
            </a:lvl1pPr>
            <a:lvl2pPr rtl="0">
              <a:defRPr>
                <a:latin typeface="+mn-lt"/>
                <a:ea typeface="+mn-ea"/>
                <a:cs typeface="+mn-cs"/>
              </a:defRPr>
            </a:lvl2pPr>
            <a:lvl3pPr rtl="0">
              <a:defRPr sz="1600">
                <a:latin typeface="+mn-lt"/>
                <a:ea typeface="+mn-ea"/>
                <a:cs typeface="+mn-cs"/>
              </a:defRPr>
            </a:lvl3pPr>
            <a:lvl4pPr rtl="0">
              <a:defRPr sz="1600">
                <a:latin typeface="+mn-lt"/>
                <a:ea typeface="+mn-ea"/>
                <a:cs typeface="+mn-cs"/>
              </a:defRPr>
            </a:lvl4pPr>
            <a:lvl5pPr rtl="0">
              <a:spcBef>
                <a:spcPts val="0"/>
              </a:spcBef>
              <a:defRPr sz="1400">
                <a:latin typeface="+mn-lt"/>
                <a:ea typeface="+mn-ea"/>
                <a:cs typeface="+mn-cs"/>
              </a:defRPr>
            </a:lvl5pPr>
          </a:lstStyle>
          <a:p>
            <a:r>
              <a:rPr lang="de-DE" dirty="0"/>
              <a:t>Textebene 1</a:t>
            </a:r>
          </a:p>
          <a:p>
            <a:pPr lvl="1"/>
            <a:r>
              <a:rPr lang="de-DE" dirty="0"/>
              <a:t>Textebene 2</a:t>
            </a:r>
          </a:p>
          <a:p>
            <a:pPr lvl="2"/>
            <a:r>
              <a:rPr lang="de-DE" dirty="0"/>
              <a:t>Textebene 3</a:t>
            </a:r>
          </a:p>
          <a:p>
            <a:pPr lvl="3"/>
            <a:r>
              <a:rPr lang="de-DE" dirty="0"/>
              <a:t>Textebene 4</a:t>
            </a:r>
          </a:p>
          <a:p>
            <a:pPr lvl="4"/>
            <a:r>
              <a:rPr lang="de-DE" dirty="0"/>
              <a:t>Textebene 5</a:t>
            </a:r>
          </a:p>
        </p:txBody>
      </p:sp>
      <p:sp>
        <p:nvSpPr>
          <p:cNvPr id="11" name="Text Placeholder 4">
            <a:extLst>
              <a:ext uri="{FF2B5EF4-FFF2-40B4-BE49-F238E27FC236}">
                <a16:creationId xmlns:a16="http://schemas.microsoft.com/office/drawing/2014/main" id="{02C1EE99-3C33-4CC5-B7D3-B8200BDB5F87}"/>
              </a:ext>
            </a:extLst>
          </p:cNvPr>
          <p:cNvSpPr>
            <a:spLocks noGrp="1"/>
          </p:cNvSpPr>
          <p:nvPr>
            <p:ph type="body" sz="quarter" idx="15" hasCustomPrompt="1"/>
          </p:nvPr>
        </p:nvSpPr>
        <p:spPr bwMode="gray">
          <a:xfrm>
            <a:off x="358050" y="5580000"/>
            <a:ext cx="5580000" cy="193899"/>
          </a:xfrm>
        </p:spPr>
        <p:txBody>
          <a:bodyPr anchor="b"/>
          <a:lstStyle>
            <a:lvl1pPr rtl="0">
              <a:defRPr sz="1400">
                <a:latin typeface="+mn-lt"/>
                <a:ea typeface="+mn-ea"/>
                <a:cs typeface="+mn-cs"/>
              </a:defRPr>
            </a:lvl1pPr>
          </a:lstStyle>
          <a:p>
            <a:pPr lvl="0"/>
            <a:r>
              <a:rPr lang="de-DE" dirty="0"/>
              <a:t>Text zum Foto</a:t>
            </a:r>
          </a:p>
        </p:txBody>
      </p:sp>
      <p:sp>
        <p:nvSpPr>
          <p:cNvPr id="44" name="Text Placeholder 43">
            <a:extLst>
              <a:ext uri="{FF2B5EF4-FFF2-40B4-BE49-F238E27FC236}">
                <a16:creationId xmlns:a16="http://schemas.microsoft.com/office/drawing/2014/main" id="{F23AA51D-6C77-4DF9-9D53-493A89AC8978}"/>
              </a:ext>
            </a:extLst>
          </p:cNvPr>
          <p:cNvSpPr>
            <a:spLocks noGrp="1"/>
          </p:cNvSpPr>
          <p:nvPr>
            <p:ph type="body" sz="quarter" idx="14" hasCustomPrompt="1"/>
          </p:nvPr>
        </p:nvSpPr>
        <p:spPr bwMode="gray">
          <a:xfrm>
            <a:off x="358050" y="5904000"/>
            <a:ext cx="11484000" cy="302647"/>
          </a:xfrm>
        </p:spPr>
        <p:txBody>
          <a:bodyPr anchor="b"/>
          <a:lstStyle>
            <a:lvl1pPr marL="0" indent="0" rtl="0">
              <a:spcBef>
                <a:spcPts val="200"/>
              </a:spcBef>
              <a:buFont typeface="Arial" panose="020B0604020202020204" pitchFamily="34" charset="0"/>
              <a:buNone/>
              <a:defRPr sz="1000">
                <a:solidFill>
                  <a:schemeClr val="tx2"/>
                </a:solidFill>
                <a:latin typeface="+mn-lt"/>
                <a:ea typeface="+mn-ea"/>
                <a:cs typeface="+mn-cs"/>
              </a:defRPr>
            </a:lvl1pPr>
          </a:lstStyle>
          <a:p>
            <a:pPr lvl="0"/>
            <a:r>
              <a:rPr lang="de-DE" dirty="0"/>
              <a:t>* Hier klicken, um Fußnoten einzutragen</a:t>
            </a:r>
          </a:p>
          <a:p>
            <a:pPr lvl="0"/>
            <a:r>
              <a:rPr lang="de-DE" dirty="0"/>
              <a:t>** Fußnote 2</a:t>
            </a:r>
          </a:p>
        </p:txBody>
      </p:sp>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endParaRPr lang="de-DE" dirty="0"/>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spTree>
    <p:extLst>
      <p:ext uri="{BB962C8B-B14F-4D97-AF65-F5344CB8AC3E}">
        <p14:creationId xmlns:p14="http://schemas.microsoft.com/office/powerpoint/2010/main" val="3858611638"/>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5" orient="horz" pos="1361">
          <p15:clr>
            <a:srgbClr val="FBAE40"/>
          </p15:clr>
        </p15:guide>
        <p15:guide id="6" orient="horz" pos="3638">
          <p15:clr>
            <a:srgbClr val="FBAE40"/>
          </p15:clr>
        </p15:guide>
        <p15:guide id="7" orient="horz" pos="4201">
          <p15:clr>
            <a:srgbClr val="FBAE40"/>
          </p15:clr>
        </p15:guide>
        <p15:guide id="8" pos="7460">
          <p15:clr>
            <a:srgbClr val="FBAE40"/>
          </p15:clr>
        </p15:guide>
        <p15:guide id="9" pos="224">
          <p15:clr>
            <a:srgbClr val="FBAE40"/>
          </p15:clr>
        </p15:guide>
        <p15:guide id="10" orient="horz" pos="3910">
          <p15:clr>
            <a:srgbClr val="FBAE40"/>
          </p15:clr>
        </p15:guide>
        <p15:guide id="11" orient="horz" pos="340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49FEC9CA-EC41-4A61-BF72-94584C410235}"/>
              </a:ext>
            </a:extLst>
          </p:cNvPr>
          <p:cNvGraphicFramePr>
            <a:graphicFrameLocks noChangeAspect="1"/>
          </p:cNvGraphicFramePr>
          <p:nvPr userDrawn="1">
            <p:custDataLst>
              <p:tags r:id="rId2"/>
            </p:custDataLst>
            <p:extLst>
              <p:ext uri="{D42A27DB-BD31-4B8C-83A1-F6EECF244321}">
                <p14:modId xmlns:p14="http://schemas.microsoft.com/office/powerpoint/2010/main" val="137179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413" imgH="416" progId="TCLayout.ActiveDocument.1">
                  <p:embed/>
                </p:oleObj>
              </mc:Choice>
              <mc:Fallback>
                <p:oleObj name="think-cell Slide" r:id="rId4" imgW="413" imgH="416" progId="TCLayout.ActiveDocument.1">
                  <p:embed/>
                  <p:pic>
                    <p:nvPicPr>
                      <p:cNvPr id="21" name="Object 20" hidden="1">
                        <a:extLst>
                          <a:ext uri="{FF2B5EF4-FFF2-40B4-BE49-F238E27FC236}">
                            <a16:creationId xmlns:a16="http://schemas.microsoft.com/office/drawing/2014/main" id="{49FEC9CA-EC41-4A61-BF72-94584C4102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Footer Placeholder 4">
            <a:extLst>
              <a:ext uri="{FF2B5EF4-FFF2-40B4-BE49-F238E27FC236}">
                <a16:creationId xmlns:a16="http://schemas.microsoft.com/office/drawing/2014/main" id="{D7149676-1D16-478B-9BA5-4A55C2CA4FB3}"/>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defRPr sz="1000">
                <a:solidFill>
                  <a:schemeClr val="tx2"/>
                </a:solidFill>
                <a:latin typeface="+mn-lt"/>
                <a:ea typeface="+mn-ea"/>
                <a:cs typeface="+mn-cs"/>
              </a:defRPr>
            </a:lvl1pPr>
          </a:lstStyle>
          <a:p>
            <a:endParaRPr lang="de-DE" dirty="0"/>
          </a:p>
        </p:txBody>
      </p:sp>
      <p:sp>
        <p:nvSpPr>
          <p:cNvPr id="19" name="Slide Number Placeholder 5">
            <a:extLst>
              <a:ext uri="{FF2B5EF4-FFF2-40B4-BE49-F238E27FC236}">
                <a16:creationId xmlns:a16="http://schemas.microsoft.com/office/drawing/2014/main" id="{E6C12ADF-9CE7-474E-B6CC-C18E3B1B54D4}"/>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spTree>
    <p:extLst>
      <p:ext uri="{BB962C8B-B14F-4D97-AF65-F5344CB8AC3E}">
        <p14:creationId xmlns:p14="http://schemas.microsoft.com/office/powerpoint/2010/main" val="4195486814"/>
      </p:ext>
    </p:extLst>
  </p:cSld>
  <p:clrMapOvr>
    <a:masterClrMapping/>
  </p:clrMapOvr>
  <p:extLst>
    <p:ext uri="{DCECCB84-F9BA-43D5-87BE-67443E8EF086}">
      <p15:sldGuideLst xmlns:p15="http://schemas.microsoft.com/office/powerpoint/2012/main">
        <p15:guide id="3" orient="horz" pos="684">
          <p15:clr>
            <a:srgbClr val="FBAE40"/>
          </p15:clr>
        </p15:guide>
        <p15:guide id="4" orient="horz" pos="1019">
          <p15:clr>
            <a:srgbClr val="FBAE40"/>
          </p15:clr>
        </p15:guide>
        <p15:guide id="7" orient="horz" pos="4201">
          <p15:clr>
            <a:srgbClr val="FBAE40"/>
          </p15:clr>
        </p15:guide>
        <p15:guide id="8" pos="7460">
          <p15:clr>
            <a:srgbClr val="FBAE40"/>
          </p15:clr>
        </p15:guide>
        <p15:guide id="9" pos="224">
          <p15:clr>
            <a:srgbClr val="FBAE40"/>
          </p15:clr>
        </p15:guide>
        <p15:guide id="10" orient="horz" pos="39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42E7D71-D5BD-48C6-87A9-6521266E4A46}"/>
              </a:ext>
            </a:extLst>
          </p:cNvPr>
          <p:cNvGraphicFramePr>
            <a:graphicFrameLocks noChangeAspect="1"/>
          </p:cNvGraphicFramePr>
          <p:nvPr userDrawn="1">
            <p:custDataLst>
              <p:tags r:id="rId2"/>
            </p:custDataLst>
            <p:extLst>
              <p:ext uri="{D42A27DB-BD31-4B8C-83A1-F6EECF244321}">
                <p14:modId xmlns:p14="http://schemas.microsoft.com/office/powerpoint/2010/main" val="20808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13" imgH="416" progId="TCLayout.ActiveDocument.1">
                  <p:embed/>
                </p:oleObj>
              </mc:Choice>
              <mc:Fallback>
                <p:oleObj name="think-cell Slide" r:id="rId4" imgW="413" imgH="416" progId="TCLayout.ActiveDocument.1">
                  <p:embed/>
                  <p:pic>
                    <p:nvPicPr>
                      <p:cNvPr id="13" name="Object 12" hidden="1">
                        <a:extLst>
                          <a:ext uri="{FF2B5EF4-FFF2-40B4-BE49-F238E27FC236}">
                            <a16:creationId xmlns:a16="http://schemas.microsoft.com/office/drawing/2014/main" id="{742E7D71-D5BD-48C6-87A9-6521266E4A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DCD16B7D-03D5-4D53-B70F-F53550B50D7F}"/>
              </a:ext>
            </a:extLst>
          </p:cNvPr>
          <p:cNvSpPr>
            <a:spLocks noGrp="1"/>
          </p:cNvSpPr>
          <p:nvPr>
            <p:ph type="ctrTitle" hasCustomPrompt="1"/>
          </p:nvPr>
        </p:nvSpPr>
        <p:spPr bwMode="gray">
          <a:xfrm>
            <a:off x="1512000" y="2901600"/>
            <a:ext cx="9480000" cy="1218795"/>
          </a:xfrm>
        </p:spPr>
        <p:txBody>
          <a:bodyPr vert="horz" anchor="b"/>
          <a:lstStyle>
            <a:lvl1pPr algn="l" rtl="0">
              <a:defRPr sz="4400" b="0">
                <a:latin typeface="+mj-lt"/>
                <a:ea typeface="+mj-ea"/>
                <a:cs typeface="+mj-cs"/>
              </a:defRPr>
            </a:lvl1pPr>
          </a:lstStyle>
          <a:p>
            <a:r>
              <a:rPr lang="de-DE" dirty="0"/>
              <a:t>Abschlussfolie</a:t>
            </a:r>
            <a:br>
              <a:rPr lang="de-DE" dirty="0"/>
            </a:br>
            <a:r>
              <a:rPr lang="de-DE" dirty="0"/>
              <a:t>Herzlichen Dank für Ihre Aufmerksamkeit</a:t>
            </a:r>
          </a:p>
        </p:txBody>
      </p:sp>
      <p:sp>
        <p:nvSpPr>
          <p:cNvPr id="5" name="Text Placeholder 4">
            <a:extLst>
              <a:ext uri="{FF2B5EF4-FFF2-40B4-BE49-F238E27FC236}">
                <a16:creationId xmlns:a16="http://schemas.microsoft.com/office/drawing/2014/main" id="{6E4C4A1F-7223-4581-8914-93A0C0D247D0}"/>
              </a:ext>
            </a:extLst>
          </p:cNvPr>
          <p:cNvSpPr>
            <a:spLocks noGrp="1"/>
          </p:cNvSpPr>
          <p:nvPr>
            <p:ph type="body" sz="quarter" idx="14" hasCustomPrompt="1"/>
          </p:nvPr>
        </p:nvSpPr>
        <p:spPr>
          <a:xfrm>
            <a:off x="1511999"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sp>
        <p:nvSpPr>
          <p:cNvPr id="16" name="Text Placeholder 4">
            <a:extLst>
              <a:ext uri="{FF2B5EF4-FFF2-40B4-BE49-F238E27FC236}">
                <a16:creationId xmlns:a16="http://schemas.microsoft.com/office/drawing/2014/main" id="{FB510DC4-CDFD-4460-AD3C-B98DE8EBFA61}"/>
              </a:ext>
            </a:extLst>
          </p:cNvPr>
          <p:cNvSpPr>
            <a:spLocks noGrp="1"/>
          </p:cNvSpPr>
          <p:nvPr>
            <p:ph type="body" sz="quarter" idx="15" hasCustomPrompt="1"/>
          </p:nvPr>
        </p:nvSpPr>
        <p:spPr>
          <a:xfrm>
            <a:off x="6420000" y="4716000"/>
            <a:ext cx="4572000" cy="49859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Hier klicken, um weitere Informationen hinzuzufügen</a:t>
            </a:r>
          </a:p>
        </p:txBody>
      </p:sp>
      <p:pic>
        <p:nvPicPr>
          <p:cNvPr id="9" name="Picture 8">
            <a:extLst>
              <a:ext uri="{FF2B5EF4-FFF2-40B4-BE49-F238E27FC236}">
                <a16:creationId xmlns:a16="http://schemas.microsoft.com/office/drawing/2014/main" id="{EAD002A1-5BA9-47C6-8BC3-319544993CBD}"/>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1532030" y="1085832"/>
            <a:ext cx="3363468" cy="1146048"/>
          </a:xfrm>
          <a:prstGeom prst="rect">
            <a:avLst/>
          </a:prstGeom>
        </p:spPr>
      </p:pic>
      <p:pic>
        <p:nvPicPr>
          <p:cNvPr id="12" name="Picture 11">
            <a:extLst>
              <a:ext uri="{FF2B5EF4-FFF2-40B4-BE49-F238E27FC236}">
                <a16:creationId xmlns:a16="http://schemas.microsoft.com/office/drawing/2014/main" id="{8FDA27BC-B9E4-4C2C-A53A-4A9E019E9546}"/>
              </a:ext>
              <a:ext uri="{C183D7F6-B498-43B3-948B-1728B52AA6E4}">
                <adec:decorative xmlns:adec="http://schemas.microsoft.com/office/drawing/2017/decorative" val="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488"/>
          <a:stretch/>
        </p:blipFill>
        <p:spPr>
          <a:xfrm>
            <a:off x="10184857" y="1882582"/>
            <a:ext cx="795143" cy="240909"/>
          </a:xfrm>
          <a:prstGeom prst="rect">
            <a:avLst/>
          </a:prstGeom>
        </p:spPr>
      </p:pic>
      <p:sp>
        <p:nvSpPr>
          <p:cNvPr id="29" name="Footer Placeholder 28">
            <a:extLst>
              <a:ext uri="{FF2B5EF4-FFF2-40B4-BE49-F238E27FC236}">
                <a16:creationId xmlns:a16="http://schemas.microsoft.com/office/drawing/2014/main" id="{6BD8388A-154F-4A26-AE37-A880C7F72261}"/>
              </a:ext>
            </a:extLst>
          </p:cNvPr>
          <p:cNvSpPr>
            <a:spLocks noGrp="1"/>
          </p:cNvSpPr>
          <p:nvPr>
            <p:ph type="ftr" sz="quarter" idx="10"/>
          </p:nvPr>
        </p:nvSpPr>
        <p:spPr bwMode="gray">
          <a:xfrm>
            <a:off x="1512000" y="6516000"/>
            <a:ext cx="10440000" cy="138499"/>
          </a:xfrm>
        </p:spPr>
        <p:txBody>
          <a:bodyPr/>
          <a:lstStyle>
            <a:lvl1pPr rtl="0">
              <a:defRPr>
                <a:latin typeface="+mn-lt"/>
                <a:ea typeface="+mn-ea"/>
                <a:cs typeface="+mn-cs"/>
              </a:defRPr>
            </a:lvl1pPr>
          </a:lstStyle>
          <a:p>
            <a:endParaRPr lang="de-DE" dirty="0"/>
          </a:p>
        </p:txBody>
      </p:sp>
    </p:spTree>
    <p:extLst>
      <p:ext uri="{BB962C8B-B14F-4D97-AF65-F5344CB8AC3E}">
        <p14:creationId xmlns:p14="http://schemas.microsoft.com/office/powerpoint/2010/main" val="1164284328"/>
      </p:ext>
    </p:extLst>
  </p:cSld>
  <p:clrMapOvr>
    <a:masterClrMapping/>
  </p:clrMapOvr>
  <p:extLst>
    <p:ext uri="{DCECCB84-F9BA-43D5-87BE-67443E8EF086}">
      <p15:sldGuideLst xmlns:p15="http://schemas.microsoft.com/office/powerpoint/2012/main">
        <p15:guide id="1" pos="950">
          <p15:clr>
            <a:srgbClr val="FBAE40"/>
          </p15:clr>
        </p15:guide>
        <p15:guide id="2" orient="horz" pos="2969" userDrawn="1">
          <p15:clr>
            <a:srgbClr val="FBAE40"/>
          </p15:clr>
        </p15:guide>
        <p15:guide id="3" orient="horz" pos="2540">
          <p15:clr>
            <a:srgbClr val="FBAE40"/>
          </p15:clr>
        </p15:guide>
        <p15:guide id="4" orient="horz" pos="41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E7901-3369-25DE-F80B-8B7DD8A62F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A4AAC4-A255-8E3F-3DF0-CD608063D6B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C32342-CBDF-234A-C5B9-5EDC55FB9C61}"/>
              </a:ext>
            </a:extLst>
          </p:cNvPr>
          <p:cNvSpPr>
            <a:spLocks noGrp="1"/>
          </p:cNvSpPr>
          <p:nvPr>
            <p:ph type="dt" sz="half" idx="10"/>
          </p:nvPr>
        </p:nvSpPr>
        <p:spPr/>
        <p:txBody>
          <a:bodyPr/>
          <a:lstStyle/>
          <a:p>
            <a:fld id="{C047345E-F4BB-43C9-8910-3D7A7435D0DB}" type="datetime1">
              <a:rPr lang="de-DE" smtClean="0"/>
              <a:t>18.11.2024</a:t>
            </a:fld>
            <a:endParaRPr lang="de-DE"/>
          </a:p>
        </p:txBody>
      </p:sp>
      <p:sp>
        <p:nvSpPr>
          <p:cNvPr id="5" name="Fußzeilenplatzhalter 4">
            <a:extLst>
              <a:ext uri="{FF2B5EF4-FFF2-40B4-BE49-F238E27FC236}">
                <a16:creationId xmlns:a16="http://schemas.microsoft.com/office/drawing/2014/main" id="{4349C7F3-2190-424C-6EC3-CD9F749134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1D5AE18-CC6B-5673-CC8B-D5C9C6879CF0}"/>
              </a:ext>
            </a:extLst>
          </p:cNvPr>
          <p:cNvSpPr>
            <a:spLocks noGrp="1"/>
          </p:cNvSpPr>
          <p:nvPr>
            <p:ph type="sldNum" sz="quarter" idx="12"/>
          </p:nvPr>
        </p:nvSpPr>
        <p:spPr/>
        <p:txBody>
          <a:bodyPr/>
          <a:lstStyle/>
          <a:p>
            <a:fld id="{254833C4-3289-4ABA-818E-61F9BDF6463A}" type="slidenum">
              <a:rPr lang="de-DE" smtClean="0"/>
              <a:t>‹Nr.›</a:t>
            </a:fld>
            <a:endParaRPr lang="de-DE"/>
          </a:p>
        </p:txBody>
      </p:sp>
    </p:spTree>
    <p:extLst>
      <p:ext uri="{BB962C8B-B14F-4D97-AF65-F5344CB8AC3E}">
        <p14:creationId xmlns:p14="http://schemas.microsoft.com/office/powerpoint/2010/main" val="343051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D26194-D11E-4411-B615-404931689C5D}"/>
              </a:ext>
            </a:extLst>
          </p:cNvPr>
          <p:cNvGraphicFramePr>
            <a:graphicFrameLocks noChangeAspect="1"/>
          </p:cNvGraphicFramePr>
          <p:nvPr userDrawn="1">
            <p:custDataLst>
              <p:tags r:id="rId13"/>
            </p:custDataLst>
            <p:extLst>
              <p:ext uri="{D42A27DB-BD31-4B8C-83A1-F6EECF244321}">
                <p14:modId xmlns:p14="http://schemas.microsoft.com/office/powerpoint/2010/main" val="3415386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4" imgW="413" imgH="416" progId="TCLayout.ActiveDocument.1">
                  <p:embed/>
                </p:oleObj>
              </mc:Choice>
              <mc:Fallback>
                <p:oleObj name="think-cell Slide" r:id="rId14" imgW="413" imgH="416" progId="TCLayout.ActiveDocument.1">
                  <p:embed/>
                  <p:pic>
                    <p:nvPicPr>
                      <p:cNvPr id="8" name="Object 7" hidden="1">
                        <a:extLst>
                          <a:ext uri="{FF2B5EF4-FFF2-40B4-BE49-F238E27FC236}">
                            <a16:creationId xmlns:a16="http://schemas.microsoft.com/office/drawing/2014/main" id="{22D26194-D11E-4411-B615-404931689C5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9140F0F-7896-4D23-AFBB-3C7E28953A48}"/>
              </a:ext>
            </a:extLst>
          </p:cNvPr>
          <p:cNvSpPr>
            <a:spLocks noGrp="1"/>
          </p:cNvSpPr>
          <p:nvPr>
            <p:ph type="title"/>
          </p:nvPr>
        </p:nvSpPr>
        <p:spPr bwMode="gray">
          <a:xfrm>
            <a:off x="358050" y="918466"/>
            <a:ext cx="11484000" cy="332399"/>
          </a:xfrm>
          <a:prstGeom prst="rect">
            <a:avLst/>
          </a:prstGeom>
        </p:spPr>
        <p:txBody>
          <a:bodyPr vert="horz" wrap="square" lIns="0" tIns="0" rIns="0" bIns="0" rtlCol="0" anchor="ctr">
            <a:spAutoFit/>
          </a:bodyPr>
          <a:lstStyle/>
          <a:p>
            <a:r>
              <a:rPr lang="de-DE" dirty="0"/>
              <a:t>Hier klicken, um Überschrift anzupassen (max. 2-zeilig)</a:t>
            </a:r>
          </a:p>
        </p:txBody>
      </p:sp>
      <p:sp>
        <p:nvSpPr>
          <p:cNvPr id="3" name="Text Placeholder 2">
            <a:extLst>
              <a:ext uri="{FF2B5EF4-FFF2-40B4-BE49-F238E27FC236}">
                <a16:creationId xmlns:a16="http://schemas.microsoft.com/office/drawing/2014/main" id="{6BEF86B9-E7A2-4873-9C81-8DCCE01C57D1}"/>
              </a:ext>
            </a:extLst>
          </p:cNvPr>
          <p:cNvSpPr>
            <a:spLocks noGrp="1"/>
          </p:cNvSpPr>
          <p:nvPr>
            <p:ph type="body" idx="1"/>
          </p:nvPr>
        </p:nvSpPr>
        <p:spPr bwMode="gray">
          <a:xfrm>
            <a:off x="358050" y="2160000"/>
            <a:ext cx="11484000" cy="1289584"/>
          </a:xfrm>
          <a:prstGeom prst="rect">
            <a:avLst/>
          </a:prstGeom>
        </p:spPr>
        <p:txBody>
          <a:bodyPr vert="horz" wrap="square" lIns="0" tIns="0" rIns="0" bIns="0" rtlCol="0">
            <a:spAutoFit/>
          </a:bodyPr>
          <a:lstStyle/>
          <a:p>
            <a:pPr lvl="0"/>
            <a:r>
              <a:rPr lang="de-DE" dirty="0"/>
              <a:t>Erste Textebene</a:t>
            </a:r>
          </a:p>
          <a:p>
            <a:pPr lvl="1"/>
            <a:r>
              <a:rPr lang="de-DE" dirty="0"/>
              <a:t>Zweite Textebene</a:t>
            </a:r>
          </a:p>
          <a:p>
            <a:pPr lvl="2"/>
            <a:r>
              <a:rPr lang="de-DE" dirty="0"/>
              <a:t>Dritte Textebene</a:t>
            </a:r>
          </a:p>
          <a:p>
            <a:pPr lvl="3"/>
            <a:r>
              <a:rPr lang="de-DE" dirty="0"/>
              <a:t>Vierte Textebene</a:t>
            </a:r>
          </a:p>
          <a:p>
            <a:pPr lvl="4"/>
            <a:r>
              <a:rPr lang="de-DE" dirty="0"/>
              <a:t>Fünfte Textebene</a:t>
            </a:r>
          </a:p>
        </p:txBody>
      </p:sp>
      <p:cxnSp>
        <p:nvCxnSpPr>
          <p:cNvPr id="13" name="Straight Connector 12">
            <a:extLst>
              <a:ext uri="{FF2B5EF4-FFF2-40B4-BE49-F238E27FC236}">
                <a16:creationId xmlns:a16="http://schemas.microsoft.com/office/drawing/2014/main" id="{FA43587A-1F32-4ACD-93CC-76FB0A07C8E9}"/>
              </a:ext>
              <a:ext uri="{C183D7F6-B498-43B3-948B-1728B52AA6E4}">
                <adec:decorative xmlns:adec="http://schemas.microsoft.com/office/drawing/2017/decorative" val="1"/>
              </a:ext>
            </a:extLst>
          </p:cNvPr>
          <p:cNvCxnSpPr>
            <a:cxnSpLocks/>
          </p:cNvCxnSpPr>
          <p:nvPr userDrawn="1"/>
        </p:nvCxnSpPr>
        <p:spPr bwMode="gray">
          <a:xfrm>
            <a:off x="358050" y="64869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4C0C96C-8716-4E4A-9383-171466A016E3}"/>
              </a:ext>
              <a:ext uri="{C183D7F6-B498-43B3-948B-1728B52AA6E4}">
                <adec:decorative xmlns:adec="http://schemas.microsoft.com/office/drawing/2017/decorative" val="1"/>
              </a:ext>
            </a:extLst>
          </p:cNvPr>
          <p:cNvCxnSpPr>
            <a:cxnSpLocks/>
          </p:cNvCxnSpPr>
          <p:nvPr userDrawn="1"/>
        </p:nvCxnSpPr>
        <p:spPr bwMode="gray">
          <a:xfrm>
            <a:off x="360000" y="6318003"/>
            <a:ext cx="1148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2E62B38-4DB1-48A0-B74C-03A3C3F569CA}"/>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bwMode="gray">
          <a:xfrm>
            <a:off x="358050" y="192308"/>
            <a:ext cx="823060" cy="362201"/>
          </a:xfrm>
          <a:prstGeom prst="rect">
            <a:avLst/>
          </a:prstGeom>
        </p:spPr>
      </p:pic>
      <p:pic>
        <p:nvPicPr>
          <p:cNvPr id="4" name="Picture 3">
            <a:extLst>
              <a:ext uri="{FF2B5EF4-FFF2-40B4-BE49-F238E27FC236}">
                <a16:creationId xmlns:a16="http://schemas.microsoft.com/office/drawing/2014/main" id="{07888C03-BA5B-4DA8-9818-FEB835DF7673}"/>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11322885" y="400050"/>
            <a:ext cx="507492" cy="156972"/>
          </a:xfrm>
          <a:prstGeom prst="rect">
            <a:avLst/>
          </a:prstGeom>
        </p:spPr>
      </p:pic>
      <p:sp>
        <p:nvSpPr>
          <p:cNvPr id="5" name="Footer Placeholder 4">
            <a:extLst>
              <a:ext uri="{FF2B5EF4-FFF2-40B4-BE49-F238E27FC236}">
                <a16:creationId xmlns:a16="http://schemas.microsoft.com/office/drawing/2014/main" id="{D1D22310-0DEE-4827-BBA6-E4538F8E3354}"/>
              </a:ext>
            </a:extLst>
          </p:cNvPr>
          <p:cNvSpPr>
            <a:spLocks noGrp="1"/>
          </p:cNvSpPr>
          <p:nvPr>
            <p:ph type="ftr" sz="quarter" idx="3"/>
          </p:nvPr>
        </p:nvSpPr>
        <p:spPr bwMode="gray">
          <a:xfrm>
            <a:off x="358050" y="6516000"/>
            <a:ext cx="10440000" cy="138499"/>
          </a:xfrm>
          <a:prstGeom prst="rect">
            <a:avLst/>
          </a:prstGeom>
        </p:spPr>
        <p:txBody>
          <a:bodyPr vert="horz" lIns="0" tIns="0" rIns="0" bIns="0" rtlCol="0" anchor="b">
            <a:spAutoFit/>
          </a:bodyPr>
          <a:lstStyle>
            <a:lvl1pPr algn="l" rtl="0">
              <a:lnSpc>
                <a:spcPct val="90000"/>
              </a:lnSpc>
              <a:defRPr sz="1000">
                <a:solidFill>
                  <a:schemeClr val="tx2"/>
                </a:solidFill>
                <a:latin typeface="+mn-lt"/>
                <a:ea typeface="+mn-ea"/>
                <a:cs typeface="+mn-cs"/>
              </a:defRPr>
            </a:lvl1pPr>
          </a:lstStyle>
          <a:p>
            <a:endParaRPr lang="de-DE" dirty="0"/>
          </a:p>
        </p:txBody>
      </p:sp>
      <p:sp>
        <p:nvSpPr>
          <p:cNvPr id="6" name="Slide Number Placeholder 5">
            <a:extLst>
              <a:ext uri="{FF2B5EF4-FFF2-40B4-BE49-F238E27FC236}">
                <a16:creationId xmlns:a16="http://schemas.microsoft.com/office/drawing/2014/main" id="{00A745AB-8863-4CA6-9D2D-282D0D7C3D98}"/>
              </a:ext>
            </a:extLst>
          </p:cNvPr>
          <p:cNvSpPr>
            <a:spLocks noGrp="1"/>
          </p:cNvSpPr>
          <p:nvPr>
            <p:ph type="sldNum" sz="quarter" idx="4"/>
          </p:nvPr>
        </p:nvSpPr>
        <p:spPr bwMode="gray">
          <a:xfrm>
            <a:off x="10942050" y="6516000"/>
            <a:ext cx="900000" cy="138499"/>
          </a:xfrm>
          <a:prstGeom prst="rect">
            <a:avLst/>
          </a:prstGeom>
        </p:spPr>
        <p:txBody>
          <a:bodyPr vert="horz" lIns="0" tIns="0" rIns="0" bIns="0" rtlCol="0" anchor="b">
            <a:spAutoFit/>
          </a:bodyPr>
          <a:lstStyle>
            <a:lvl1pPr algn="r" rtl="0">
              <a:lnSpc>
                <a:spcPct val="90000"/>
              </a:lnSpc>
              <a:defRPr sz="1000">
                <a:solidFill>
                  <a:schemeClr val="accent1"/>
                </a:solidFill>
                <a:latin typeface="+mn-lt"/>
                <a:ea typeface="+mn-ea"/>
                <a:cs typeface="+mn-cs"/>
              </a:defRPr>
            </a:lvl1pPr>
          </a:lstStyle>
          <a:p>
            <a:fld id="{3D23FD3E-EA92-4EF9-B826-0F4AC5D6052A}" type="slidenum">
              <a:rPr lang="de-DE" smtClean="0"/>
              <a:pPr/>
              <a:t>‹Nr.›</a:t>
            </a:fld>
            <a:endParaRPr lang="de-DE" dirty="0"/>
          </a:p>
        </p:txBody>
      </p:sp>
      <p:grpSp>
        <p:nvGrpSpPr>
          <p:cNvPr id="17" name="Group 16">
            <a:extLst>
              <a:ext uri="{FF2B5EF4-FFF2-40B4-BE49-F238E27FC236}">
                <a16:creationId xmlns:a16="http://schemas.microsoft.com/office/drawing/2014/main" id="{450D7D00-6F17-4A0D-9152-B9DA788754D1}"/>
              </a:ext>
            </a:extLst>
          </p:cNvPr>
          <p:cNvGrpSpPr/>
          <p:nvPr userDrawn="1"/>
        </p:nvGrpSpPr>
        <p:grpSpPr bwMode="gray">
          <a:xfrm>
            <a:off x="-1835849" y="2160000"/>
            <a:ext cx="1656000" cy="2003299"/>
            <a:chOff x="-1835849" y="2328275"/>
            <a:chExt cx="1656000" cy="2003299"/>
          </a:xfrm>
        </p:grpSpPr>
        <p:sp>
          <p:nvSpPr>
            <p:cNvPr id="18" name="Regieanweisung // Allgemein">
              <a:extLst>
                <a:ext uri="{FF2B5EF4-FFF2-40B4-BE49-F238E27FC236}">
                  <a16:creationId xmlns:a16="http://schemas.microsoft.com/office/drawing/2014/main" id="{B32C9534-85D0-43D1-BAA8-1394F8B8BED6}"/>
                </a:ext>
              </a:extLst>
            </p:cNvPr>
            <p:cNvSpPr txBox="1"/>
            <p:nvPr userDrawn="1"/>
          </p:nvSpPr>
          <p:spPr bwMode="gray">
            <a:xfrm rot="10800000" flipH="1" flipV="1">
              <a:off x="-1835849" y="2328275"/>
              <a:ext cx="1656000" cy="1261884"/>
            </a:xfrm>
            <a:prstGeom prst="rect">
              <a:avLst/>
            </a:prstGeom>
            <a:noFill/>
            <a:ln w="12700">
              <a:noFill/>
            </a:ln>
          </p:spPr>
          <p:txBody>
            <a:bodyPr vert="horz" wrap="square" lIns="0" tIns="0" rIns="0" bIns="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rtl="0">
                <a:lnSpc>
                  <a:spcPct val="100000"/>
                </a:lnSpc>
                <a:spcBef>
                  <a:spcPts val="600"/>
                </a:spcBef>
                <a:spcAft>
                  <a:spcPts val="0"/>
                </a:spcAft>
              </a:pPr>
              <a:r>
                <a:rPr lang="de-DE" sz="800" b="0" baseline="0" dirty="0">
                  <a:solidFill>
                    <a:srgbClr val="000000"/>
                  </a:solidFill>
                  <a:latin typeface="+mn-lt"/>
                  <a:ea typeface="+mn-ea"/>
                  <a:cs typeface="+mn-cs"/>
                  <a:sym typeface="Arial"/>
                </a:rPr>
                <a:t>Seite über </a:t>
              </a:r>
              <a:r>
                <a:rPr lang="de-DE" sz="800" b="0" baseline="0" dirty="0" err="1">
                  <a:solidFill>
                    <a:srgbClr val="000000"/>
                  </a:solidFill>
                  <a:latin typeface="+mn-lt"/>
                  <a:ea typeface="+mn-ea"/>
                  <a:cs typeface="+mn-cs"/>
                  <a:sym typeface="Arial"/>
                </a:rPr>
                <a:t>Menüband</a:t>
              </a:r>
              <a:r>
                <a:rPr lang="de-DE" sz="800" b="0" baseline="0" dirty="0">
                  <a:solidFill>
                    <a:srgbClr val="000000"/>
                  </a:solidFill>
                  <a:latin typeface="+mn-lt"/>
                  <a:ea typeface="+mn-ea"/>
                  <a:cs typeface="+mn-cs"/>
                  <a:sym typeface="Arial"/>
                </a:rPr>
                <a:t> auf Layout-Voreinstellungen zurücksetzen:</a:t>
              </a:r>
              <a:br>
                <a:rPr lang="de-DE" sz="800" b="0" baseline="0" dirty="0">
                  <a:solidFill>
                    <a:srgbClr val="000000"/>
                  </a:solidFill>
                  <a:latin typeface="+mn-lt"/>
                  <a:ea typeface="+mn-ea"/>
                  <a:cs typeface="+mn-cs"/>
                  <a:sym typeface="Arial"/>
                </a:rPr>
              </a:br>
              <a:r>
                <a:rPr lang="de-DE" sz="800" b="1" baseline="0" dirty="0">
                  <a:solidFill>
                    <a:srgbClr val="000000"/>
                  </a:solidFill>
                  <a:latin typeface="+mn-lt"/>
                  <a:ea typeface="+mn-ea"/>
                  <a:cs typeface="+mn-cs"/>
                  <a:sym typeface="Arial"/>
                </a:rPr>
                <a:t>Start / Folien / Zurücksetzen</a:t>
              </a:r>
              <a:r>
                <a:rPr lang="de-DE" sz="800" b="0" baseline="0" dirty="0">
                  <a:solidFill>
                    <a:srgbClr val="000000"/>
                  </a:solidFill>
                  <a:latin typeface="+mn-lt"/>
                  <a:ea typeface="+mn-ea"/>
                  <a:cs typeface="+mn-cs"/>
                  <a:sym typeface="Arial"/>
                </a:rPr>
                <a:t>
Ändern des Seitenlayouts: </a:t>
              </a:r>
              <a:br>
                <a:rPr lang="de-DE" sz="800" b="0" baseline="0" dirty="0">
                  <a:solidFill>
                    <a:srgbClr val="000000"/>
                  </a:solidFill>
                  <a:latin typeface="+mn-lt"/>
                  <a:ea typeface="+mn-ea"/>
                  <a:cs typeface="+mn-cs"/>
                  <a:sym typeface="Arial"/>
                </a:rPr>
              </a:br>
              <a:r>
                <a:rPr lang="de-DE" sz="800" b="1" baseline="0" dirty="0">
                  <a:solidFill>
                    <a:srgbClr val="000000"/>
                  </a:solidFill>
                  <a:latin typeface="+mn-lt"/>
                  <a:ea typeface="+mn-ea"/>
                  <a:cs typeface="+mn-cs"/>
                  <a:sym typeface="Arial"/>
                </a:rPr>
                <a:t>Start / Folien / Layout</a:t>
              </a:r>
            </a:p>
            <a:p>
              <a:pPr marL="0" marR="0" lvl="0" indent="0" algn="r" defTabSz="914400" rtl="0" eaLnBrk="1" fontAlgn="auto" latinLnBrk="0" hangingPunct="1">
                <a:lnSpc>
                  <a:spcPct val="100000"/>
                </a:lnSpc>
                <a:spcBef>
                  <a:spcPts val="600"/>
                </a:spcBef>
                <a:spcAft>
                  <a:spcPts val="0"/>
                </a:spcAft>
                <a:buClrTx/>
                <a:buSzTx/>
                <a:buFontTx/>
                <a:buNone/>
                <a:tabLst/>
                <a:defRPr/>
              </a:pPr>
              <a:r>
                <a:rPr lang="de-DE" sz="800" b="0" baseline="0" dirty="0">
                  <a:solidFill>
                    <a:srgbClr val="000000"/>
                  </a:solidFill>
                  <a:latin typeface="+mn-lt"/>
                  <a:ea typeface="+mn-ea"/>
                  <a:cs typeface="+mn-cs"/>
                  <a:sym typeface="Arial"/>
                </a:rPr>
                <a:t>Ändern der Textebenen </a:t>
              </a:r>
              <a:br>
                <a:rPr lang="de-DE" sz="800" b="0" baseline="0" dirty="0">
                  <a:solidFill>
                    <a:srgbClr val="000000"/>
                  </a:solidFill>
                  <a:latin typeface="+mn-lt"/>
                  <a:ea typeface="+mn-ea"/>
                  <a:cs typeface="+mn-cs"/>
                  <a:sym typeface="Arial"/>
                </a:rPr>
              </a:br>
              <a:r>
                <a:rPr lang="de-DE" sz="800" b="0" baseline="0" dirty="0">
                  <a:solidFill>
                    <a:srgbClr val="000000"/>
                  </a:solidFill>
                  <a:latin typeface="+mn-lt"/>
                  <a:ea typeface="+mn-ea"/>
                  <a:cs typeface="+mn-cs"/>
                  <a:sym typeface="Arial"/>
                </a:rPr>
                <a:t>(Cursor in den Absatz platzieren):</a:t>
              </a:r>
              <a:br>
                <a:rPr lang="de-DE" sz="800" b="0" baseline="0" dirty="0">
                  <a:solidFill>
                    <a:srgbClr val="000000"/>
                  </a:solidFill>
                  <a:latin typeface="+mn-lt"/>
                  <a:ea typeface="+mn-ea"/>
                  <a:cs typeface="+mn-cs"/>
                  <a:sym typeface="Arial"/>
                </a:rPr>
              </a:br>
              <a:r>
                <a:rPr lang="de-DE" sz="800" b="1" baseline="0" dirty="0">
                  <a:solidFill>
                    <a:srgbClr val="000000"/>
                  </a:solidFill>
                  <a:latin typeface="+mn-lt"/>
                  <a:ea typeface="+mn-ea"/>
                  <a:cs typeface="+mn-cs"/>
                  <a:sym typeface="Arial"/>
                </a:rPr>
                <a:t>Start / Absatz /</a:t>
              </a:r>
              <a:br>
                <a:rPr lang="de-DE" sz="800" b="1" baseline="0" dirty="0">
                  <a:solidFill>
                    <a:srgbClr val="000000"/>
                  </a:solidFill>
                  <a:latin typeface="+mn-lt"/>
                  <a:ea typeface="+mn-ea"/>
                  <a:cs typeface="+mn-cs"/>
                  <a:sym typeface="Arial"/>
                </a:rPr>
              </a:br>
              <a:r>
                <a:rPr lang="de-DE" sz="800" b="1" dirty="0"/>
                <a:t>Einzug vergrößern</a:t>
              </a:r>
              <a:r>
                <a:rPr lang="de-DE" sz="800" b="1" baseline="0" dirty="0">
                  <a:solidFill>
                    <a:srgbClr val="000000"/>
                  </a:solidFill>
                  <a:latin typeface="+mn-lt"/>
                  <a:ea typeface="+mn-ea"/>
                  <a:cs typeface="+mn-cs"/>
                  <a:sym typeface="Arial"/>
                </a:rPr>
                <a:t>/verkleinern</a:t>
              </a:r>
              <a:endParaRPr lang="de-DE" sz="800" dirty="0"/>
            </a:p>
          </p:txBody>
        </p:sp>
        <p:sp>
          <p:nvSpPr>
            <p:cNvPr id="19" name="Listenebenen erhöhen">
              <a:extLst>
                <a:ext uri="{FF2B5EF4-FFF2-40B4-BE49-F238E27FC236}">
                  <a16:creationId xmlns:a16="http://schemas.microsoft.com/office/drawing/2014/main" id="{BE6F0F95-7B40-46F3-9380-20F61B3AA313}"/>
                </a:ext>
              </a:extLst>
            </p:cNvPr>
            <p:cNvSpPr txBox="1"/>
            <p:nvPr userDrawn="1"/>
          </p:nvSpPr>
          <p:spPr bwMode="gray">
            <a:xfrm rot="10800000" flipH="1" flipV="1">
              <a:off x="-1357941" y="3755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dirty="0"/>
                <a:t>Einzug vergrößern</a:t>
              </a:r>
            </a:p>
          </p:txBody>
        </p:sp>
        <p:pic>
          <p:nvPicPr>
            <p:cNvPr id="20" name="Bild Listenebenen erhöhen">
              <a:extLst>
                <a:ext uri="{FF2B5EF4-FFF2-40B4-BE49-F238E27FC236}">
                  <a16:creationId xmlns:a16="http://schemas.microsoft.com/office/drawing/2014/main" id="{D92D51DC-DC3B-435D-8D82-90ECC6BA9C83}"/>
                </a:ext>
              </a:extLst>
            </p:cNvPr>
            <p:cNvPicPr>
              <a:picLocks noChangeAspect="1" noChangeArrowheads="1"/>
            </p:cNvPicPr>
            <p:nvPr userDrawn="1"/>
          </p:nvPicPr>
          <p:blipFill rotWithShape="1">
            <a:blip r:embed="rId18" cstate="screen">
              <a:extLst>
                <a:ext uri="{28A0092B-C50C-407E-A947-70E740481C1C}">
                  <a14:useLocalDpi xmlns:a14="http://schemas.microsoft.com/office/drawing/2010/main"/>
                </a:ext>
              </a:extLst>
            </a:blip>
            <a:srcRect l="5003" r="4316"/>
            <a:stretch/>
          </p:blipFill>
          <p:spPr bwMode="gray">
            <a:xfrm>
              <a:off x="-650081" y="3773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Listenebenen verringern">
              <a:extLst>
                <a:ext uri="{FF2B5EF4-FFF2-40B4-BE49-F238E27FC236}">
                  <a16:creationId xmlns:a16="http://schemas.microsoft.com/office/drawing/2014/main" id="{F917D2E2-97B0-4DDF-8EB5-66322CDDF07F}"/>
                </a:ext>
              </a:extLst>
            </p:cNvPr>
            <p:cNvSpPr txBox="1"/>
            <p:nvPr userDrawn="1"/>
          </p:nvSpPr>
          <p:spPr bwMode="gray">
            <a:xfrm rot="10800000" flipH="1" flipV="1">
              <a:off x="-1357941" y="4079574"/>
              <a:ext cx="648000" cy="252000"/>
            </a:xfrm>
            <a:prstGeom prst="rect">
              <a:avLst/>
            </a:prstGeom>
            <a:noFill/>
            <a:ln w="12700">
              <a:noFill/>
            </a:ln>
          </p:spPr>
          <p:txBody>
            <a:bodyPr vert="horz" wrap="square" lIns="0" tIns="0" rIns="0" bIns="0" rtlCol="0" anchor="ctr"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8998" rtl="0">
                <a:defRPr/>
              </a:pPr>
              <a:r>
                <a:rPr lang="de-DE" sz="800" dirty="0"/>
                <a:t>Einzug verkleinern</a:t>
              </a:r>
            </a:p>
          </p:txBody>
        </p:sp>
        <p:pic>
          <p:nvPicPr>
            <p:cNvPr id="28" name="Bild Listenebenen verringern">
              <a:extLst>
                <a:ext uri="{FF2B5EF4-FFF2-40B4-BE49-F238E27FC236}">
                  <a16:creationId xmlns:a16="http://schemas.microsoft.com/office/drawing/2014/main" id="{F62F590B-A0C5-4072-B796-8907F608CC56}"/>
                </a:ext>
              </a:extLst>
            </p:cNvPr>
            <p:cNvPicPr>
              <a:picLocks noChangeAspect="1" noChangeArrowheads="1"/>
            </p:cNvPicPr>
            <p:nvPr userDrawn="1"/>
          </p:nvPicPr>
          <p:blipFill rotWithShape="1">
            <a:blip r:embed="rId19" cstate="screen">
              <a:extLst>
                <a:ext uri="{28A0092B-C50C-407E-A947-70E740481C1C}">
                  <a14:useLocalDpi xmlns:a14="http://schemas.microsoft.com/office/drawing/2010/main"/>
                </a:ext>
              </a:extLst>
            </a:blip>
            <a:srcRect l="5003" r="4316"/>
            <a:stretch/>
          </p:blipFill>
          <p:spPr bwMode="gray">
            <a:xfrm>
              <a:off x="-650081" y="4097574"/>
              <a:ext cx="448865"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697581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9" r:id="rId7"/>
    <p:sldLayoutId id="2147483710" r:id="rId8"/>
    <p:sldLayoutId id="2147483712" r:id="rId9"/>
    <p:sldLayoutId id="2147483713" r:id="rId10"/>
  </p:sldLayoutIdLst>
  <p:hf hdr="0" dt="0"/>
  <p:txStyles>
    <p:title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9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hyperlink" Target="https://www.gemeinsam-einfach-machen.de/GEM/DE/AS/Leuchttuerme/Projekte/2016/Teilhabebericht/teilhabebericht_node.html" TargetMode="External"/><Relationship Id="rId3" Type="http://schemas.openxmlformats.org/officeDocument/2006/relationships/slideLayout" Target="../slideLayouts/slideLayout3.xml"/><Relationship Id="rId7" Type="http://schemas.openxmlformats.org/officeDocument/2006/relationships/diagramData" Target="../diagrams/data2.xml"/><Relationship Id="rId12" Type="http://schemas.openxmlformats.org/officeDocument/2006/relationships/hyperlink" Target="https://www.aerzteblatt.de/nachrichten/145658/Kinder-mit-Behinderungen-werden-zu-wenig-vor-Misshandlungen-geschuetzt" TargetMode="Externa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11" Type="http://schemas.microsoft.com/office/2007/relationships/diagramDrawing" Target="../diagrams/drawing2.xml"/><Relationship Id="rId5" Type="http://schemas.openxmlformats.org/officeDocument/2006/relationships/oleObject" Target="../embeddings/oleObject12.bin"/><Relationship Id="rId10" Type="http://schemas.openxmlformats.org/officeDocument/2006/relationships/diagramColors" Target="../diagrams/colors2.xml"/><Relationship Id="rId4" Type="http://schemas.openxmlformats.org/officeDocument/2006/relationships/notesSlide" Target="../notesSlides/notesSlide3.xml"/><Relationship Id="rId9" Type="http://schemas.openxmlformats.org/officeDocument/2006/relationships/diagramQuickStyle" Target="../diagrams/quickStyle2.xml"/><Relationship Id="rId14" Type="http://schemas.openxmlformats.org/officeDocument/2006/relationships/hyperlink" Target="https://www-genesis.destatis.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5.xml"/><Relationship Id="rId7" Type="http://schemas.openxmlformats.org/officeDocument/2006/relationships/diagramData" Target="../diagrams/data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11" Type="http://schemas.microsoft.com/office/2007/relationships/diagramDrawing" Target="../diagrams/drawing1.xml"/><Relationship Id="rId5" Type="http://schemas.openxmlformats.org/officeDocument/2006/relationships/oleObject" Target="../embeddings/oleObject11.bin"/><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6.png"/><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8.xml"/><Relationship Id="rId7" Type="http://schemas.openxmlformats.org/officeDocument/2006/relationships/image" Target="../media/image27.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E399DEE7-00F3-4247-ACA2-9ABBDE105BD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13" imgH="416" progId="TCLayout.ActiveDocument.1">
                  <p:embed/>
                </p:oleObj>
              </mc:Choice>
              <mc:Fallback>
                <p:oleObj name="think-cell Slide" r:id="rId5" imgW="413" imgH="416" progId="TCLayout.ActiveDocument.1">
                  <p:embed/>
                  <p:pic>
                    <p:nvPicPr>
                      <p:cNvPr id="16" name="Object 15" hidden="1">
                        <a:extLst>
                          <a:ext uri="{FF2B5EF4-FFF2-40B4-BE49-F238E27FC236}">
                            <a16:creationId xmlns:a16="http://schemas.microsoft.com/office/drawing/2014/main" id="{E399DEE7-00F3-4247-ACA2-9ABBDE105B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Untertitel 3">
            <a:extLst>
              <a:ext uri="{FF2B5EF4-FFF2-40B4-BE49-F238E27FC236}">
                <a16:creationId xmlns:a16="http://schemas.microsoft.com/office/drawing/2014/main" id="{B07541A5-00F8-4EB2-8D3E-30EA2EE08190}"/>
              </a:ext>
            </a:extLst>
          </p:cNvPr>
          <p:cNvSpPr>
            <a:spLocks noGrp="1"/>
          </p:cNvSpPr>
          <p:nvPr>
            <p:ph type="subTitle" idx="1"/>
          </p:nvPr>
        </p:nvSpPr>
        <p:spPr>
          <a:xfrm>
            <a:off x="1282218" y="4221379"/>
            <a:ext cx="8431224" cy="1661993"/>
          </a:xfrm>
        </p:spPr>
        <p:txBody>
          <a:bodyPr/>
          <a:lstStyle/>
          <a:p>
            <a:pPr marL="457200" indent="-457200">
              <a:buAutoNum type="arabicPeriod"/>
            </a:pPr>
            <a:r>
              <a:rPr lang="de-DE" b="0" i="0" dirty="0">
                <a:solidFill>
                  <a:srgbClr val="000000"/>
                </a:solidFill>
                <a:effectLst/>
                <a:highlight>
                  <a:srgbClr val="FFFFFF"/>
                </a:highlight>
              </a:rPr>
              <a:t>Koblenzer Fachsymposium: Kinderschutz I Hinschauen – Haltung - Handeln </a:t>
            </a:r>
            <a:endParaRPr lang="de-DE" dirty="0">
              <a:solidFill>
                <a:srgbClr val="000000"/>
              </a:solidFill>
              <a:highlight>
                <a:srgbClr val="FFFFFF"/>
              </a:highlight>
            </a:endParaRPr>
          </a:p>
          <a:p>
            <a:r>
              <a:rPr lang="de-DE" b="0" i="0" dirty="0">
                <a:solidFill>
                  <a:srgbClr val="000000"/>
                </a:solidFill>
                <a:effectLst/>
                <a:highlight>
                  <a:srgbClr val="FFFFFF"/>
                </a:highlight>
              </a:rPr>
              <a:t>an der Hochschule Koblenz am Freitag, 27.09.2024</a:t>
            </a:r>
            <a:endParaRPr lang="de-DE" dirty="0"/>
          </a:p>
          <a:p>
            <a:endParaRPr lang="de-DE" dirty="0"/>
          </a:p>
          <a:p>
            <a:r>
              <a:rPr lang="de-DE" dirty="0"/>
              <a:t>Prof.in Dr. Heike Wiemert</a:t>
            </a:r>
          </a:p>
          <a:p>
            <a:endParaRPr lang="de-DE" dirty="0"/>
          </a:p>
          <a:p>
            <a:endParaRPr lang="de-DE" dirty="0"/>
          </a:p>
        </p:txBody>
      </p:sp>
      <p:sp>
        <p:nvSpPr>
          <p:cNvPr id="2" name="Textfeld 1">
            <a:extLst>
              <a:ext uri="{FF2B5EF4-FFF2-40B4-BE49-F238E27FC236}">
                <a16:creationId xmlns:a16="http://schemas.microsoft.com/office/drawing/2014/main" id="{8494A56A-058E-25EA-4F4D-092053B73D49}"/>
              </a:ext>
            </a:extLst>
          </p:cNvPr>
          <p:cNvSpPr txBox="1"/>
          <p:nvPr/>
        </p:nvSpPr>
        <p:spPr>
          <a:xfrm>
            <a:off x="886740" y="2520070"/>
            <a:ext cx="10113720" cy="1384995"/>
          </a:xfrm>
          <a:prstGeom prst="rect">
            <a:avLst/>
          </a:prstGeom>
          <a:noFill/>
        </p:spPr>
        <p:txBody>
          <a:bodyPr wrap="square" rtlCol="0">
            <a:spAutoFit/>
          </a:bodyPr>
          <a:lstStyle/>
          <a:p>
            <a:pPr algn="ctr"/>
            <a:r>
              <a:rPr lang="de-DE" sz="2800" b="0" i="0" dirty="0">
                <a:solidFill>
                  <a:srgbClr val="050505"/>
                </a:solidFill>
                <a:effectLst/>
                <a:highlight>
                  <a:srgbClr val="FFFFFF"/>
                </a:highlight>
                <a:latin typeface="Calibri" panose="020F0502020204030204" pitchFamily="34" charset="0"/>
                <a:cs typeface="Calibri" panose="020F0502020204030204" pitchFamily="34" charset="0"/>
              </a:rPr>
              <a:t>Die soziale Kategorie „Behinderung“ als Desiderat im Kinderschutz – Chancen und Herausforderungen für eine inklusive Weiterentwicklung</a:t>
            </a:r>
            <a:endParaRPr lang="de-DE" sz="2800" b="1" dirty="0">
              <a:latin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51ACD33D-F516-DE3B-2DE0-38A67D11A659}"/>
              </a:ext>
            </a:extLst>
          </p:cNvPr>
          <p:cNvSpPr txBox="1"/>
          <p:nvPr/>
        </p:nvSpPr>
        <p:spPr>
          <a:xfrm>
            <a:off x="5497830" y="697629"/>
            <a:ext cx="6094476" cy="954107"/>
          </a:xfrm>
          <a:prstGeom prst="rect">
            <a:avLst/>
          </a:prstGeom>
          <a:noFill/>
        </p:spPr>
        <p:txBody>
          <a:bodyPr wrap="square">
            <a:spAutoFit/>
          </a:bodyPr>
          <a:lstStyle/>
          <a:p>
            <a:pPr algn="l"/>
            <a:endParaRPr lang="de-DE" sz="800" b="0" i="0" u="none" strike="noStrike" baseline="0" dirty="0">
              <a:solidFill>
                <a:srgbClr val="000000"/>
              </a:solidFill>
              <a:latin typeface="Frutiger LT Pro 45 Light"/>
            </a:endParaRPr>
          </a:p>
          <a:p>
            <a:endParaRPr lang="de-DE" sz="800" b="0" i="0" u="none" strike="noStrike" baseline="0" dirty="0">
              <a:latin typeface="Frutiger LT Pro 45 Light"/>
            </a:endParaRPr>
          </a:p>
          <a:p>
            <a:r>
              <a:rPr lang="de-DE" sz="2000" b="1" i="0" u="none" strike="noStrike" baseline="0" dirty="0">
                <a:solidFill>
                  <a:srgbClr val="FFFFFF"/>
                </a:solidFill>
                <a:latin typeface="Frutiger LT Pro 45 Light"/>
              </a:rPr>
              <a:t>KIDS_IN: KINDERSCHUTZ IN NRW INKLUSIV GESTALTEN </a:t>
            </a:r>
          </a:p>
          <a:p>
            <a:r>
              <a:rPr lang="de-DE" sz="2000" b="1" dirty="0">
                <a:solidFill>
                  <a:srgbClr val="FFFFFF"/>
                </a:solidFill>
                <a:latin typeface="Frutiger LT Pro 45 Light"/>
              </a:rPr>
              <a:t>K I N D E R S C H U T Z G I P F E L</a:t>
            </a:r>
            <a:endParaRPr lang="de-DE" sz="2000" b="1" dirty="0"/>
          </a:p>
        </p:txBody>
      </p:sp>
      <p:sp>
        <p:nvSpPr>
          <p:cNvPr id="14" name="Fußzeilenplatzhalter 13">
            <a:extLst>
              <a:ext uri="{FF2B5EF4-FFF2-40B4-BE49-F238E27FC236}">
                <a16:creationId xmlns:a16="http://schemas.microsoft.com/office/drawing/2014/main" id="{E1C34593-D52A-B2C8-DA55-E03E47E6B722}"/>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5026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hr Partner für Auffahrrampen und barrierefreien Zugang durch  Rollstuhlrampen I Der Rampen Shop">
            <a:extLst>
              <a:ext uri="{FF2B5EF4-FFF2-40B4-BE49-F238E27FC236}">
                <a16:creationId xmlns:a16="http://schemas.microsoft.com/office/drawing/2014/main" id="{94BCC566-B7CA-6DD4-291A-26CA1ED9B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8" r="3" b="3"/>
          <a:stretch/>
        </p:blipFill>
        <p:spPr bwMode="auto">
          <a:xfrm>
            <a:off x="358050" y="1620000"/>
            <a:ext cx="5580000" cy="3788613"/>
          </a:xfrm>
          <a:prstGeom prst="rect">
            <a:avLst/>
          </a:prstGeom>
          <a:solidFill>
            <a:srgbClr val="FFFFFF"/>
          </a:solidFill>
        </p:spPr>
      </p:pic>
      <p:sp>
        <p:nvSpPr>
          <p:cNvPr id="2059" name="Text Placeholder 4">
            <a:extLst>
              <a:ext uri="{FF2B5EF4-FFF2-40B4-BE49-F238E27FC236}">
                <a16:creationId xmlns:a16="http://schemas.microsoft.com/office/drawing/2014/main" id="{F10C8B91-034A-84AF-2D38-4B7984D3CA68}"/>
              </a:ext>
            </a:extLst>
          </p:cNvPr>
          <p:cNvSpPr>
            <a:spLocks noGrp="1"/>
          </p:cNvSpPr>
          <p:nvPr>
            <p:ph type="body" sz="quarter" idx="15"/>
          </p:nvPr>
        </p:nvSpPr>
        <p:spPr>
          <a:xfrm>
            <a:off x="358050" y="5580000"/>
            <a:ext cx="5580000" cy="193899"/>
          </a:xfrm>
        </p:spPr>
        <p:txBody>
          <a:bodyPr/>
          <a:lstStyle/>
          <a:p>
            <a:r>
              <a:rPr lang="en-US" dirty="0"/>
              <a:t>https://www.derrampenshop.de/</a:t>
            </a:r>
          </a:p>
        </p:txBody>
      </p:sp>
      <p:sp>
        <p:nvSpPr>
          <p:cNvPr id="2063" name="Footer Placeholder 6">
            <a:extLst>
              <a:ext uri="{FF2B5EF4-FFF2-40B4-BE49-F238E27FC236}">
                <a16:creationId xmlns:a16="http://schemas.microsoft.com/office/drawing/2014/main" id="{9057A869-6EDF-F689-921C-2522AF42BABA}"/>
              </a:ext>
            </a:extLst>
          </p:cNvPr>
          <p:cNvSpPr>
            <a:spLocks noGrp="1"/>
          </p:cNvSpPr>
          <p:nvPr>
            <p:ph type="ftr" sz="quarter" idx="3"/>
          </p:nvPr>
        </p:nvSpPr>
        <p:spPr>
          <a:xfrm>
            <a:off x="358050" y="6516000"/>
            <a:ext cx="10440000" cy="138499"/>
          </a:xfrm>
        </p:spPr>
        <p:txBody>
          <a:bodyPr/>
          <a:lstStyle/>
          <a:p>
            <a:endParaRPr lang="de-DE"/>
          </a:p>
        </p:txBody>
      </p:sp>
      <p:sp>
        <p:nvSpPr>
          <p:cNvPr id="3" name="Foliennummernplatzhalter 2">
            <a:extLst>
              <a:ext uri="{FF2B5EF4-FFF2-40B4-BE49-F238E27FC236}">
                <a16:creationId xmlns:a16="http://schemas.microsoft.com/office/drawing/2014/main" id="{15A68FD3-8D9E-608E-0842-E3EFDFFDE5A6}"/>
              </a:ext>
            </a:extLst>
          </p:cNvPr>
          <p:cNvSpPr>
            <a:spLocks noGrp="1"/>
          </p:cNvSpPr>
          <p:nvPr>
            <p:ph type="sldNum" sz="quarter" idx="4"/>
          </p:nvPr>
        </p:nvSpPr>
        <p:spPr>
          <a:xfrm>
            <a:off x="10942050" y="6516000"/>
            <a:ext cx="900000" cy="138499"/>
          </a:xfrm>
        </p:spPr>
        <p:txBody>
          <a:bodyPr anchor="b">
            <a:normAutofit/>
          </a:bodyPr>
          <a:lstStyle/>
          <a:p>
            <a:pPr>
              <a:spcAft>
                <a:spcPts val="600"/>
              </a:spcAft>
            </a:pPr>
            <a:fld id="{3D23FD3E-EA92-4EF9-B826-0F4AC5D6052A}" type="slidenum">
              <a:rPr lang="de-DE" smtClean="0"/>
              <a:pPr>
                <a:spcAft>
                  <a:spcPts val="600"/>
                </a:spcAft>
              </a:pPr>
              <a:t>10</a:t>
            </a:fld>
            <a:endParaRPr lang="de-DE"/>
          </a:p>
        </p:txBody>
      </p:sp>
      <p:sp>
        <p:nvSpPr>
          <p:cNvPr id="4" name="Inhaltsplatzhalter 3">
            <a:extLst>
              <a:ext uri="{FF2B5EF4-FFF2-40B4-BE49-F238E27FC236}">
                <a16:creationId xmlns:a16="http://schemas.microsoft.com/office/drawing/2014/main" id="{99520225-0504-0A42-4ABE-66E443094531}"/>
              </a:ext>
            </a:extLst>
          </p:cNvPr>
          <p:cNvSpPr>
            <a:spLocks noGrp="1"/>
          </p:cNvSpPr>
          <p:nvPr>
            <p:ph idx="19"/>
          </p:nvPr>
        </p:nvSpPr>
        <p:spPr bwMode="gray">
          <a:xfrm>
            <a:off x="6262688" y="1619250"/>
            <a:ext cx="5580062" cy="3789363"/>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Kinderschutzrecht inklusiv gewendet</a:t>
            </a:r>
          </a:p>
        </p:txBody>
      </p:sp>
      <p:pic>
        <p:nvPicPr>
          <p:cNvPr id="12" name="Grafik 11">
            <a:extLst>
              <a:ext uri="{FF2B5EF4-FFF2-40B4-BE49-F238E27FC236}">
                <a16:creationId xmlns:a16="http://schemas.microsoft.com/office/drawing/2014/main" id="{5EB92128-8581-D0F2-7EBE-27482E447613}"/>
              </a:ext>
            </a:extLst>
          </p:cNvPr>
          <p:cNvPicPr>
            <a:picLocks noChangeAspect="1"/>
          </p:cNvPicPr>
          <p:nvPr/>
        </p:nvPicPr>
        <p:blipFill>
          <a:blip r:embed="rId3"/>
          <a:stretch>
            <a:fillRect/>
          </a:stretch>
        </p:blipFill>
        <p:spPr>
          <a:xfrm>
            <a:off x="5376582" y="1448613"/>
            <a:ext cx="1105461" cy="1506874"/>
          </a:xfrm>
          <a:prstGeom prst="rect">
            <a:avLst/>
          </a:prstGeom>
        </p:spPr>
      </p:pic>
      <p:sp>
        <p:nvSpPr>
          <p:cNvPr id="11" name="Denkblase: wolkenförmig 10">
            <a:extLst>
              <a:ext uri="{FF2B5EF4-FFF2-40B4-BE49-F238E27FC236}">
                <a16:creationId xmlns:a16="http://schemas.microsoft.com/office/drawing/2014/main" id="{37CAB16D-653C-A117-A94C-8159B9DEC2A3}"/>
              </a:ext>
            </a:extLst>
          </p:cNvPr>
          <p:cNvSpPr/>
          <p:nvPr/>
        </p:nvSpPr>
        <p:spPr bwMode="gray">
          <a:xfrm>
            <a:off x="4783255" y="304411"/>
            <a:ext cx="1589590" cy="1314839"/>
          </a:xfrm>
          <a:prstGeom prst="cloudCallou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Reicht nicht  …. </a:t>
            </a:r>
          </a:p>
        </p:txBody>
      </p:sp>
    </p:spTree>
    <p:extLst>
      <p:ext uri="{BB962C8B-B14F-4D97-AF65-F5344CB8AC3E}">
        <p14:creationId xmlns:p14="http://schemas.microsoft.com/office/powerpoint/2010/main" val="170691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643F84-EC27-5148-0F0D-FBD9422E7F77}"/>
              </a:ext>
            </a:extLst>
          </p:cNvPr>
          <p:cNvSpPr/>
          <p:nvPr/>
        </p:nvSpPr>
        <p:spPr bwMode="gray">
          <a:xfrm>
            <a:off x="391886" y="936171"/>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Datenlücken - Erkenntnislücken</a:t>
            </a:r>
          </a:p>
        </p:txBody>
      </p:sp>
      <p:sp>
        <p:nvSpPr>
          <p:cNvPr id="2" name="Fußzeilenplatzhalter 1">
            <a:extLst>
              <a:ext uri="{FF2B5EF4-FFF2-40B4-BE49-F238E27FC236}">
                <a16:creationId xmlns:a16="http://schemas.microsoft.com/office/drawing/2014/main" id="{4C156953-D6B7-498B-697D-4FCC58015983}"/>
              </a:ext>
            </a:extLst>
          </p:cNvPr>
          <p:cNvSpPr>
            <a:spLocks noGrp="1"/>
          </p:cNvSpPr>
          <p:nvPr>
            <p:ph type="ftr" sz="quarter" idx="3"/>
          </p:nvPr>
        </p:nvSpPr>
        <p:spPr/>
        <p:txBody>
          <a:bodyPr/>
          <a:lstStyle/>
          <a:p>
            <a:endParaRPr lang="de-DE" dirty="0"/>
          </a:p>
        </p:txBody>
      </p:sp>
      <p:sp>
        <p:nvSpPr>
          <p:cNvPr id="5" name="Foliennummernplatzhalter 4">
            <a:extLst>
              <a:ext uri="{FF2B5EF4-FFF2-40B4-BE49-F238E27FC236}">
                <a16:creationId xmlns:a16="http://schemas.microsoft.com/office/drawing/2014/main" id="{2D64E547-8979-BAA2-B5D6-4509D9123F18}"/>
              </a:ext>
            </a:extLst>
          </p:cNvPr>
          <p:cNvSpPr>
            <a:spLocks noGrp="1"/>
          </p:cNvSpPr>
          <p:nvPr>
            <p:ph type="sldNum" sz="quarter" idx="4"/>
          </p:nvPr>
        </p:nvSpPr>
        <p:spPr/>
        <p:txBody>
          <a:bodyPr/>
          <a:lstStyle/>
          <a:p>
            <a:fld id="{3D23FD3E-EA92-4EF9-B826-0F4AC5D6052A}" type="slidenum">
              <a:rPr lang="de-DE" smtClean="0"/>
              <a:pPr/>
              <a:t>11</a:t>
            </a:fld>
            <a:endParaRPr lang="de-DE" dirty="0"/>
          </a:p>
        </p:txBody>
      </p:sp>
    </p:spTree>
    <p:extLst>
      <p:ext uri="{BB962C8B-B14F-4D97-AF65-F5344CB8AC3E}">
        <p14:creationId xmlns:p14="http://schemas.microsoft.com/office/powerpoint/2010/main" val="302815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27A1122-7BAF-490A-A8A7-93008B615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13" imgH="416" progId="TCLayout.ActiveDocument.1">
                  <p:embed/>
                </p:oleObj>
              </mc:Choice>
              <mc:Fallback>
                <p:oleObj name="think-cell Slide" r:id="rId5" imgW="413" imgH="416" progId="TCLayout.ActiveDocument.1">
                  <p:embed/>
                  <p:pic>
                    <p:nvPicPr>
                      <p:cNvPr id="9" name="Object 8" hidden="1">
                        <a:extLst>
                          <a:ext uri="{FF2B5EF4-FFF2-40B4-BE49-F238E27FC236}">
                            <a16:creationId xmlns:a16="http://schemas.microsoft.com/office/drawing/2014/main" id="{127A1122-7BAF-490A-A8A7-93008B6157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Diagramm 5">
            <a:extLst>
              <a:ext uri="{FF2B5EF4-FFF2-40B4-BE49-F238E27FC236}">
                <a16:creationId xmlns:a16="http://schemas.microsoft.com/office/drawing/2014/main" id="{6A1A35FD-502D-C37A-5D9A-202D0861501B}"/>
              </a:ext>
            </a:extLst>
          </p:cNvPr>
          <p:cNvGraphicFramePr/>
          <p:nvPr/>
        </p:nvGraphicFramePr>
        <p:xfrm>
          <a:off x="268728" y="65310"/>
          <a:ext cx="11923272" cy="44655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feld 6">
            <a:extLst>
              <a:ext uri="{FF2B5EF4-FFF2-40B4-BE49-F238E27FC236}">
                <a16:creationId xmlns:a16="http://schemas.microsoft.com/office/drawing/2014/main" id="{3A53B15F-22C4-3103-C461-F890544C2E15}"/>
              </a:ext>
            </a:extLst>
          </p:cNvPr>
          <p:cNvSpPr txBox="1"/>
          <p:nvPr/>
        </p:nvSpPr>
        <p:spPr>
          <a:xfrm>
            <a:off x="497110" y="2441257"/>
            <a:ext cx="11344940" cy="3139321"/>
          </a:xfrm>
          <a:prstGeom prst="rect">
            <a:avLst/>
          </a:prstGeom>
          <a:noFill/>
        </p:spPr>
        <p:txBody>
          <a:bodyPr wrap="square">
            <a:spAutoFit/>
          </a:bodyPr>
          <a:lstStyle/>
          <a:p>
            <a:r>
              <a:rPr lang="de-DE" b="0" i="0" dirty="0">
                <a:solidFill>
                  <a:srgbClr val="4B4B4B"/>
                </a:solidFill>
                <a:effectLst/>
                <a:latin typeface="PT Sans" panose="020B0503020203020204" pitchFamily="34" charset="0"/>
              </a:rPr>
              <a:t>In Deutschland leben rund 194.000 Kinder und Jugendli­che mit einer anerkannten Schwerbehinderung. </a:t>
            </a:r>
            <a:r>
              <a:rPr lang="de-DE" b="0" i="0" dirty="0">
                <a:solidFill>
                  <a:srgbClr val="293341"/>
                </a:solidFill>
                <a:effectLst/>
                <a:highlight>
                  <a:srgbClr val="FFFFFF"/>
                </a:highlight>
              </a:rPr>
              <a:t>14.400 Kinder und Jugendliche mit Eingliederungshilfebedarf leben in stationären Wohneinrichtungen, ca. 9.800 in Einrichtungen der Kinder- und Jugendhilfe und ca. 4.600 in Einrichtungen der Behindertenhilfe.* </a:t>
            </a:r>
            <a:endParaRPr lang="de-DE" b="0" i="0" dirty="0">
              <a:solidFill>
                <a:srgbClr val="4B4B4B"/>
              </a:solidFill>
              <a:effectLst/>
            </a:endParaRPr>
          </a:p>
          <a:p>
            <a:endParaRPr lang="de-DE" dirty="0">
              <a:solidFill>
                <a:srgbClr val="4B4B4B"/>
              </a:solidFill>
              <a:latin typeface="PT Sans" panose="020B0503020203020204" pitchFamily="34" charset="0"/>
            </a:endParaRPr>
          </a:p>
          <a:p>
            <a:r>
              <a:rPr lang="de-DE" dirty="0">
                <a:solidFill>
                  <a:srgbClr val="4B4B4B"/>
                </a:solidFill>
                <a:latin typeface="PT Sans" panose="020B0503020203020204" pitchFamily="34" charset="0"/>
              </a:rPr>
              <a:t>Leistungen zur sozialen Teilhabe als Leistung der Eingliederungshilfe (SGB IX) bezogen im Jahr 2022 insgesamt </a:t>
            </a:r>
            <a:r>
              <a:rPr lang="de-DE" b="1" dirty="0">
                <a:solidFill>
                  <a:srgbClr val="4B4B4B"/>
                </a:solidFill>
                <a:latin typeface="PT Sans" panose="020B0503020203020204" pitchFamily="34" charset="0"/>
              </a:rPr>
              <a:t>212.000</a:t>
            </a:r>
            <a:r>
              <a:rPr lang="de-DE" dirty="0">
                <a:solidFill>
                  <a:srgbClr val="4B4B4B"/>
                </a:solidFill>
                <a:latin typeface="PT Sans" panose="020B0503020203020204" pitchFamily="34" charset="0"/>
              </a:rPr>
              <a:t> Kinder und Jugendliche unter 18 J.</a:t>
            </a:r>
            <a:endParaRPr lang="de-DE" b="0" i="0" dirty="0">
              <a:solidFill>
                <a:srgbClr val="4B4B4B"/>
              </a:solidFill>
              <a:effectLst/>
              <a:latin typeface="PT Sans" panose="020B0503020203020204" pitchFamily="34" charset="0"/>
            </a:endParaRPr>
          </a:p>
          <a:p>
            <a:endParaRPr lang="de-DE" b="0" i="0" dirty="0">
              <a:solidFill>
                <a:srgbClr val="4B4B4B"/>
              </a:solidFill>
              <a:effectLst/>
              <a:latin typeface="PT Sans" panose="020B0503020203020204" pitchFamily="34" charset="0"/>
            </a:endParaRPr>
          </a:p>
          <a:p>
            <a:r>
              <a:rPr lang="de-DE" dirty="0">
                <a:solidFill>
                  <a:srgbClr val="4B4B4B"/>
                </a:solidFill>
                <a:latin typeface="PT Sans" panose="020B0503020203020204" pitchFamily="34" charset="0"/>
              </a:rPr>
              <a:t>Der Teilhabebericht der Bundesregierung 2016 geht (in Anlehnung an die KIGGS-Studien zur Gesundheit von Kindern und Jugendlichen) davon aus, dass </a:t>
            </a:r>
            <a:r>
              <a:rPr lang="de-DE" b="1" dirty="0">
                <a:solidFill>
                  <a:srgbClr val="4B4B4B"/>
                </a:solidFill>
                <a:latin typeface="PT Sans" panose="020B0503020203020204" pitchFamily="34" charset="0"/>
              </a:rPr>
              <a:t>10% der Kinder von 0-17 Jahren </a:t>
            </a:r>
            <a:r>
              <a:rPr lang="de-DE" dirty="0">
                <a:solidFill>
                  <a:srgbClr val="4B4B4B"/>
                </a:solidFill>
                <a:latin typeface="PT Sans" panose="020B0503020203020204" pitchFamily="34" charset="0"/>
              </a:rPr>
              <a:t>eine Beeinträchtigung haben (2% mit anerkannter Schwerbehinderung).</a:t>
            </a:r>
          </a:p>
          <a:p>
            <a:r>
              <a:rPr lang="de-DE" b="1" dirty="0">
                <a:solidFill>
                  <a:srgbClr val="4B4B4B"/>
                </a:solidFill>
                <a:latin typeface="PT Sans" panose="020B0503020203020204" pitchFamily="34" charset="0"/>
                <a:sym typeface="Wingdings" panose="05000000000000000000" pitchFamily="2" charset="2"/>
              </a:rPr>
              <a:t>             Datenlücken!</a:t>
            </a:r>
            <a:endParaRPr lang="de-DE" b="1" dirty="0">
              <a:solidFill>
                <a:srgbClr val="4B4B4B"/>
              </a:solidFill>
              <a:latin typeface="PT Sans" panose="020B0503020203020204" pitchFamily="34" charset="0"/>
            </a:endParaRPr>
          </a:p>
        </p:txBody>
      </p:sp>
      <p:sp>
        <p:nvSpPr>
          <p:cNvPr id="8" name="Textfeld 7">
            <a:extLst>
              <a:ext uri="{FF2B5EF4-FFF2-40B4-BE49-F238E27FC236}">
                <a16:creationId xmlns:a16="http://schemas.microsoft.com/office/drawing/2014/main" id="{FC3E82FC-E87A-67C0-6A09-8F66C5ED1C58}"/>
              </a:ext>
            </a:extLst>
          </p:cNvPr>
          <p:cNvSpPr txBox="1"/>
          <p:nvPr/>
        </p:nvSpPr>
        <p:spPr>
          <a:xfrm>
            <a:off x="268726" y="6288643"/>
            <a:ext cx="11923273" cy="553998"/>
          </a:xfrm>
          <a:prstGeom prst="rect">
            <a:avLst/>
          </a:prstGeom>
          <a:noFill/>
        </p:spPr>
        <p:txBody>
          <a:bodyPr wrap="square" rtlCol="0">
            <a:spAutoFit/>
          </a:bodyPr>
          <a:lstStyle/>
          <a:p>
            <a:r>
              <a:rPr lang="de-DE" sz="1000" dirty="0"/>
              <a:t>Fegert, J.M. (2023): Einführung zur Fachtagung „Kinderschutz inklusiv“ am 30.08.2023 (</a:t>
            </a:r>
            <a:r>
              <a:rPr lang="de-DE" sz="1000" dirty="0">
                <a:hlinkClick r:id="rId12"/>
              </a:rPr>
              <a:t>https://www.aerzteblatt.de/nachrichten/145658/Kinder-mit-Behinderungen-werden-zu-wenig-vor-Misshandlungen-geschuetzt</a:t>
            </a:r>
            <a:r>
              <a:rPr lang="de-DE" sz="1000" dirty="0"/>
              <a:t>); BMAS (2016): Teilhabebericht der Bundesregierung über die Lebenslagen von Menschen mit Beeinträchtigungen (</a:t>
            </a:r>
            <a:r>
              <a:rPr lang="de-DE" sz="1000" dirty="0">
                <a:hlinkClick r:id="rId13"/>
              </a:rPr>
              <a:t>https://www.gemeinsam-einfach-machen.de/GEM/DE/AS/Leuchttuerme/Projekte/2016/Teilhabebericht/teilhabebericht_node.html</a:t>
            </a:r>
            <a:r>
              <a:rPr lang="de-DE" sz="1000" dirty="0"/>
              <a:t>) ; Statistisches Bundesamt: Statistik der Empfänger von Eingliederungshilfe (</a:t>
            </a:r>
            <a:r>
              <a:rPr lang="de-DE" sz="1000" dirty="0">
                <a:hlinkClick r:id="rId14"/>
              </a:rPr>
              <a:t>https://www-genesis.destatis.de/</a:t>
            </a:r>
            <a:r>
              <a:rPr lang="de-DE" sz="1000" dirty="0"/>
              <a:t>). </a:t>
            </a:r>
          </a:p>
        </p:txBody>
      </p:sp>
      <p:sp>
        <p:nvSpPr>
          <p:cNvPr id="2" name="Pfeil: nach rechts 1">
            <a:extLst>
              <a:ext uri="{FF2B5EF4-FFF2-40B4-BE49-F238E27FC236}">
                <a16:creationId xmlns:a16="http://schemas.microsoft.com/office/drawing/2014/main" id="{6A21CC2F-02C4-C6EF-4CBF-55EC2B23C6B9}"/>
              </a:ext>
            </a:extLst>
          </p:cNvPr>
          <p:cNvSpPr/>
          <p:nvPr/>
        </p:nvSpPr>
        <p:spPr bwMode="gray">
          <a:xfrm>
            <a:off x="688729" y="5226693"/>
            <a:ext cx="571500" cy="266700"/>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5" name="Foliennummernplatzhalter 4">
            <a:extLst>
              <a:ext uri="{FF2B5EF4-FFF2-40B4-BE49-F238E27FC236}">
                <a16:creationId xmlns:a16="http://schemas.microsoft.com/office/drawing/2014/main" id="{645C1482-B978-B500-25F4-054F2FB12D00}"/>
              </a:ext>
            </a:extLst>
          </p:cNvPr>
          <p:cNvSpPr>
            <a:spLocks noGrp="1"/>
          </p:cNvSpPr>
          <p:nvPr>
            <p:ph type="sldNum" sz="quarter" idx="4"/>
          </p:nvPr>
        </p:nvSpPr>
        <p:spPr/>
        <p:txBody>
          <a:bodyPr/>
          <a:lstStyle/>
          <a:p>
            <a:fld id="{3D23FD3E-EA92-4EF9-B826-0F4AC5D6052A}" type="slidenum">
              <a:rPr lang="de-DE" smtClean="0"/>
              <a:pPr/>
              <a:t>12</a:t>
            </a:fld>
            <a:endParaRPr lang="de-DE" dirty="0"/>
          </a:p>
        </p:txBody>
      </p:sp>
      <p:sp>
        <p:nvSpPr>
          <p:cNvPr id="10" name="Textfeld 9">
            <a:extLst>
              <a:ext uri="{FF2B5EF4-FFF2-40B4-BE49-F238E27FC236}">
                <a16:creationId xmlns:a16="http://schemas.microsoft.com/office/drawing/2014/main" id="{3B9871AE-F5ED-9993-587A-BC29902CBBE2}"/>
              </a:ext>
            </a:extLst>
          </p:cNvPr>
          <p:cNvSpPr txBox="1"/>
          <p:nvPr/>
        </p:nvSpPr>
        <p:spPr>
          <a:xfrm>
            <a:off x="315200" y="5876321"/>
            <a:ext cx="11561599" cy="400110"/>
          </a:xfrm>
          <a:prstGeom prst="rect">
            <a:avLst/>
          </a:prstGeom>
          <a:noFill/>
        </p:spPr>
        <p:txBody>
          <a:bodyPr wrap="square">
            <a:spAutoFit/>
          </a:bodyPr>
          <a:lstStyle/>
          <a:p>
            <a:r>
              <a:rPr lang="de-DE" sz="1000" dirty="0"/>
              <a:t>*https://www.kinder-jugendhilfe.info/allgemeine-rahmenbedingungen/gesellschaft/behinderungen#:~:text=415.780%20Kinder%20und%20Jugendliche%20eine,Jugendlichen%20von%20einer%20Behinderung%20betroffen.</a:t>
            </a:r>
          </a:p>
        </p:txBody>
      </p:sp>
    </p:spTree>
    <p:extLst>
      <p:ext uri="{BB962C8B-B14F-4D97-AF65-F5344CB8AC3E}">
        <p14:creationId xmlns:p14="http://schemas.microsoft.com/office/powerpoint/2010/main" val="418939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FBD7B4D5-0576-B2B8-3474-84C95A8EDD59}"/>
              </a:ext>
            </a:extLst>
          </p:cNvPr>
          <p:cNvSpPr>
            <a:spLocks noGrp="1"/>
          </p:cNvSpPr>
          <p:nvPr>
            <p:ph type="title"/>
          </p:nvPr>
        </p:nvSpPr>
        <p:spPr>
          <a:xfrm>
            <a:off x="358050" y="918466"/>
            <a:ext cx="11484000" cy="332399"/>
          </a:xfrm>
        </p:spPr>
        <p:txBody>
          <a:bodyPr/>
          <a:lstStyle/>
          <a:p>
            <a:r>
              <a:rPr lang="de-DE" dirty="0"/>
              <a:t>Situation von jungen Menschen mit Behinderung im Gewaltschutz/Kinderschutz</a:t>
            </a:r>
          </a:p>
        </p:txBody>
      </p:sp>
      <p:sp>
        <p:nvSpPr>
          <p:cNvPr id="12" name="Diagrammplatzhalter 11">
            <a:extLst>
              <a:ext uri="{FF2B5EF4-FFF2-40B4-BE49-F238E27FC236}">
                <a16:creationId xmlns:a16="http://schemas.microsoft.com/office/drawing/2014/main" id="{4E84C9B2-92A0-9159-6F47-A559A98B9B49}"/>
              </a:ext>
            </a:extLst>
          </p:cNvPr>
          <p:cNvSpPr>
            <a:spLocks noGrp="1"/>
          </p:cNvSpPr>
          <p:nvPr>
            <p:ph type="chart" sz="quarter" idx="17"/>
          </p:nvPr>
        </p:nvSpPr>
        <p:spPr/>
        <p:txBody>
          <a:bodyPr/>
          <a:lstStyle/>
          <a:p>
            <a:pPr marL="285750" indent="-285750">
              <a:buFont typeface="Arial" panose="020B0604020202020204" pitchFamily="34" charset="0"/>
              <a:buChar char="•"/>
            </a:pPr>
            <a:r>
              <a:rPr lang="de-DE" dirty="0"/>
              <a:t>Anzahl junger Menschen mit Behinderung nach Behinderungsformen, Geschlechter</a:t>
            </a:r>
          </a:p>
          <a:p>
            <a:pPr marL="285750" indent="-285750">
              <a:buFont typeface="Arial" panose="020B0604020202020204" pitchFamily="34" charset="0"/>
              <a:buChar char="•"/>
            </a:pPr>
            <a:r>
              <a:rPr lang="de-DE" dirty="0"/>
              <a:t>Kindeswohlgefährdung bei jungen Menschen mit Behinderungen nicht erfasst (Hellfeld/Dunkelfeld)</a:t>
            </a:r>
          </a:p>
          <a:p>
            <a:pPr marL="285750" indent="-285750">
              <a:buFont typeface="Arial" panose="020B0604020202020204" pitchFamily="34" charset="0"/>
              <a:buChar char="•"/>
            </a:pPr>
            <a:r>
              <a:rPr lang="de-DE" dirty="0"/>
              <a:t>Lebenssituation (Wo leben sie wie, mit wem, warum)  - Gründe für stationäre Unterbringung, Gründe für Rückführungen … </a:t>
            </a:r>
          </a:p>
          <a:p>
            <a:pPr marL="285750" indent="-285750">
              <a:buFont typeface="Arial" panose="020B0604020202020204" pitchFamily="34" charset="0"/>
              <a:buChar char="•"/>
            </a:pPr>
            <a:r>
              <a:rPr lang="de-DE" dirty="0"/>
              <a:t>Schutzlücken in </a:t>
            </a:r>
            <a:r>
              <a:rPr lang="de-DE" dirty="0" err="1"/>
              <a:t>versäulten</a:t>
            </a:r>
            <a:r>
              <a:rPr lang="de-DE" dirty="0"/>
              <a:t> Hilfesystemen</a:t>
            </a:r>
          </a:p>
          <a:p>
            <a:pPr marL="285750" indent="-285750">
              <a:buFont typeface="Arial" panose="020B0604020202020204" pitchFamily="34" charset="0"/>
              <a:buChar char="•"/>
            </a:pPr>
            <a:r>
              <a:rPr lang="de-DE" dirty="0"/>
              <a:t>Aufdeckung und Aufarbeitung von Gewalt und Erkenntnisse für Prävention </a:t>
            </a:r>
          </a:p>
          <a:p>
            <a:pPr marL="285750" indent="-285750">
              <a:buFont typeface="Arial" panose="020B0604020202020204" pitchFamily="34" charset="0"/>
              <a:buChar char="•"/>
            </a:pPr>
            <a:r>
              <a:rPr lang="de-DE" dirty="0"/>
              <a:t>Nachsorge erlebter Gewalt (Infrastruktur, Therapieansätze ….) </a:t>
            </a:r>
          </a:p>
          <a:p>
            <a:pPr marL="285750" indent="-285750">
              <a:buFont typeface="Arial" panose="020B0604020202020204" pitchFamily="34" charset="0"/>
              <a:buChar char="•"/>
            </a:pPr>
            <a:r>
              <a:rPr lang="de-DE" dirty="0"/>
              <a:t>Schutz von Kindern und Jugendlichen mit Behinderungen bislang kein Thema in der Kindheitsforschung, Inklusionspädagogik, Disability Studies … </a:t>
            </a:r>
          </a:p>
        </p:txBody>
      </p:sp>
      <p:sp>
        <p:nvSpPr>
          <p:cNvPr id="11" name="Textplatzhalter 10">
            <a:extLst>
              <a:ext uri="{FF2B5EF4-FFF2-40B4-BE49-F238E27FC236}">
                <a16:creationId xmlns:a16="http://schemas.microsoft.com/office/drawing/2014/main" id="{4E9F2C18-30B2-57ED-5B66-BC7A92E3EFC6}"/>
              </a:ext>
            </a:extLst>
          </p:cNvPr>
          <p:cNvSpPr>
            <a:spLocks noGrp="1"/>
          </p:cNvSpPr>
          <p:nvPr>
            <p:ph type="body" sz="quarter" idx="15"/>
          </p:nvPr>
        </p:nvSpPr>
        <p:spPr/>
        <p:txBody>
          <a:bodyPr/>
          <a:lstStyle/>
          <a:p>
            <a:endParaRPr lang="de-DE"/>
          </a:p>
        </p:txBody>
      </p:sp>
      <p:sp>
        <p:nvSpPr>
          <p:cNvPr id="10" name="Textplatzhalter 9">
            <a:extLst>
              <a:ext uri="{FF2B5EF4-FFF2-40B4-BE49-F238E27FC236}">
                <a16:creationId xmlns:a16="http://schemas.microsoft.com/office/drawing/2014/main" id="{3A48FCEF-8A4C-904D-CF45-FB00A55B1577}"/>
              </a:ext>
            </a:extLst>
          </p:cNvPr>
          <p:cNvSpPr>
            <a:spLocks noGrp="1"/>
          </p:cNvSpPr>
          <p:nvPr>
            <p:ph type="body" sz="quarter" idx="14"/>
          </p:nvPr>
        </p:nvSpPr>
        <p:spPr/>
        <p:txBody>
          <a:bodyPr/>
          <a:lstStyle/>
          <a:p>
            <a:endParaRPr lang="de-DE"/>
          </a:p>
        </p:txBody>
      </p:sp>
      <p:sp>
        <p:nvSpPr>
          <p:cNvPr id="7" name="Fußzeilenplatzhalter 6">
            <a:extLst>
              <a:ext uri="{FF2B5EF4-FFF2-40B4-BE49-F238E27FC236}">
                <a16:creationId xmlns:a16="http://schemas.microsoft.com/office/drawing/2014/main" id="{C669AF1D-115D-3FCA-E159-6133A25BA95F}"/>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B89F53AA-2882-145C-1D63-1A3631926741}"/>
              </a:ext>
            </a:extLst>
          </p:cNvPr>
          <p:cNvSpPr>
            <a:spLocks noGrp="1"/>
          </p:cNvSpPr>
          <p:nvPr>
            <p:ph type="sldNum" sz="quarter" idx="4"/>
          </p:nvPr>
        </p:nvSpPr>
        <p:spPr/>
        <p:txBody>
          <a:bodyPr/>
          <a:lstStyle/>
          <a:p>
            <a:fld id="{3D23FD3E-EA92-4EF9-B826-0F4AC5D6052A}" type="slidenum">
              <a:rPr lang="de-DE" smtClean="0"/>
              <a:pPr/>
              <a:t>13</a:t>
            </a:fld>
            <a:endParaRPr lang="de-DE" dirty="0"/>
          </a:p>
        </p:txBody>
      </p:sp>
    </p:spTree>
    <p:extLst>
      <p:ext uri="{BB962C8B-B14F-4D97-AF65-F5344CB8AC3E}">
        <p14:creationId xmlns:p14="http://schemas.microsoft.com/office/powerpoint/2010/main" val="101030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C90B2BB1-A472-524F-3516-A8CDBFEF7B0B}"/>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7C9CC714-18A3-916F-D048-2D21E8977529}"/>
              </a:ext>
            </a:extLst>
          </p:cNvPr>
          <p:cNvSpPr>
            <a:spLocks noGrp="1"/>
          </p:cNvSpPr>
          <p:nvPr>
            <p:ph type="sldNum" sz="quarter" idx="4"/>
          </p:nvPr>
        </p:nvSpPr>
        <p:spPr/>
        <p:txBody>
          <a:bodyPr/>
          <a:lstStyle/>
          <a:p>
            <a:fld id="{3D23FD3E-EA92-4EF9-B826-0F4AC5D6052A}" type="slidenum">
              <a:rPr lang="de-DE" smtClean="0"/>
              <a:pPr/>
              <a:t>14</a:t>
            </a:fld>
            <a:endParaRPr lang="de-DE" dirty="0"/>
          </a:p>
        </p:txBody>
      </p:sp>
      <p:sp>
        <p:nvSpPr>
          <p:cNvPr id="9" name="Rechteck 8">
            <a:extLst>
              <a:ext uri="{FF2B5EF4-FFF2-40B4-BE49-F238E27FC236}">
                <a16:creationId xmlns:a16="http://schemas.microsoft.com/office/drawing/2014/main" id="{36C72E43-8AFA-DDA1-19F4-21EE4DE2B3B4}"/>
              </a:ext>
            </a:extLst>
          </p:cNvPr>
          <p:cNvSpPr/>
          <p:nvPr/>
        </p:nvSpPr>
        <p:spPr bwMode="gray">
          <a:xfrm>
            <a:off x="391886" y="887185"/>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Prävalenzen</a:t>
            </a:r>
          </a:p>
        </p:txBody>
      </p:sp>
    </p:spTree>
    <p:extLst>
      <p:ext uri="{BB962C8B-B14F-4D97-AF65-F5344CB8AC3E}">
        <p14:creationId xmlns:p14="http://schemas.microsoft.com/office/powerpoint/2010/main" val="3002348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Inhaltsplatzhalter 2">
            <a:extLst>
              <a:ext uri="{FF2B5EF4-FFF2-40B4-BE49-F238E27FC236}">
                <a16:creationId xmlns:a16="http://schemas.microsoft.com/office/drawing/2014/main" id="{AFD0959D-598E-2BBB-C9ED-75BC38AE52FD}"/>
              </a:ext>
            </a:extLst>
          </p:cNvPr>
          <p:cNvGraphicFramePr>
            <a:graphicFrameLocks noGrp="1"/>
          </p:cNvGraphicFramePr>
          <p:nvPr>
            <p:ph idx="1"/>
          </p:nvPr>
        </p:nvGraphicFramePr>
        <p:xfrm>
          <a:off x="2989226" y="1175684"/>
          <a:ext cx="8402824" cy="5096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el 1">
            <a:extLst>
              <a:ext uri="{FF2B5EF4-FFF2-40B4-BE49-F238E27FC236}">
                <a16:creationId xmlns:a16="http://schemas.microsoft.com/office/drawing/2014/main" id="{4DFF8E0C-2E95-8500-0B0B-F31F6A36315A}"/>
              </a:ext>
            </a:extLst>
          </p:cNvPr>
          <p:cNvSpPr>
            <a:spLocks noGrp="1"/>
          </p:cNvSpPr>
          <p:nvPr>
            <p:ph type="title"/>
          </p:nvPr>
        </p:nvSpPr>
        <p:spPr>
          <a:xfrm>
            <a:off x="358050" y="765884"/>
            <a:ext cx="11484000" cy="332399"/>
          </a:xfrm>
        </p:spPr>
        <p:txBody>
          <a:bodyPr>
            <a:normAutofit fontScale="90000"/>
          </a:bodyPr>
          <a:lstStyle/>
          <a:p>
            <a:r>
              <a:rPr lang="de-DE" dirty="0">
                <a:sym typeface="Arial"/>
              </a:rPr>
              <a:t>Besondere Risiken für Kinder mit Beeinträchtigungen -</a:t>
            </a:r>
            <a:endParaRPr lang="de-DE" dirty="0"/>
          </a:p>
        </p:txBody>
      </p:sp>
      <p:sp>
        <p:nvSpPr>
          <p:cNvPr id="11" name="Titel 1">
            <a:extLst>
              <a:ext uri="{FF2B5EF4-FFF2-40B4-BE49-F238E27FC236}">
                <a16:creationId xmlns:a16="http://schemas.microsoft.com/office/drawing/2014/main" id="{21711F86-E097-3A27-617A-63E0187F9A6E}"/>
              </a:ext>
            </a:extLst>
          </p:cNvPr>
          <p:cNvSpPr txBox="1">
            <a:spLocks/>
          </p:cNvSpPr>
          <p:nvPr/>
        </p:nvSpPr>
        <p:spPr bwMode="auto">
          <a:xfrm>
            <a:off x="288806" y="2241062"/>
            <a:ext cx="2619953" cy="1745093"/>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a:lstStyle>
          <a:p>
            <a:pPr>
              <a:defRPr/>
            </a:pPr>
            <a:r>
              <a:rPr lang="de-DE" sz="1800" b="1" dirty="0"/>
              <a:t>Erkenntnisse aus der Forschung zu Kindeswohlgefährdung bei Kindern und Jugendlichen mit Beeinträchtigung:</a:t>
            </a:r>
          </a:p>
          <a:p>
            <a:pPr>
              <a:defRPr/>
            </a:pPr>
            <a:endParaRPr lang="de-DE" sz="1800" b="1" dirty="0"/>
          </a:p>
          <a:p>
            <a:pPr>
              <a:defRPr/>
            </a:pPr>
            <a:r>
              <a:rPr lang="de-DE" sz="1800" b="1" dirty="0"/>
              <a:t> Prävalenzen</a:t>
            </a:r>
            <a:endParaRPr lang="de-DE" sz="1800" dirty="0"/>
          </a:p>
        </p:txBody>
      </p:sp>
      <p:sp>
        <p:nvSpPr>
          <p:cNvPr id="3" name="Foliennummernplatzhalter 2">
            <a:extLst>
              <a:ext uri="{FF2B5EF4-FFF2-40B4-BE49-F238E27FC236}">
                <a16:creationId xmlns:a16="http://schemas.microsoft.com/office/drawing/2014/main" id="{A4FAF092-67C7-D089-3B4F-4DE75838EEBB}"/>
              </a:ext>
            </a:extLst>
          </p:cNvPr>
          <p:cNvSpPr>
            <a:spLocks noGrp="1"/>
          </p:cNvSpPr>
          <p:nvPr>
            <p:ph type="sldNum" sz="quarter" idx="12"/>
          </p:nvPr>
        </p:nvSpPr>
        <p:spPr/>
        <p:txBody>
          <a:bodyPr/>
          <a:lstStyle/>
          <a:p>
            <a:fld id="{254833C4-3289-4ABA-818E-61F9BDF6463A}" type="slidenum">
              <a:rPr lang="de-DE" smtClean="0"/>
              <a:t>15</a:t>
            </a:fld>
            <a:endParaRPr lang="de-DE"/>
          </a:p>
        </p:txBody>
      </p:sp>
      <p:sp>
        <p:nvSpPr>
          <p:cNvPr id="5" name="Textfeld 4">
            <a:extLst>
              <a:ext uri="{FF2B5EF4-FFF2-40B4-BE49-F238E27FC236}">
                <a16:creationId xmlns:a16="http://schemas.microsoft.com/office/drawing/2014/main" id="{ACDD692A-048F-BBB8-7506-6E6BBF1E6B87}"/>
              </a:ext>
            </a:extLst>
          </p:cNvPr>
          <p:cNvSpPr txBox="1"/>
          <p:nvPr/>
        </p:nvSpPr>
        <p:spPr>
          <a:xfrm>
            <a:off x="288806" y="6419435"/>
            <a:ext cx="11103244" cy="430887"/>
          </a:xfrm>
          <a:prstGeom prst="rect">
            <a:avLst/>
          </a:prstGeom>
          <a:noFill/>
        </p:spPr>
        <p:txBody>
          <a:bodyPr wrap="square">
            <a:spAutoFit/>
          </a:bodyPr>
          <a:lstStyle/>
          <a:p>
            <a:r>
              <a:rPr kumimoji="0" lang="en-US" sz="1100" b="0" i="0" u="none" strike="noStrike" kern="1200" cap="none" spc="0" normalizeH="0" baseline="0" noProof="0" dirty="0">
                <a:ln>
                  <a:noFill/>
                </a:ln>
                <a:solidFill>
                  <a:prstClr val="black"/>
                </a:solidFill>
                <a:effectLst/>
                <a:uLnTx/>
                <a:uFillTx/>
                <a:latin typeface="Calibri"/>
                <a:ea typeface="+mn-ea"/>
                <a:cs typeface="+mn-cs"/>
              </a:rPr>
              <a:t>Fang, Z.,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Cerna-Turoff</a:t>
            </a:r>
            <a:r>
              <a:rPr kumimoji="0" lang="en-US" sz="1100" b="0" i="0" u="none" strike="noStrike" kern="1200" cap="none" spc="0" normalizeH="0" baseline="0" noProof="0" dirty="0">
                <a:ln>
                  <a:noFill/>
                </a:ln>
                <a:solidFill>
                  <a:prstClr val="black"/>
                </a:solidFill>
                <a:effectLst/>
                <a:uLnTx/>
                <a:uFillTx/>
                <a:latin typeface="Calibri"/>
                <a:ea typeface="+mn-ea"/>
                <a:cs typeface="+mn-cs"/>
              </a:rPr>
              <a:t>, I., Zhang, C., Lu, M., Lachman, J. M. &amp; Barlow, J. (2022). Global estimates of violence against children with disabilities: an updated systematic review and meta-analysis. The Lancet Child &amp; Adolescent Health. https://doi.org/10.1016/S2352-4642(22)00033-5</a:t>
            </a:r>
            <a:endParaRPr lang="de-DE" sz="1100" dirty="0"/>
          </a:p>
        </p:txBody>
      </p:sp>
    </p:spTree>
    <p:extLst>
      <p:ext uri="{BB962C8B-B14F-4D97-AF65-F5344CB8AC3E}">
        <p14:creationId xmlns:p14="http://schemas.microsoft.com/office/powerpoint/2010/main" val="164337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AAF6AD9-EEB2-6DD1-CA35-1259737D5D93}"/>
              </a:ext>
            </a:extLst>
          </p:cNvPr>
          <p:cNvSpPr>
            <a:spLocks noGrp="1"/>
          </p:cNvSpPr>
          <p:nvPr>
            <p:ph type="ftr" sz="quarter" idx="3"/>
          </p:nvPr>
        </p:nvSpPr>
        <p:spPr>
          <a:xfrm>
            <a:off x="358050" y="6516000"/>
            <a:ext cx="10440000" cy="138499"/>
          </a:xfrm>
        </p:spPr>
        <p:txBody>
          <a:bodyPr/>
          <a:lstStyle/>
          <a:p>
            <a:pPr algn="l"/>
            <a:r>
              <a:rPr lang="en-US" b="0" i="0" u="none" strike="noStrike" baseline="0" dirty="0">
                <a:latin typeface="ThiemeArgo2011-Light"/>
              </a:rPr>
              <a:t>Sullivan PM, Knutson JF. Maltreatment and Disabilities: A Population-Based Epidemiological Study. Child Abuse </a:t>
            </a:r>
            <a:r>
              <a:rPr lang="en-US" b="0" i="0" u="none" strike="noStrike" baseline="0" dirty="0" err="1">
                <a:latin typeface="ThiemeArgo2011-Light"/>
              </a:rPr>
              <a:t>Negl</a:t>
            </a:r>
            <a:r>
              <a:rPr lang="en-US" b="0" i="0" u="none" strike="noStrike" baseline="0" dirty="0">
                <a:latin typeface="ThiemeArgo2011-Light"/>
              </a:rPr>
              <a:t> 2000; 24: 1257–1273</a:t>
            </a:r>
            <a:endParaRPr lang="de-DE" dirty="0"/>
          </a:p>
        </p:txBody>
      </p:sp>
      <p:sp>
        <p:nvSpPr>
          <p:cNvPr id="6" name="Foliennummernplatzhalter 5">
            <a:extLst>
              <a:ext uri="{FF2B5EF4-FFF2-40B4-BE49-F238E27FC236}">
                <a16:creationId xmlns:a16="http://schemas.microsoft.com/office/drawing/2014/main" id="{38501270-0EC2-B465-E81E-5093061FA5C9}"/>
              </a:ext>
            </a:extLst>
          </p:cNvPr>
          <p:cNvSpPr>
            <a:spLocks noGrp="1"/>
          </p:cNvSpPr>
          <p:nvPr>
            <p:ph type="sldNum" sz="quarter" idx="4"/>
          </p:nvPr>
        </p:nvSpPr>
        <p:spPr/>
        <p:txBody>
          <a:bodyPr/>
          <a:lstStyle/>
          <a:p>
            <a:fld id="{254833C4-3289-4ABA-818E-61F9BDF6463A}" type="slidenum">
              <a:rPr lang="de-DE" smtClean="0"/>
              <a:t>16</a:t>
            </a:fld>
            <a:endParaRPr lang="de-DE"/>
          </a:p>
        </p:txBody>
      </p:sp>
      <p:pic>
        <p:nvPicPr>
          <p:cNvPr id="8" name="Grafik 7">
            <a:extLst>
              <a:ext uri="{FF2B5EF4-FFF2-40B4-BE49-F238E27FC236}">
                <a16:creationId xmlns:a16="http://schemas.microsoft.com/office/drawing/2014/main" id="{C53D4D8B-C78A-3EA0-5A4D-1903FDF92CE9}"/>
              </a:ext>
            </a:extLst>
          </p:cNvPr>
          <p:cNvPicPr>
            <a:picLocks noChangeAspect="1"/>
          </p:cNvPicPr>
          <p:nvPr/>
        </p:nvPicPr>
        <p:blipFill>
          <a:blip r:embed="rId2"/>
          <a:stretch>
            <a:fillRect/>
          </a:stretch>
        </p:blipFill>
        <p:spPr>
          <a:xfrm>
            <a:off x="591627" y="743573"/>
            <a:ext cx="7792537" cy="5630061"/>
          </a:xfrm>
          <a:prstGeom prst="rect">
            <a:avLst/>
          </a:prstGeom>
        </p:spPr>
      </p:pic>
      <p:sp>
        <p:nvSpPr>
          <p:cNvPr id="10" name="Textfeld 9">
            <a:extLst>
              <a:ext uri="{FF2B5EF4-FFF2-40B4-BE49-F238E27FC236}">
                <a16:creationId xmlns:a16="http://schemas.microsoft.com/office/drawing/2014/main" id="{61F97CE1-1B4D-0FFC-8D4B-0B7CF2D54E2E}"/>
              </a:ext>
            </a:extLst>
          </p:cNvPr>
          <p:cNvSpPr txBox="1"/>
          <p:nvPr/>
        </p:nvSpPr>
        <p:spPr>
          <a:xfrm rot="10800000" flipV="1">
            <a:off x="9804699" y="5502853"/>
            <a:ext cx="1662212" cy="584775"/>
          </a:xfrm>
          <a:prstGeom prst="rect">
            <a:avLst/>
          </a:prstGeom>
          <a:noFill/>
        </p:spPr>
        <p:txBody>
          <a:bodyPr wrap="square">
            <a:spAutoFit/>
          </a:bodyPr>
          <a:lstStyle/>
          <a:p>
            <a:r>
              <a:rPr lang="de-DE" sz="800" b="0" i="0" u="none" strike="noStrike" baseline="0" dirty="0">
                <a:latin typeface="ThiemeArgo2011-Light"/>
              </a:rPr>
              <a:t>Quelle: </a:t>
            </a:r>
          </a:p>
          <a:p>
            <a:r>
              <a:rPr lang="de-DE" sz="800" b="0" i="0" u="none" strike="noStrike" baseline="0" dirty="0" err="1">
                <a:latin typeface="ThiemeArgo2011-Light"/>
              </a:rPr>
              <a:t>Chodan</a:t>
            </a:r>
            <a:r>
              <a:rPr lang="de-DE" sz="800" b="0" i="0" u="none" strike="noStrike" baseline="0" dirty="0">
                <a:latin typeface="ThiemeArgo2011-Light"/>
              </a:rPr>
              <a:t> W et al. Sexualisierte Gewalt Z Sexualforsch 2021; 34: 137–151 | © 2021. Thieme</a:t>
            </a:r>
            <a:endParaRPr lang="de-DE" dirty="0"/>
          </a:p>
        </p:txBody>
      </p:sp>
      <p:cxnSp>
        <p:nvCxnSpPr>
          <p:cNvPr id="17" name="Gerader Verbinder 16">
            <a:extLst>
              <a:ext uri="{FF2B5EF4-FFF2-40B4-BE49-F238E27FC236}">
                <a16:creationId xmlns:a16="http://schemas.microsoft.com/office/drawing/2014/main" id="{130CFC11-B208-1EA2-88E4-3A5002D1EEBA}"/>
              </a:ext>
            </a:extLst>
          </p:cNvPr>
          <p:cNvCxnSpPr/>
          <p:nvPr/>
        </p:nvCxnSpPr>
        <p:spPr bwMode="gray">
          <a:xfrm>
            <a:off x="7338646" y="4900246"/>
            <a:ext cx="281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9E0FF19-E6F7-21E5-C34C-A84B9EB0302E}"/>
              </a:ext>
            </a:extLst>
          </p:cNvPr>
          <p:cNvCxnSpPr/>
          <p:nvPr/>
        </p:nvCxnSpPr>
        <p:spPr bwMode="gray">
          <a:xfrm>
            <a:off x="7373815" y="4337539"/>
            <a:ext cx="281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C39443E-FE48-DAD7-84EE-2054F130B2EC}"/>
              </a:ext>
            </a:extLst>
          </p:cNvPr>
          <p:cNvCxnSpPr/>
          <p:nvPr/>
        </p:nvCxnSpPr>
        <p:spPr bwMode="gray">
          <a:xfrm>
            <a:off x="7373815" y="3903785"/>
            <a:ext cx="281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50422CED-1E08-3466-E1F8-4CC708AD6468}"/>
              </a:ext>
            </a:extLst>
          </p:cNvPr>
          <p:cNvCxnSpPr/>
          <p:nvPr/>
        </p:nvCxnSpPr>
        <p:spPr bwMode="gray">
          <a:xfrm>
            <a:off x="7373815" y="3196264"/>
            <a:ext cx="281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2005990A-2B5C-5C6F-06EB-68DA125ACDD9}"/>
              </a:ext>
            </a:extLst>
          </p:cNvPr>
          <p:cNvSpPr txBox="1"/>
          <p:nvPr/>
        </p:nvSpPr>
        <p:spPr>
          <a:xfrm>
            <a:off x="8384164" y="1137138"/>
            <a:ext cx="3362359" cy="1200329"/>
          </a:xfrm>
          <a:prstGeom prst="rect">
            <a:avLst/>
          </a:prstGeom>
          <a:noFill/>
        </p:spPr>
        <p:txBody>
          <a:bodyPr wrap="square" rtlCol="0">
            <a:spAutoFit/>
          </a:bodyPr>
          <a:lstStyle/>
          <a:p>
            <a:r>
              <a:rPr lang="de-DE" dirty="0"/>
              <a:t>29,2% der befragten jungen Menschen gab an, bereits sexuelle Übergriffe erlebt zu haben</a:t>
            </a:r>
          </a:p>
        </p:txBody>
      </p:sp>
      <p:cxnSp>
        <p:nvCxnSpPr>
          <p:cNvPr id="22" name="Gerader Verbinder 21">
            <a:extLst>
              <a:ext uri="{FF2B5EF4-FFF2-40B4-BE49-F238E27FC236}">
                <a16:creationId xmlns:a16="http://schemas.microsoft.com/office/drawing/2014/main" id="{18FFF721-3976-FF96-9151-3EE771D9D359}"/>
              </a:ext>
            </a:extLst>
          </p:cNvPr>
          <p:cNvCxnSpPr/>
          <p:nvPr/>
        </p:nvCxnSpPr>
        <p:spPr bwMode="gray">
          <a:xfrm>
            <a:off x="7373815" y="2000510"/>
            <a:ext cx="281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7D6D0899-8704-EA6C-41BD-32D7CC9EF084}"/>
              </a:ext>
            </a:extLst>
          </p:cNvPr>
          <p:cNvSpPr txBox="1"/>
          <p:nvPr/>
        </p:nvSpPr>
        <p:spPr>
          <a:xfrm>
            <a:off x="8384164" y="2848708"/>
            <a:ext cx="3216209" cy="1477328"/>
          </a:xfrm>
          <a:prstGeom prst="rect">
            <a:avLst/>
          </a:prstGeom>
          <a:noFill/>
        </p:spPr>
        <p:txBody>
          <a:bodyPr wrap="square" rtlCol="0">
            <a:spAutoFit/>
          </a:bodyPr>
          <a:lstStyle/>
          <a:p>
            <a:r>
              <a:rPr lang="de-DE" dirty="0"/>
              <a:t>48 -81% Betroffener sexualisierter Gewalt haben  mehrmalige Übergriffe erlebt (chronische sexualisierte Gewalt)</a:t>
            </a:r>
          </a:p>
        </p:txBody>
      </p:sp>
    </p:spTree>
    <p:extLst>
      <p:ext uri="{BB962C8B-B14F-4D97-AF65-F5344CB8AC3E}">
        <p14:creationId xmlns:p14="http://schemas.microsoft.com/office/powerpoint/2010/main" val="234026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6450" y="911062"/>
            <a:ext cx="9669870" cy="664797"/>
          </a:xfrm>
        </p:spPr>
        <p:txBody>
          <a:bodyPr>
            <a:normAutofit/>
          </a:bodyPr>
          <a:lstStyle/>
          <a:p>
            <a:pPr>
              <a:defRPr/>
            </a:pPr>
            <a:r>
              <a:rPr lang="de-DE" b="1" dirty="0"/>
              <a:t>Erkenntnisse aus der Forschung zu Kindeswohlgefährdung bei Kindern und Jugendlichen mit Beeinträchtigung: Prävalenzen</a:t>
            </a:r>
            <a:endParaRPr dirty="0"/>
          </a:p>
        </p:txBody>
      </p:sp>
      <p:sp>
        <p:nvSpPr>
          <p:cNvPr id="10" name="Textfeld 9"/>
          <p:cNvSpPr txBox="1"/>
          <p:nvPr/>
        </p:nvSpPr>
        <p:spPr bwMode="auto">
          <a:xfrm>
            <a:off x="104140" y="6320404"/>
            <a:ext cx="11831410"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Bange, D. (2020). Kinder mit Behinderungen und Kinderschutz – Ein vernachlässigtes Thema. Forum Erziehungshilfen, 26, 178-184.</a:t>
            </a:r>
            <a:r>
              <a:rPr kumimoji="0" lang="en-US" sz="1050" b="0" i="0" u="none" strike="noStrike" kern="1200" cap="none" spc="0" normalizeH="0" baseline="0" noProof="0" dirty="0">
                <a:ln>
                  <a:noFill/>
                </a:ln>
                <a:solidFill>
                  <a:prstClr val="black"/>
                </a:solidFill>
                <a:effectLst/>
                <a:uLnTx/>
                <a:uFillTx/>
                <a:latin typeface="Calibri"/>
                <a:ea typeface="+mn-ea"/>
                <a:cs typeface="+mn-cs"/>
              </a:rPr>
              <a:t>; Fang, Z., </a:t>
            </a:r>
            <a:r>
              <a:rPr kumimoji="0" lang="en-US" sz="1050" b="0" i="0" u="none" strike="noStrike" kern="1200" cap="none" spc="0" normalizeH="0" baseline="0" noProof="0" dirty="0" err="1">
                <a:ln>
                  <a:noFill/>
                </a:ln>
                <a:solidFill>
                  <a:prstClr val="black"/>
                </a:solidFill>
                <a:effectLst/>
                <a:uLnTx/>
                <a:uFillTx/>
                <a:latin typeface="Calibri"/>
                <a:ea typeface="+mn-ea"/>
                <a:cs typeface="+mn-cs"/>
              </a:rPr>
              <a:t>Cerna-Turoff</a:t>
            </a:r>
            <a:r>
              <a:rPr kumimoji="0" lang="en-US" sz="1050" b="0" i="0" u="none" strike="noStrike" kern="1200" cap="none" spc="0" normalizeH="0" baseline="0" noProof="0" dirty="0">
                <a:ln>
                  <a:noFill/>
                </a:ln>
                <a:solidFill>
                  <a:prstClr val="black"/>
                </a:solidFill>
                <a:effectLst/>
                <a:uLnTx/>
                <a:uFillTx/>
                <a:latin typeface="Calibri"/>
                <a:ea typeface="+mn-ea"/>
                <a:cs typeface="+mn-cs"/>
              </a:rPr>
              <a:t>, I., Zhang, C., Lu, M., Lachman, J. M. &amp; Barlow, J. (2022). Global estimates of violence against children with disabilities: an updated systematic review and meta-analysis. The Lancet Child &amp; Adolescent Health. https://doi.org/10.1016/S2352-4642(22)00033-5</a:t>
            </a:r>
            <a:endParaRPr kumimoji="0" lang="de-DE"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Grafik 11" descr="Recherche Silhouette"/>
          <p:cNvPicPr>
            <a:picLocks noChangeAspect="1"/>
          </p:cNvPicPr>
          <p:nvPr/>
        </p:nvPicPr>
        <p:blipFill>
          <a:blip r:embed="rId2"/>
          <a:stretch/>
        </p:blipFill>
        <p:spPr bwMode="auto">
          <a:xfrm>
            <a:off x="10706968" y="664042"/>
            <a:ext cx="1485032" cy="1485032"/>
          </a:xfrm>
          <a:prstGeom prst="rect">
            <a:avLst/>
          </a:prstGeom>
        </p:spPr>
      </p:pic>
      <p:sp>
        <p:nvSpPr>
          <p:cNvPr id="4" name="Inhaltsplatzhalter 5">
            <a:extLst>
              <a:ext uri="{FF2B5EF4-FFF2-40B4-BE49-F238E27FC236}">
                <a16:creationId xmlns:a16="http://schemas.microsoft.com/office/drawing/2014/main" id="{70D48D74-6153-5109-3227-5F3F62A413FA}"/>
              </a:ext>
            </a:extLst>
          </p:cNvPr>
          <p:cNvSpPr>
            <a:spLocks noGrp="1"/>
          </p:cNvSpPr>
          <p:nvPr>
            <p:ph sz="quarter" idx="17"/>
          </p:nvPr>
        </p:nvSpPr>
        <p:spPr bwMode="auto">
          <a:xfrm>
            <a:off x="354012" y="1825719"/>
            <a:ext cx="11483975" cy="3967162"/>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2022 Update der Meta-Analyse von Jones et al. 2012 (bekannt als Kernstück in einem Überblicksartikel von Bange 2020) (Fang et al., 2022): 98 Studien mit insgesamt 16 Millionen einbezogenen Kindern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Rate </a:t>
            </a:r>
            <a:r>
              <a:rPr kumimoji="0" lang="de-DE" sz="1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sexueller</a:t>
            </a: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Gewalt (retrospektiv erhoben)</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erhöht um den Faktor</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Körperliche Einschränkung</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1,6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Sinnesbeeinträchtigung</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Zu wenige Studien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Kognitive Einschränkung</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2,4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Psychische Erkrankung</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2,1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Mehrfachbehinderung</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1,6</a:t>
            </a:r>
            <a:endParaRPr lang="de-DE" sz="2200" b="0" i="0" u="none" strike="noStrike" dirty="0">
              <a:latin typeface="Calibri"/>
            </a:endParaRPr>
          </a:p>
        </p:txBody>
      </p:sp>
      <p:sp>
        <p:nvSpPr>
          <p:cNvPr id="5" name="Sprechblase: oval 4">
            <a:extLst>
              <a:ext uri="{FF2B5EF4-FFF2-40B4-BE49-F238E27FC236}">
                <a16:creationId xmlns:a16="http://schemas.microsoft.com/office/drawing/2014/main" id="{D0183225-1970-27B6-9FEB-66FA797BAC8C}"/>
              </a:ext>
            </a:extLst>
          </p:cNvPr>
          <p:cNvSpPr/>
          <p:nvPr/>
        </p:nvSpPr>
        <p:spPr bwMode="gray">
          <a:xfrm>
            <a:off x="7566742" y="2596291"/>
            <a:ext cx="4448252" cy="3276896"/>
          </a:xfrm>
          <a:prstGeom prst="wedgeEllipseCallout">
            <a:avLst>
              <a:gd name="adj1" fmla="val -64775"/>
              <a:gd name="adj2" fmla="val -6714"/>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a:ea typeface="+mn-ea"/>
                <a:cs typeface="+mn-cs"/>
              </a:rPr>
              <a:t>Kinder und Jugendliche mit Beeinträchtigung </a:t>
            </a:r>
            <a:r>
              <a:rPr kumimoji="0" lang="de-DE" sz="1800" b="0" i="0" u="none" strike="noStrike" kern="1200" cap="none" spc="0" normalizeH="0" baseline="0" noProof="0" dirty="0">
                <a:ln>
                  <a:noFill/>
                </a:ln>
                <a:solidFill>
                  <a:prstClr val="white"/>
                </a:solidFill>
                <a:effectLst/>
                <a:uLnTx/>
                <a:uFillTx/>
                <a:latin typeface="Calibri"/>
                <a:ea typeface="+mn-ea"/>
                <a:cs typeface="+mn-cs"/>
              </a:rPr>
              <a:t>leben im Vergleich zu Kindern ohne Beeinträchtigung mit einem höheren Risiko, sexueller, körperlicher und psychischer Gewalt ausgesetzt zu sein. </a:t>
            </a:r>
          </a:p>
        </p:txBody>
      </p:sp>
      <p:sp>
        <p:nvSpPr>
          <p:cNvPr id="6" name="Titel 1">
            <a:extLst>
              <a:ext uri="{FF2B5EF4-FFF2-40B4-BE49-F238E27FC236}">
                <a16:creationId xmlns:a16="http://schemas.microsoft.com/office/drawing/2014/main" id="{29AA28AF-82E2-A02E-067D-11305685FD0E}"/>
              </a:ext>
            </a:extLst>
          </p:cNvPr>
          <p:cNvSpPr txBox="1">
            <a:spLocks/>
          </p:cNvSpPr>
          <p:nvPr/>
        </p:nvSpPr>
        <p:spPr bwMode="gray">
          <a:xfrm>
            <a:off x="1460709" y="247982"/>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sym typeface="Arial"/>
              </a:rPr>
              <a:t>Besondere Risiken für Kinder mit Beeinträchtigungen</a:t>
            </a:r>
            <a:endParaRPr lang="de-DE" dirty="0"/>
          </a:p>
        </p:txBody>
      </p:sp>
      <p:sp>
        <p:nvSpPr>
          <p:cNvPr id="7" name="Foliennummernplatzhalter 6">
            <a:extLst>
              <a:ext uri="{FF2B5EF4-FFF2-40B4-BE49-F238E27FC236}">
                <a16:creationId xmlns:a16="http://schemas.microsoft.com/office/drawing/2014/main" id="{31EEA63D-4AF9-B82B-20E8-80092EDBDD27}"/>
              </a:ext>
            </a:extLst>
          </p:cNvPr>
          <p:cNvSpPr>
            <a:spLocks noGrp="1"/>
          </p:cNvSpPr>
          <p:nvPr>
            <p:ph type="sldNum" sz="quarter" idx="4"/>
          </p:nvPr>
        </p:nvSpPr>
        <p:spPr/>
        <p:txBody>
          <a:bodyPr/>
          <a:lstStyle/>
          <a:p>
            <a:fld id="{3D23FD3E-EA92-4EF9-B826-0F4AC5D6052A}" type="slidenum">
              <a:rPr lang="de-DE" smtClean="0"/>
              <a:pPr/>
              <a:t>17</a:t>
            </a:fld>
            <a:endParaRPr lang="de-DE" dirty="0"/>
          </a:p>
        </p:txBody>
      </p:sp>
    </p:spTree>
    <p:extLst>
      <p:ext uri="{BB962C8B-B14F-4D97-AF65-F5344CB8AC3E}">
        <p14:creationId xmlns:p14="http://schemas.microsoft.com/office/powerpoint/2010/main" val="406332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EA13D086-90AE-108E-3D3F-F42D0EC2CBE3}"/>
              </a:ext>
            </a:extLst>
          </p:cNvPr>
          <p:cNvSpPr>
            <a:spLocks noGrp="1"/>
          </p:cNvSpPr>
          <p:nvPr>
            <p:ph type="title"/>
          </p:nvPr>
        </p:nvSpPr>
        <p:spPr/>
        <p:txBody>
          <a:bodyPr/>
          <a:lstStyle/>
          <a:p>
            <a:r>
              <a:rPr lang="de-DE" dirty="0"/>
              <a:t>Verbreitete (und teils widersprüchliche) Vorurteile, die sexualisierte Gewalt begünstigen und eine Aufdeckung verhindern</a:t>
            </a:r>
          </a:p>
        </p:txBody>
      </p:sp>
      <p:sp>
        <p:nvSpPr>
          <p:cNvPr id="12" name="Inhaltsplatzhalter 11">
            <a:extLst>
              <a:ext uri="{FF2B5EF4-FFF2-40B4-BE49-F238E27FC236}">
                <a16:creationId xmlns:a16="http://schemas.microsoft.com/office/drawing/2014/main" id="{5CC20353-EF5F-1FCC-FAFD-FB53D198C41D}"/>
              </a:ext>
            </a:extLst>
          </p:cNvPr>
          <p:cNvSpPr>
            <a:spLocks noGrp="1"/>
          </p:cNvSpPr>
          <p:nvPr>
            <p:ph sz="quarter" idx="17"/>
          </p:nvPr>
        </p:nvSpPr>
        <p:spPr>
          <a:xfrm>
            <a:off x="1452716" y="1840267"/>
            <a:ext cx="9489334" cy="2635478"/>
          </a:xfrm>
        </p:spPr>
        <p:txBody>
          <a:bodyPr/>
          <a:lstStyle/>
          <a:p>
            <a:r>
              <a:rPr lang="de-DE" sz="2400" i="1" dirty="0"/>
              <a:t>„So heißt es, Behinderte seien sexuell nicht attraktiv (für andere); ferner seien sie überhaupt asexuelle Wesen und hätten keinerlei Sexualität; sie könnten deshalb Missbrauch nicht verstehen; oder aber, sie seien promiskuitiv […]; oder sexuelle Gewalt sei gar als eine Art Gefallen aufzufassen, da sie sonst überhaupt keine Sexualität erfahren könnten; und schließlich – zur Exkulpierung der Tat – sei die sexuelle ‚Anmache‘ von [der betroffenen Person] ausgegangen […].“ (Brill 1998: 164)</a:t>
            </a:r>
          </a:p>
          <a:p>
            <a:endParaRPr lang="de-DE" dirty="0"/>
          </a:p>
        </p:txBody>
      </p:sp>
      <p:sp>
        <p:nvSpPr>
          <p:cNvPr id="11" name="Textplatzhalter 10">
            <a:extLst>
              <a:ext uri="{FF2B5EF4-FFF2-40B4-BE49-F238E27FC236}">
                <a16:creationId xmlns:a16="http://schemas.microsoft.com/office/drawing/2014/main" id="{8765F923-6E6D-B40B-80CF-12B93228E84E}"/>
              </a:ext>
            </a:extLst>
          </p:cNvPr>
          <p:cNvSpPr>
            <a:spLocks noGrp="1"/>
          </p:cNvSpPr>
          <p:nvPr>
            <p:ph type="body" sz="quarter" idx="15"/>
          </p:nvPr>
        </p:nvSpPr>
        <p:spPr/>
        <p:txBody>
          <a:bodyPr/>
          <a:lstStyle/>
          <a:p>
            <a:endParaRPr lang="de-DE"/>
          </a:p>
        </p:txBody>
      </p:sp>
      <p:sp>
        <p:nvSpPr>
          <p:cNvPr id="10" name="Textplatzhalter 9">
            <a:extLst>
              <a:ext uri="{FF2B5EF4-FFF2-40B4-BE49-F238E27FC236}">
                <a16:creationId xmlns:a16="http://schemas.microsoft.com/office/drawing/2014/main" id="{0DB93B5F-14DD-AB39-A5CA-21180E08F1D3}"/>
              </a:ext>
            </a:extLst>
          </p:cNvPr>
          <p:cNvSpPr>
            <a:spLocks noGrp="1"/>
          </p:cNvSpPr>
          <p:nvPr>
            <p:ph type="body" sz="quarter" idx="14"/>
          </p:nvPr>
        </p:nvSpPr>
        <p:spPr>
          <a:xfrm>
            <a:off x="358050" y="6068148"/>
            <a:ext cx="11484000" cy="138499"/>
          </a:xfrm>
        </p:spPr>
        <p:txBody>
          <a:bodyPr/>
          <a:lstStyle/>
          <a:p>
            <a:r>
              <a:rPr lang="de-DE" dirty="0"/>
              <a:t>Brill W. Sexuelle Gewalt gegen behinderte Menschen – ein Überblick über den aktuellen Stand der Diskussion. Behindertenpädagogik 1998; 37: 155–172</a:t>
            </a:r>
          </a:p>
        </p:txBody>
      </p:sp>
      <p:sp>
        <p:nvSpPr>
          <p:cNvPr id="7" name="Fußzeilenplatzhalter 6">
            <a:extLst>
              <a:ext uri="{FF2B5EF4-FFF2-40B4-BE49-F238E27FC236}">
                <a16:creationId xmlns:a16="http://schemas.microsoft.com/office/drawing/2014/main" id="{B3021CCD-F583-E0E4-71F8-B48266DCB719}"/>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9E9DB1A2-4EAC-3B65-6385-95EA21848C1B}"/>
              </a:ext>
            </a:extLst>
          </p:cNvPr>
          <p:cNvSpPr>
            <a:spLocks noGrp="1"/>
          </p:cNvSpPr>
          <p:nvPr>
            <p:ph type="sldNum" sz="quarter" idx="4"/>
          </p:nvPr>
        </p:nvSpPr>
        <p:spPr/>
        <p:txBody>
          <a:bodyPr/>
          <a:lstStyle/>
          <a:p>
            <a:fld id="{3D23FD3E-EA92-4EF9-B826-0F4AC5D6052A}" type="slidenum">
              <a:rPr lang="de-DE" smtClean="0"/>
              <a:pPr/>
              <a:t>18</a:t>
            </a:fld>
            <a:endParaRPr lang="de-DE" dirty="0"/>
          </a:p>
        </p:txBody>
      </p:sp>
    </p:spTree>
    <p:extLst>
      <p:ext uri="{BB962C8B-B14F-4D97-AF65-F5344CB8AC3E}">
        <p14:creationId xmlns:p14="http://schemas.microsoft.com/office/powerpoint/2010/main" val="150711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855E3-686B-1C13-36CB-56FB43051CFE}"/>
              </a:ext>
            </a:extLst>
          </p:cNvPr>
          <p:cNvSpPr>
            <a:spLocks noGrp="1"/>
          </p:cNvSpPr>
          <p:nvPr>
            <p:ph type="title"/>
          </p:nvPr>
        </p:nvSpPr>
        <p:spPr>
          <a:xfrm>
            <a:off x="358050" y="918466"/>
            <a:ext cx="11484000" cy="332399"/>
          </a:xfrm>
        </p:spPr>
        <p:txBody>
          <a:bodyPr/>
          <a:lstStyle/>
          <a:p>
            <a:r>
              <a:rPr lang="de-DE" dirty="0"/>
              <a:t>Tatpersonen</a:t>
            </a:r>
          </a:p>
        </p:txBody>
      </p:sp>
      <p:sp>
        <p:nvSpPr>
          <p:cNvPr id="3" name="Inhaltsplatzhalter 2">
            <a:extLst>
              <a:ext uri="{FF2B5EF4-FFF2-40B4-BE49-F238E27FC236}">
                <a16:creationId xmlns:a16="http://schemas.microsoft.com/office/drawing/2014/main" id="{9980EB06-30B1-7312-FCAA-3CB834535E43}"/>
              </a:ext>
            </a:extLst>
          </p:cNvPr>
          <p:cNvSpPr>
            <a:spLocks noGrp="1"/>
          </p:cNvSpPr>
          <p:nvPr>
            <p:ph sz="quarter" idx="17"/>
          </p:nvPr>
        </p:nvSpPr>
        <p:spPr>
          <a:xfrm>
            <a:off x="354000" y="1380966"/>
            <a:ext cx="11484000" cy="3780000"/>
          </a:xfrm>
        </p:spPr>
        <p:txBody>
          <a:bodyPr/>
          <a:lstStyle/>
          <a:p>
            <a:pPr marL="285750" indent="-285750" algn="l">
              <a:buFont typeface="Arial" panose="020B0604020202020204" pitchFamily="34" charset="0"/>
              <a:buChar char="•"/>
            </a:pPr>
            <a:r>
              <a:rPr lang="de-DE" b="1" dirty="0">
                <a:latin typeface="+mj-lt"/>
              </a:rPr>
              <a:t>Die Tatpersonen sind vorwiegend männlich (90.8 %) und den Betroffenen in 91 % der Fälle bekannt </a:t>
            </a:r>
            <a:r>
              <a:rPr lang="de-DE" dirty="0">
                <a:latin typeface="+mj-lt"/>
              </a:rPr>
              <a:t>(</a:t>
            </a:r>
            <a:r>
              <a:rPr lang="en-US" sz="1800" b="0" i="0" u="none" strike="noStrike" baseline="0" dirty="0">
                <a:latin typeface="+mj-lt"/>
              </a:rPr>
              <a:t>Balogh R, Bretherton K, </a:t>
            </a:r>
            <a:r>
              <a:rPr lang="en-US" sz="1800" b="0" i="0" u="none" strike="noStrike" baseline="0" dirty="0" err="1">
                <a:latin typeface="+mj-lt"/>
              </a:rPr>
              <a:t>Whibley</a:t>
            </a:r>
            <a:r>
              <a:rPr lang="en-US" sz="1800" b="0" i="0" u="none" strike="noStrike" baseline="0" dirty="0">
                <a:latin typeface="+mj-lt"/>
              </a:rPr>
              <a:t> S, </a:t>
            </a:r>
            <a:r>
              <a:rPr lang="en-US" sz="1800" b="0" i="0" u="none" strike="noStrike" baseline="0" dirty="0" err="1">
                <a:latin typeface="+mj-lt"/>
              </a:rPr>
              <a:t>Berney</a:t>
            </a:r>
            <a:r>
              <a:rPr lang="en-US" sz="1800" b="0" i="0" u="none" strike="noStrike" baseline="0" dirty="0">
                <a:latin typeface="+mj-lt"/>
              </a:rPr>
              <a:t> T, Graham S, </a:t>
            </a:r>
            <a:r>
              <a:rPr lang="en-US" sz="1800" b="0" i="0" u="none" strike="noStrike" baseline="0" dirty="0" err="1">
                <a:latin typeface="+mj-lt"/>
              </a:rPr>
              <a:t>Richold</a:t>
            </a:r>
            <a:r>
              <a:rPr lang="en-US" sz="1800" b="0" i="0" u="none" strike="noStrike" baseline="0" dirty="0">
                <a:latin typeface="+mj-lt"/>
              </a:rPr>
              <a:t> P, </a:t>
            </a:r>
            <a:r>
              <a:rPr lang="de-DE" sz="1800" b="0" i="0" u="none" strike="noStrike" baseline="0" dirty="0" err="1">
                <a:latin typeface="+mj-lt"/>
              </a:rPr>
              <a:t>Worsley</a:t>
            </a:r>
            <a:r>
              <a:rPr lang="de-DE" dirty="0">
                <a:latin typeface="+mj-lt"/>
              </a:rPr>
              <a:t> </a:t>
            </a:r>
            <a:r>
              <a:rPr lang="en-US" sz="1800" b="0" i="0" u="none" strike="noStrike" baseline="0" dirty="0">
                <a:latin typeface="+mj-lt"/>
              </a:rPr>
              <a:t>C, Firth H. Sexual Abuse in Children and Adolescents with </a:t>
            </a:r>
            <a:r>
              <a:rPr lang="de-DE" sz="1800" b="0" i="0" u="none" strike="noStrike" baseline="0" dirty="0" err="1">
                <a:latin typeface="+mj-lt"/>
              </a:rPr>
              <a:t>Intellectual</a:t>
            </a:r>
            <a:r>
              <a:rPr lang="de-DE" sz="1800" b="0" i="0" u="none" strike="noStrike" baseline="0" dirty="0">
                <a:latin typeface="+mj-lt"/>
              </a:rPr>
              <a:t> Disability. J </a:t>
            </a:r>
            <a:r>
              <a:rPr lang="de-DE" sz="1800" b="0" i="0" u="none" strike="noStrike" baseline="0" dirty="0" err="1">
                <a:latin typeface="+mj-lt"/>
              </a:rPr>
              <a:t>Intellect</a:t>
            </a:r>
            <a:r>
              <a:rPr lang="de-DE" sz="1800" b="0" i="0" u="none" strike="noStrike" baseline="0" dirty="0">
                <a:latin typeface="+mj-lt"/>
              </a:rPr>
              <a:t> </a:t>
            </a:r>
            <a:r>
              <a:rPr lang="de-DE" sz="1800" b="0" i="0" u="none" strike="noStrike" baseline="0" dirty="0" err="1">
                <a:latin typeface="+mj-lt"/>
              </a:rPr>
              <a:t>Disabil</a:t>
            </a:r>
            <a:r>
              <a:rPr lang="de-DE" sz="1800" b="0" i="0" u="none" strike="noStrike" baseline="0" dirty="0">
                <a:latin typeface="+mj-lt"/>
              </a:rPr>
              <a:t> Res 2001; 45: 194–201)</a:t>
            </a:r>
          </a:p>
          <a:p>
            <a:pPr marL="285750" indent="-285750" algn="l">
              <a:buFont typeface="Arial" panose="020B0604020202020204" pitchFamily="34" charset="0"/>
              <a:buChar char="•"/>
            </a:pPr>
            <a:r>
              <a:rPr lang="de-DE" sz="1800" b="1" i="0" u="none" strike="noStrike" baseline="0" dirty="0">
                <a:latin typeface="+mj-lt"/>
              </a:rPr>
              <a:t>Etwa 10 % der sexuellen Übergriffe geschehen durch andere Kinder und Jugendliche, darunter auch andere Kinder und Jugendliche mit Behinderungen </a:t>
            </a:r>
          </a:p>
          <a:p>
            <a:pPr marL="285750" indent="-285750" algn="l">
              <a:buFont typeface="Arial" panose="020B0604020202020204" pitchFamily="34" charset="0"/>
              <a:buChar char="•"/>
            </a:pPr>
            <a:r>
              <a:rPr lang="de-DE" sz="1800" b="1" i="0" u="none" strike="noStrike" baseline="0" dirty="0">
                <a:latin typeface="+mj-lt"/>
              </a:rPr>
              <a:t>Häufiger handelt es sich jedoch um erwachsene Tatpersonen, insbesondere </a:t>
            </a:r>
            <a:r>
              <a:rPr lang="de-DE" b="1" dirty="0">
                <a:latin typeface="+mj-lt"/>
              </a:rPr>
              <a:t>V</a:t>
            </a:r>
            <a:r>
              <a:rPr lang="de-DE" sz="1800" b="1" i="0" u="none" strike="noStrike" baseline="0" dirty="0">
                <a:latin typeface="+mj-lt"/>
              </a:rPr>
              <a:t>erwandte und Pflege- und Betreuungspersonal (26.3 % Betreuende, 6 % Transportbereitstellende, 17 % biologisch verwandte Familienmitglieder, 4.5 % Pflegefamilienmitglieder, 0.5 % Stiefgeschwister </a:t>
            </a:r>
            <a:r>
              <a:rPr lang="en-US" sz="1800" b="0" i="0" u="none" strike="noStrike" baseline="0" dirty="0">
                <a:latin typeface="+mj-lt"/>
              </a:rPr>
              <a:t>(Mansell S, </a:t>
            </a:r>
            <a:r>
              <a:rPr lang="en-US" sz="1800" b="0" i="0" u="none" strike="noStrike" baseline="0" dirty="0" err="1">
                <a:latin typeface="+mj-lt"/>
              </a:rPr>
              <a:t>Sobsey</a:t>
            </a:r>
            <a:r>
              <a:rPr lang="en-US" sz="1800" b="0" i="0" u="none" strike="noStrike" baseline="0" dirty="0">
                <a:latin typeface="+mj-lt"/>
              </a:rPr>
              <a:t> D, Calder P. Sexual Abuse Treatment of Persons with Developmental Disabilities. Prof Psychol Res </a:t>
            </a:r>
            <a:r>
              <a:rPr lang="en-US" sz="1800" b="0" i="0" u="none" strike="noStrike" baseline="0" dirty="0" err="1">
                <a:latin typeface="+mj-lt"/>
              </a:rPr>
              <a:t>Pr</a:t>
            </a:r>
            <a:r>
              <a:rPr lang="en-US" sz="1800" b="0" i="0" u="none" strike="noStrike" baseline="0" dirty="0">
                <a:latin typeface="+mj-lt"/>
              </a:rPr>
              <a:t> 1992; 23: 404–409)</a:t>
            </a:r>
          </a:p>
          <a:p>
            <a:pPr algn="l"/>
            <a:r>
              <a:rPr lang="de-DE" sz="1800" b="0" i="0" u="none" strike="noStrike" baseline="0" dirty="0">
                <a:latin typeface="ThiemeArgo2011-Light"/>
              </a:rPr>
              <a:t>		Damit sind die Tatpersonen und die sexualisierte Gewalt nicht nur im Nahbereich von Kindern und 		Jugendlichen mit Behinderungen angesiedelt, sondern mehr noch in Bereichen, die eigentlich eine 		Schutzfunktion für die Kinder und Jugendlichen innehaben.</a:t>
            </a:r>
            <a:endParaRPr lang="en-US" sz="1800" b="0" i="0" u="none" strike="noStrike" baseline="0" dirty="0">
              <a:latin typeface="+mj-lt"/>
            </a:endParaRPr>
          </a:p>
          <a:p>
            <a:pPr marL="285750" indent="-285750" algn="l">
              <a:buFont typeface="Arial" panose="020B0604020202020204" pitchFamily="34" charset="0"/>
              <a:buChar char="•"/>
            </a:pPr>
            <a:endParaRPr lang="fr-FR" sz="1800" b="0" i="0" u="none" strike="noStrike" baseline="0" dirty="0">
              <a:latin typeface="+mj-lt"/>
            </a:endParaRPr>
          </a:p>
          <a:p>
            <a:pPr marL="285750" indent="-285750" algn="l">
              <a:buFont typeface="Arial" panose="020B0604020202020204" pitchFamily="34" charset="0"/>
              <a:buChar char="•"/>
            </a:pPr>
            <a:endParaRPr lang="de-DE" sz="1800" b="0" i="0" u="none" strike="noStrike" baseline="0" dirty="0">
              <a:latin typeface="ThiemeArgo2011-Light"/>
            </a:endParaRPr>
          </a:p>
          <a:p>
            <a:pPr algn="l"/>
            <a:endParaRPr lang="de-DE" dirty="0"/>
          </a:p>
        </p:txBody>
      </p:sp>
      <p:sp>
        <p:nvSpPr>
          <p:cNvPr id="4" name="Textplatzhalter 3">
            <a:extLst>
              <a:ext uri="{FF2B5EF4-FFF2-40B4-BE49-F238E27FC236}">
                <a16:creationId xmlns:a16="http://schemas.microsoft.com/office/drawing/2014/main" id="{1D2062A1-B41D-F48D-A9FB-8B8FC0D8E405}"/>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43512FD7-D236-8579-8563-CAC588580138}"/>
              </a:ext>
            </a:extLst>
          </p:cNvPr>
          <p:cNvSpPr>
            <a:spLocks noGrp="1"/>
          </p:cNvSpPr>
          <p:nvPr>
            <p:ph type="body" sz="quarter" idx="14"/>
          </p:nvPr>
        </p:nvSpPr>
        <p:spPr/>
        <p:txBody>
          <a:bodyPr/>
          <a:lstStyle/>
          <a:p>
            <a:endParaRPr lang="de-DE"/>
          </a:p>
        </p:txBody>
      </p:sp>
      <p:sp>
        <p:nvSpPr>
          <p:cNvPr id="6" name="Fußzeilenplatzhalter 5">
            <a:extLst>
              <a:ext uri="{FF2B5EF4-FFF2-40B4-BE49-F238E27FC236}">
                <a16:creationId xmlns:a16="http://schemas.microsoft.com/office/drawing/2014/main" id="{F16B5F27-F31C-DACA-2AF7-5449D8554330}"/>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DC4769E2-724A-FC7A-F07C-BF67A1180852}"/>
              </a:ext>
            </a:extLst>
          </p:cNvPr>
          <p:cNvSpPr>
            <a:spLocks noGrp="1"/>
          </p:cNvSpPr>
          <p:nvPr>
            <p:ph type="sldNum" sz="quarter" idx="4"/>
          </p:nvPr>
        </p:nvSpPr>
        <p:spPr/>
        <p:txBody>
          <a:bodyPr/>
          <a:lstStyle/>
          <a:p>
            <a:fld id="{3D23FD3E-EA92-4EF9-B826-0F4AC5D6052A}" type="slidenum">
              <a:rPr lang="de-DE" smtClean="0"/>
              <a:pPr/>
              <a:t>19</a:t>
            </a:fld>
            <a:endParaRPr lang="de-DE" dirty="0"/>
          </a:p>
        </p:txBody>
      </p:sp>
      <p:sp>
        <p:nvSpPr>
          <p:cNvPr id="8" name="Pfeil: nach rechts 7">
            <a:extLst>
              <a:ext uri="{FF2B5EF4-FFF2-40B4-BE49-F238E27FC236}">
                <a16:creationId xmlns:a16="http://schemas.microsoft.com/office/drawing/2014/main" id="{EB1BE0B8-66EF-6E2F-D6ED-13FEB546E9C1}"/>
              </a:ext>
            </a:extLst>
          </p:cNvPr>
          <p:cNvSpPr/>
          <p:nvPr/>
        </p:nvSpPr>
        <p:spPr bwMode="gray">
          <a:xfrm>
            <a:off x="562708" y="4173415"/>
            <a:ext cx="1348154" cy="445477"/>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Tree>
    <p:extLst>
      <p:ext uri="{BB962C8B-B14F-4D97-AF65-F5344CB8AC3E}">
        <p14:creationId xmlns:p14="http://schemas.microsoft.com/office/powerpoint/2010/main" val="15254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27A1122-7BAF-490A-A8A7-93008B615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13" imgH="416" progId="TCLayout.ActiveDocument.1">
                  <p:embed/>
                </p:oleObj>
              </mc:Choice>
              <mc:Fallback>
                <p:oleObj name="think-cell Slide" r:id="rId5" imgW="413" imgH="416" progId="TCLayout.ActiveDocument.1">
                  <p:embed/>
                  <p:pic>
                    <p:nvPicPr>
                      <p:cNvPr id="9" name="Object 8" hidden="1">
                        <a:extLst>
                          <a:ext uri="{FF2B5EF4-FFF2-40B4-BE49-F238E27FC236}">
                            <a16:creationId xmlns:a16="http://schemas.microsoft.com/office/drawing/2014/main" id="{127A1122-7BAF-490A-A8A7-93008B6157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itel 11">
            <a:extLst>
              <a:ext uri="{FF2B5EF4-FFF2-40B4-BE49-F238E27FC236}">
                <a16:creationId xmlns:a16="http://schemas.microsoft.com/office/drawing/2014/main" id="{74518627-A1BE-647C-AD4F-26A96365C841}"/>
              </a:ext>
            </a:extLst>
          </p:cNvPr>
          <p:cNvSpPr>
            <a:spLocks noGrp="1"/>
          </p:cNvSpPr>
          <p:nvPr>
            <p:ph type="title"/>
          </p:nvPr>
        </p:nvSpPr>
        <p:spPr>
          <a:xfrm>
            <a:off x="354000" y="825955"/>
            <a:ext cx="11484000" cy="997196"/>
          </a:xfrm>
        </p:spPr>
        <p:txBody>
          <a:bodyPr/>
          <a:lstStyle/>
          <a:p>
            <a:r>
              <a:rPr lang="de-DE" b="1" dirty="0"/>
              <a:t>Übersicht</a:t>
            </a:r>
            <a:br>
              <a:rPr lang="de-DE" dirty="0"/>
            </a:br>
            <a:br>
              <a:rPr lang="de-DE" dirty="0"/>
            </a:br>
            <a:endParaRPr lang="de-DE" dirty="0"/>
          </a:p>
        </p:txBody>
      </p:sp>
      <p:sp>
        <p:nvSpPr>
          <p:cNvPr id="3" name="Slide Number Placeholder 2">
            <a:extLst>
              <a:ext uri="{FF2B5EF4-FFF2-40B4-BE49-F238E27FC236}">
                <a16:creationId xmlns:a16="http://schemas.microsoft.com/office/drawing/2014/main" id="{19EA38B8-4C10-49A4-A2A6-77E1CFB5567F}"/>
              </a:ext>
            </a:extLst>
          </p:cNvPr>
          <p:cNvSpPr>
            <a:spLocks noGrp="1"/>
          </p:cNvSpPr>
          <p:nvPr>
            <p:ph type="sldNum" sz="quarter" idx="4"/>
          </p:nvPr>
        </p:nvSpPr>
        <p:spPr bwMode="gray"/>
        <p:txBody>
          <a:bodyPr/>
          <a:lstStyle/>
          <a:p>
            <a:fld id="{3D23FD3E-EA92-4EF9-B826-0F4AC5D6052A}" type="slidenum">
              <a:rPr lang="de-DE" smtClean="0"/>
              <a:pPr/>
              <a:t>2</a:t>
            </a:fld>
            <a:endParaRPr lang="de-DE" dirty="0"/>
          </a:p>
        </p:txBody>
      </p:sp>
      <p:sp>
        <p:nvSpPr>
          <p:cNvPr id="23" name="Textfeld 22">
            <a:extLst>
              <a:ext uri="{FF2B5EF4-FFF2-40B4-BE49-F238E27FC236}">
                <a16:creationId xmlns:a16="http://schemas.microsoft.com/office/drawing/2014/main" id="{D45E711A-4CEA-6653-2516-53B41DA88C7F}"/>
              </a:ext>
            </a:extLst>
          </p:cNvPr>
          <p:cNvSpPr txBox="1"/>
          <p:nvPr/>
        </p:nvSpPr>
        <p:spPr>
          <a:xfrm>
            <a:off x="8225328" y="1499986"/>
            <a:ext cx="2480916" cy="646331"/>
          </a:xfrm>
          <a:prstGeom prst="rect">
            <a:avLst/>
          </a:prstGeom>
          <a:noFill/>
        </p:spPr>
        <p:txBody>
          <a:bodyPr wrap="square">
            <a:spAutoFit/>
          </a:bodyPr>
          <a:lstStyle/>
          <a:p>
            <a:r>
              <a:rPr lang="de-DE" dirty="0">
                <a:solidFill>
                  <a:schemeClr val="bg1"/>
                </a:solidFill>
              </a:rPr>
              <a:t>Entscheidungsstrategien </a:t>
            </a:r>
          </a:p>
          <a:p>
            <a:r>
              <a:rPr lang="de-DE" dirty="0">
                <a:solidFill>
                  <a:schemeClr val="bg1"/>
                </a:solidFill>
              </a:rPr>
              <a:t>von Fachkräften</a:t>
            </a:r>
          </a:p>
        </p:txBody>
      </p:sp>
      <p:graphicFrame>
        <p:nvGraphicFramePr>
          <p:cNvPr id="4" name="Diagramm 3">
            <a:extLst>
              <a:ext uri="{FF2B5EF4-FFF2-40B4-BE49-F238E27FC236}">
                <a16:creationId xmlns:a16="http://schemas.microsoft.com/office/drawing/2014/main" id="{FCA3B8DC-1AFB-3FC5-517C-20ACCCB7917A}"/>
              </a:ext>
            </a:extLst>
          </p:cNvPr>
          <p:cNvGraphicFramePr/>
          <p:nvPr>
            <p:extLst>
              <p:ext uri="{D42A27DB-BD31-4B8C-83A1-F6EECF244321}">
                <p14:modId xmlns:p14="http://schemas.microsoft.com/office/powerpoint/2010/main" val="134596479"/>
              </p:ext>
            </p:extLst>
          </p:nvPr>
        </p:nvGraphicFramePr>
        <p:xfrm>
          <a:off x="928320" y="719666"/>
          <a:ext cx="10475089"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580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C90B2BB1-A472-524F-3516-A8CDBFEF7B0B}"/>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7C9CC714-18A3-916F-D048-2D21E8977529}"/>
              </a:ext>
            </a:extLst>
          </p:cNvPr>
          <p:cNvSpPr>
            <a:spLocks noGrp="1"/>
          </p:cNvSpPr>
          <p:nvPr>
            <p:ph type="sldNum" sz="quarter" idx="4"/>
          </p:nvPr>
        </p:nvSpPr>
        <p:spPr/>
        <p:txBody>
          <a:bodyPr/>
          <a:lstStyle/>
          <a:p>
            <a:fld id="{3D23FD3E-EA92-4EF9-B826-0F4AC5D6052A}" type="slidenum">
              <a:rPr lang="de-DE" smtClean="0"/>
              <a:pPr/>
              <a:t>20</a:t>
            </a:fld>
            <a:endParaRPr lang="de-DE" dirty="0"/>
          </a:p>
        </p:txBody>
      </p:sp>
      <p:sp>
        <p:nvSpPr>
          <p:cNvPr id="9" name="Rechteck 8">
            <a:extLst>
              <a:ext uri="{FF2B5EF4-FFF2-40B4-BE49-F238E27FC236}">
                <a16:creationId xmlns:a16="http://schemas.microsoft.com/office/drawing/2014/main" id="{36C72E43-8AFA-DDA1-19F4-21EE4DE2B3B4}"/>
              </a:ext>
            </a:extLst>
          </p:cNvPr>
          <p:cNvSpPr/>
          <p:nvPr/>
        </p:nvSpPr>
        <p:spPr bwMode="gray">
          <a:xfrm>
            <a:off x="391886" y="887185"/>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Spezifische Risikokonstellationen und Risikofaktoren</a:t>
            </a:r>
          </a:p>
        </p:txBody>
      </p:sp>
    </p:spTree>
    <p:extLst>
      <p:ext uri="{BB962C8B-B14F-4D97-AF65-F5344CB8AC3E}">
        <p14:creationId xmlns:p14="http://schemas.microsoft.com/office/powerpoint/2010/main" val="224738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6450" y="911062"/>
            <a:ext cx="9669870" cy="664797"/>
          </a:xfrm>
        </p:spPr>
        <p:txBody>
          <a:bodyPr>
            <a:normAutofit/>
          </a:bodyPr>
          <a:lstStyle/>
          <a:p>
            <a:pPr>
              <a:defRPr/>
            </a:pPr>
            <a:r>
              <a:rPr lang="de-DE" b="1" dirty="0"/>
              <a:t>Erkenntnisse aus der Forschung zu Kindeswohlgefährdung bei Kindern und Jugendlichen mit Beeinträchtigung: </a:t>
            </a:r>
            <a:endParaRPr dirty="0"/>
          </a:p>
        </p:txBody>
      </p:sp>
      <p:sp>
        <p:nvSpPr>
          <p:cNvPr id="10" name="Textfeld 9"/>
          <p:cNvSpPr txBox="1"/>
          <p:nvPr/>
        </p:nvSpPr>
        <p:spPr bwMode="auto">
          <a:xfrm>
            <a:off x="104140" y="6320404"/>
            <a:ext cx="11831410"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mn-ea"/>
                <a:cs typeface="+mn-cs"/>
              </a:rPr>
              <a:t>Becker, M. (1995): Sexuelle Gewalt gegen Mädchen mit geistiger Behinderung: Daten und Hintergründe, Heidelberg; Bundschuh, C. (2010): Sexualisierte Gewalt gegen Kinder in Institutionen, München; </a:t>
            </a:r>
            <a:r>
              <a:rPr kumimoji="0" lang="en-US" sz="1050" b="0" i="0" u="none" strike="noStrike" kern="1200" cap="none" spc="0" normalizeH="0" baseline="0" noProof="0" dirty="0" err="1">
                <a:ln>
                  <a:noFill/>
                </a:ln>
                <a:solidFill>
                  <a:prstClr val="black"/>
                </a:solidFill>
                <a:effectLst/>
                <a:uLnTx/>
                <a:uFillTx/>
                <a:latin typeface="Calibri"/>
                <a:ea typeface="+mn-ea"/>
                <a:cs typeface="+mn-cs"/>
              </a:rPr>
              <a:t>Euser</a:t>
            </a:r>
            <a:r>
              <a:rPr kumimoji="0" lang="en-US" sz="1050" b="0" i="0" u="none" strike="noStrike" kern="1200" cap="none" spc="0" normalizeH="0" baseline="0" noProof="0" dirty="0">
                <a:ln>
                  <a:noFill/>
                </a:ln>
                <a:solidFill>
                  <a:prstClr val="black"/>
                </a:solidFill>
                <a:effectLst/>
                <a:uLnTx/>
                <a:uFillTx/>
                <a:latin typeface="Calibri"/>
                <a:ea typeface="+mn-ea"/>
                <a:cs typeface="+mn-cs"/>
              </a:rPr>
              <a:t>, S. et al. (2016): The Prevalence of Child Sexual Abuse in Out-of-home Care: Increased Risk for Children with a Mild Intellectual Disability. Journal of Applied Research in Intellectual Disabilities 29: 1, 83–92.</a:t>
            </a:r>
            <a:endParaRPr kumimoji="0" lang="de-DE"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Grafik 11" descr="Recherche Silhouette"/>
          <p:cNvPicPr>
            <a:picLocks noChangeAspect="1"/>
          </p:cNvPicPr>
          <p:nvPr/>
        </p:nvPicPr>
        <p:blipFill>
          <a:blip r:embed="rId2"/>
          <a:stretch/>
        </p:blipFill>
        <p:spPr bwMode="auto">
          <a:xfrm>
            <a:off x="10103108" y="591653"/>
            <a:ext cx="1485032" cy="1485032"/>
          </a:xfrm>
          <a:prstGeom prst="rect">
            <a:avLst/>
          </a:prstGeom>
        </p:spPr>
      </p:pic>
      <p:sp>
        <p:nvSpPr>
          <p:cNvPr id="3" name="Titel 1">
            <a:extLst>
              <a:ext uri="{FF2B5EF4-FFF2-40B4-BE49-F238E27FC236}">
                <a16:creationId xmlns:a16="http://schemas.microsoft.com/office/drawing/2014/main" id="{5AE024C2-B30F-A5FB-42DC-EF7A5FA5FDD0}"/>
              </a:ext>
            </a:extLst>
          </p:cNvPr>
          <p:cNvSpPr txBox="1">
            <a:spLocks/>
          </p:cNvSpPr>
          <p:nvPr/>
        </p:nvSpPr>
        <p:spPr bwMode="gray">
          <a:xfrm>
            <a:off x="2133688" y="259254"/>
            <a:ext cx="8849745"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b="1" dirty="0">
                <a:solidFill>
                  <a:srgbClr val="B9B9B9">
                    <a:lumMod val="50000"/>
                  </a:srgbClr>
                </a:solidFill>
                <a:latin typeface="Calibri"/>
              </a:rPr>
              <a:t>B</a:t>
            </a:r>
            <a:r>
              <a:rPr kumimoji="0" lang="de-DE" sz="2400" b="1" i="0" u="none" strike="noStrike" kern="1200" cap="none" spc="0" normalizeH="0" baseline="0" noProof="0" dirty="0" err="1">
                <a:ln>
                  <a:noFill/>
                </a:ln>
                <a:solidFill>
                  <a:srgbClr val="B9B9B9">
                    <a:lumMod val="50000"/>
                  </a:srgbClr>
                </a:solidFill>
                <a:effectLst/>
                <a:uLnTx/>
                <a:uFillTx/>
                <a:latin typeface="Calibri"/>
                <a:ea typeface="+mj-ea"/>
                <a:cs typeface="+mj-cs"/>
              </a:rPr>
              <a:t>esondere</a:t>
            </a:r>
            <a:r>
              <a:rPr kumimoji="0" lang="de-DE" sz="2400" b="1" i="0" u="none" strike="noStrike" kern="1200" cap="none" spc="0" normalizeH="0" baseline="0" noProof="0" dirty="0">
                <a:ln>
                  <a:noFill/>
                </a:ln>
                <a:solidFill>
                  <a:srgbClr val="B9B9B9">
                    <a:lumMod val="50000"/>
                  </a:srgbClr>
                </a:solidFill>
                <a:effectLst/>
                <a:uLnTx/>
                <a:uFillTx/>
                <a:latin typeface="Calibri"/>
                <a:ea typeface="+mj-ea"/>
                <a:cs typeface="+mj-cs"/>
              </a:rPr>
              <a:t> Risiken für Kinder mit Beeinträchtigungen</a:t>
            </a:r>
          </a:p>
        </p:txBody>
      </p:sp>
      <p:sp>
        <p:nvSpPr>
          <p:cNvPr id="8" name="Textfeld 7">
            <a:extLst>
              <a:ext uri="{FF2B5EF4-FFF2-40B4-BE49-F238E27FC236}">
                <a16:creationId xmlns:a16="http://schemas.microsoft.com/office/drawing/2014/main" id="{6BFDE494-51D7-6FA7-7E0A-D454B62C3317}"/>
              </a:ext>
            </a:extLst>
          </p:cNvPr>
          <p:cNvSpPr txBox="1"/>
          <p:nvPr/>
        </p:nvSpPr>
        <p:spPr>
          <a:xfrm>
            <a:off x="340242" y="2393860"/>
            <a:ext cx="701748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Calibri"/>
                <a:ea typeface="+mn-ea"/>
                <a:cs typeface="+mn-cs"/>
              </a:rPr>
              <a:t>spezielle Risiken in (institutionellen) Lebenswelten </a:t>
            </a:r>
            <a:r>
              <a:rPr kumimoji="0" lang="de-DE" sz="2800" b="0" i="0" u="none" strike="noStrike" kern="1200" cap="none" spc="0" normalizeH="0" baseline="0" noProof="0" dirty="0">
                <a:ln>
                  <a:noFill/>
                </a:ln>
                <a:solidFill>
                  <a:prstClr val="black"/>
                </a:solidFill>
                <a:effectLst/>
                <a:uLnTx/>
                <a:uFillTx/>
                <a:latin typeface="Calibri"/>
                <a:ea typeface="+mn-ea"/>
                <a:cs typeface="+mn-cs"/>
              </a:rPr>
              <a:t>und aufgrund besonderer biografischer Erfahrungen von Kindern mit Beeinträchtigungen (z.B. häufige Krankenhausaufenthalte; häufig wechselnde Bezugspersonen; höheres Maß an Abhängigkeit von pflegerischer Versorgung; freiheitsentziehende Maßnahmen)</a:t>
            </a:r>
          </a:p>
        </p:txBody>
      </p:sp>
      <p:graphicFrame>
        <p:nvGraphicFramePr>
          <p:cNvPr id="9" name="Diagramm 8">
            <a:extLst>
              <a:ext uri="{FF2B5EF4-FFF2-40B4-BE49-F238E27FC236}">
                <a16:creationId xmlns:a16="http://schemas.microsoft.com/office/drawing/2014/main" id="{EDB9BF9B-28E2-C990-9547-4D23EFCFCFA5}"/>
              </a:ext>
            </a:extLst>
          </p:cNvPr>
          <p:cNvGraphicFramePr/>
          <p:nvPr/>
        </p:nvGraphicFramePr>
        <p:xfrm>
          <a:off x="6682802" y="1703873"/>
          <a:ext cx="4864986" cy="4243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B93E8319-28FB-2577-41E6-8DE44B69EAD9}"/>
              </a:ext>
            </a:extLst>
          </p:cNvPr>
          <p:cNvSpPr>
            <a:spLocks noGrp="1"/>
          </p:cNvSpPr>
          <p:nvPr>
            <p:ph type="ftr" sz="quarter" idx="3"/>
          </p:nvPr>
        </p:nvSpPr>
        <p:spPr/>
        <p:txBody>
          <a:bodyPr/>
          <a:lstStyle/>
          <a:p>
            <a:endParaRPr lang="de-DE" dirty="0"/>
          </a:p>
        </p:txBody>
      </p:sp>
      <p:sp>
        <p:nvSpPr>
          <p:cNvPr id="5" name="Foliennummernplatzhalter 4">
            <a:extLst>
              <a:ext uri="{FF2B5EF4-FFF2-40B4-BE49-F238E27FC236}">
                <a16:creationId xmlns:a16="http://schemas.microsoft.com/office/drawing/2014/main" id="{FE514982-9B0B-B202-41C0-C4B00FFBB515}"/>
              </a:ext>
            </a:extLst>
          </p:cNvPr>
          <p:cNvSpPr>
            <a:spLocks noGrp="1"/>
          </p:cNvSpPr>
          <p:nvPr>
            <p:ph type="sldNum" sz="quarter" idx="4"/>
          </p:nvPr>
        </p:nvSpPr>
        <p:spPr/>
        <p:txBody>
          <a:bodyPr/>
          <a:lstStyle/>
          <a:p>
            <a:fld id="{3D23FD3E-EA92-4EF9-B826-0F4AC5D6052A}" type="slidenum">
              <a:rPr lang="de-DE" smtClean="0"/>
              <a:pPr/>
              <a:t>21</a:t>
            </a:fld>
            <a:endParaRPr lang="de-DE" dirty="0"/>
          </a:p>
        </p:txBody>
      </p:sp>
    </p:spTree>
    <p:extLst>
      <p:ext uri="{BB962C8B-B14F-4D97-AF65-F5344CB8AC3E}">
        <p14:creationId xmlns:p14="http://schemas.microsoft.com/office/powerpoint/2010/main" val="409844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6450" y="911062"/>
            <a:ext cx="9669870" cy="664797"/>
          </a:xfrm>
        </p:spPr>
        <p:txBody>
          <a:bodyPr>
            <a:normAutofit/>
          </a:bodyPr>
          <a:lstStyle/>
          <a:p>
            <a:pPr>
              <a:defRPr/>
            </a:pPr>
            <a:r>
              <a:rPr lang="de-DE" b="1" dirty="0"/>
              <a:t>Erkenntnisse aus der Forschung zu Kindeswohlgefährdung bei Kindern und Jugendlichen mit </a:t>
            </a:r>
            <a:r>
              <a:rPr lang="de-DE" b="1"/>
              <a:t>Beeinträchtigung:</a:t>
            </a:r>
            <a:endParaRPr dirty="0"/>
          </a:p>
        </p:txBody>
      </p:sp>
      <p:sp>
        <p:nvSpPr>
          <p:cNvPr id="6" name="Inhaltsplatzhalter 5"/>
          <p:cNvSpPr>
            <a:spLocks noGrp="1"/>
          </p:cNvSpPr>
          <p:nvPr>
            <p:ph sz="quarter" idx="17"/>
          </p:nvPr>
        </p:nvSpPr>
        <p:spPr bwMode="auto">
          <a:xfrm>
            <a:off x="104140" y="2413751"/>
            <a:ext cx="11484000" cy="1871170"/>
          </a:xfrm>
        </p:spPr>
        <p:txBody>
          <a:bodyPr/>
          <a:lstStyle/>
          <a:p>
            <a:pPr marL="342900" indent="-342900" algn="l">
              <a:buFont typeface="Arial" panose="020B0604020202020204" pitchFamily="34" charset="0"/>
              <a:buChar char="•"/>
              <a:defRPr/>
            </a:pPr>
            <a:r>
              <a:rPr lang="de-DE" sz="2200" b="1" dirty="0"/>
              <a:t>„</a:t>
            </a:r>
            <a:r>
              <a:rPr lang="de-DE" sz="2200" b="1" dirty="0" err="1"/>
              <a:t>diagnostic</a:t>
            </a:r>
            <a:r>
              <a:rPr lang="de-DE" sz="2200" b="1" dirty="0"/>
              <a:t> </a:t>
            </a:r>
            <a:r>
              <a:rPr lang="de-DE" sz="2200" b="1" dirty="0" err="1"/>
              <a:t>overshadowing</a:t>
            </a:r>
            <a:r>
              <a:rPr lang="de-DE" sz="2200" b="1" dirty="0"/>
              <a:t>“ </a:t>
            </a:r>
            <a:r>
              <a:rPr lang="de-DE" sz="2200" dirty="0"/>
              <a:t>(Anhaltspunkte für Kindeswohlgefährdungen werden vom sozialen und professionellen Umfeld oft nicht als solche erkannt, sondern auf die Beeinträchtigung zurückgeführt)</a:t>
            </a:r>
            <a:endParaRPr dirty="0"/>
          </a:p>
          <a:p>
            <a:pPr marL="342900" indent="-342900" algn="l">
              <a:buFont typeface="Arial" panose="020B0604020202020204" pitchFamily="34" charset="0"/>
              <a:buChar char="•"/>
              <a:defRPr/>
            </a:pPr>
            <a:r>
              <a:rPr lang="de-DE" sz="2200" b="1" dirty="0"/>
              <a:t>„</a:t>
            </a:r>
            <a:r>
              <a:rPr lang="de-DE" sz="2200" b="1" dirty="0" err="1"/>
              <a:t>underreporting</a:t>
            </a:r>
            <a:r>
              <a:rPr lang="de-DE" sz="2200" b="1" dirty="0"/>
              <a:t>“ </a:t>
            </a:r>
            <a:r>
              <a:rPr lang="de-DE" sz="2200" dirty="0"/>
              <a:t>(Kinder und Jugendliche mit Beeinträchtigungen </a:t>
            </a:r>
            <a:r>
              <a:rPr lang="de-DE" sz="2200" b="1" dirty="0"/>
              <a:t>berichten</a:t>
            </a:r>
            <a:r>
              <a:rPr lang="de-DE" sz="2200" dirty="0"/>
              <a:t> selbst weniger aktiv, weniger differenziert, weniger häufig von Gewalterfahrungen).</a:t>
            </a:r>
            <a:endParaRPr dirty="0"/>
          </a:p>
        </p:txBody>
      </p:sp>
      <p:pic>
        <p:nvPicPr>
          <p:cNvPr id="12" name="Grafik 11" descr="Recherche Silhouette"/>
          <p:cNvPicPr>
            <a:picLocks noChangeAspect="1"/>
          </p:cNvPicPr>
          <p:nvPr/>
        </p:nvPicPr>
        <p:blipFill>
          <a:blip r:embed="rId2"/>
          <a:stretch/>
        </p:blipFill>
        <p:spPr bwMode="auto">
          <a:xfrm>
            <a:off x="10103108" y="591653"/>
            <a:ext cx="1485032" cy="1485032"/>
          </a:xfrm>
          <a:prstGeom prst="rect">
            <a:avLst/>
          </a:prstGeom>
        </p:spPr>
      </p:pic>
      <p:sp>
        <p:nvSpPr>
          <p:cNvPr id="3" name="Fußzeilenplatzhalter 2">
            <a:extLst>
              <a:ext uri="{FF2B5EF4-FFF2-40B4-BE49-F238E27FC236}">
                <a16:creationId xmlns:a16="http://schemas.microsoft.com/office/drawing/2014/main" id="{55A603A2-7350-1C01-25F8-0606669155F7}"/>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CDA20FE3-B036-5B65-2F27-5FB71F584736}"/>
              </a:ext>
            </a:extLst>
          </p:cNvPr>
          <p:cNvSpPr>
            <a:spLocks noGrp="1"/>
          </p:cNvSpPr>
          <p:nvPr>
            <p:ph type="sldNum" sz="quarter" idx="4"/>
          </p:nvPr>
        </p:nvSpPr>
        <p:spPr/>
        <p:txBody>
          <a:bodyPr/>
          <a:lstStyle/>
          <a:p>
            <a:fld id="{3D23FD3E-EA92-4EF9-B826-0F4AC5D6052A}" type="slidenum">
              <a:rPr lang="de-DE" smtClean="0"/>
              <a:pPr/>
              <a:t>22</a:t>
            </a:fld>
            <a:endParaRPr lang="de-DE" dirty="0"/>
          </a:p>
        </p:txBody>
      </p:sp>
    </p:spTree>
    <p:extLst>
      <p:ext uri="{BB962C8B-B14F-4D97-AF65-F5344CB8AC3E}">
        <p14:creationId xmlns:p14="http://schemas.microsoft.com/office/powerpoint/2010/main" val="389533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A5CA3-9EE2-5E4C-85D3-4085F419B3E3}"/>
              </a:ext>
            </a:extLst>
          </p:cNvPr>
          <p:cNvSpPr>
            <a:spLocks noGrp="1"/>
          </p:cNvSpPr>
          <p:nvPr>
            <p:ph type="title"/>
          </p:nvPr>
        </p:nvSpPr>
        <p:spPr>
          <a:xfrm>
            <a:off x="363060" y="1034319"/>
            <a:ext cx="4285131" cy="664797"/>
          </a:xfrm>
        </p:spPr>
        <p:txBody>
          <a:bodyPr>
            <a:normAutofit fontScale="90000"/>
          </a:bodyPr>
          <a:lstStyle/>
          <a:p>
            <a:r>
              <a:rPr lang="de-DE" sz="3100" b="1" dirty="0"/>
              <a:t>Facetten struktureller Gewalt in Institutionen</a:t>
            </a:r>
            <a:br>
              <a:rPr lang="de-DE" b="1" dirty="0"/>
            </a:br>
            <a:endParaRPr lang="de-DE" b="1" dirty="0"/>
          </a:p>
        </p:txBody>
      </p:sp>
      <p:sp>
        <p:nvSpPr>
          <p:cNvPr id="4" name="Textfeld 3">
            <a:extLst>
              <a:ext uri="{FF2B5EF4-FFF2-40B4-BE49-F238E27FC236}">
                <a16:creationId xmlns:a16="http://schemas.microsoft.com/office/drawing/2014/main" id="{47351F2C-DF41-35B9-57C8-0543909A6FA8}"/>
              </a:ext>
            </a:extLst>
          </p:cNvPr>
          <p:cNvSpPr txBox="1"/>
          <p:nvPr/>
        </p:nvSpPr>
        <p:spPr>
          <a:xfrm>
            <a:off x="1343025" y="244540"/>
            <a:ext cx="9963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8BAF35"/>
                </a:solidFill>
                <a:effectLst/>
                <a:uLnTx/>
                <a:uFillTx/>
                <a:latin typeface="Calibri"/>
                <a:ea typeface="+mn-ea"/>
                <a:cs typeface="+mn-cs"/>
              </a:rPr>
              <a:t>Kinder und Jugendliche mit Beeinträchtigungen: Einblicke in riskante Lebenswelten</a:t>
            </a:r>
          </a:p>
        </p:txBody>
      </p:sp>
      <p:sp>
        <p:nvSpPr>
          <p:cNvPr id="5" name="Textfeld 4">
            <a:extLst>
              <a:ext uri="{FF2B5EF4-FFF2-40B4-BE49-F238E27FC236}">
                <a16:creationId xmlns:a16="http://schemas.microsoft.com/office/drawing/2014/main" id="{F324AE84-2DA6-0247-25A5-371CF311004F}"/>
              </a:ext>
            </a:extLst>
          </p:cNvPr>
          <p:cNvSpPr txBox="1"/>
          <p:nvPr/>
        </p:nvSpPr>
        <p:spPr>
          <a:xfrm>
            <a:off x="363620" y="6330888"/>
            <a:ext cx="12202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Euser</a:t>
            </a:r>
            <a:r>
              <a:rPr kumimoji="0" lang="en-US" sz="1200" b="0" i="0" u="none" strike="noStrike" kern="1200" cap="none" spc="0" normalizeH="0" baseline="0" noProof="0" dirty="0">
                <a:ln>
                  <a:noFill/>
                </a:ln>
                <a:solidFill>
                  <a:prstClr val="black"/>
                </a:solidFill>
                <a:effectLst/>
                <a:uLnTx/>
                <a:uFillTx/>
                <a:latin typeface="Calibri"/>
                <a:ea typeface="+mn-ea"/>
                <a:cs typeface="+mn-cs"/>
              </a:rPr>
              <a:t>, S. et al (2016): The Prevalence of Child Sexual Abuse in Out-of-home Care: Increased Risk for Children with a Mild Intellectual Disability. In: Journal of applied research in intellectual disabilities : JARID, 29. Jg., H. 1, S. 83–92.</a:t>
            </a:r>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Diagramm 5">
            <a:extLst>
              <a:ext uri="{FF2B5EF4-FFF2-40B4-BE49-F238E27FC236}">
                <a16:creationId xmlns:a16="http://schemas.microsoft.com/office/drawing/2014/main" id="{4CCA5BA0-6A6B-01BA-8E61-96803CE6C389}"/>
              </a:ext>
            </a:extLst>
          </p:cNvPr>
          <p:cNvGraphicFramePr/>
          <p:nvPr/>
        </p:nvGraphicFramePr>
        <p:xfrm>
          <a:off x="1586753" y="1621603"/>
          <a:ext cx="5190567" cy="4487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0884D35E-1FF6-62F5-4BA8-9D4B4DCCCAC8}"/>
              </a:ext>
            </a:extLst>
          </p:cNvPr>
          <p:cNvSpPr txBox="1"/>
          <p:nvPr/>
        </p:nvSpPr>
        <p:spPr>
          <a:xfrm>
            <a:off x="5979459" y="912926"/>
            <a:ext cx="5486399" cy="5032147"/>
          </a:xfrm>
          <a:prstGeom prst="rect">
            <a:avLst/>
          </a:prstGeom>
          <a:noFill/>
        </p:spPr>
        <p:txBody>
          <a:bodyPr wrap="square" rtlCol="0">
            <a:spAutoFit/>
          </a:bodyPr>
          <a:lstStyle/>
          <a:p>
            <a:pPr algn="l"/>
            <a:r>
              <a:rPr lang="de-DE" sz="1800" b="1" i="0" u="none" strike="noStrike" baseline="0" dirty="0">
                <a:solidFill>
                  <a:srgbClr val="000000"/>
                </a:solidFill>
                <a:latin typeface="AGaramondPro-Regular"/>
              </a:rPr>
              <a:t>Strategien von Täter*innen und Möglichkeitsräume:</a:t>
            </a:r>
          </a:p>
          <a:p>
            <a:pPr algn="l"/>
            <a:r>
              <a:rPr lang="de-DE" sz="1800" b="0" i="0" u="none" strike="noStrike" baseline="0" dirty="0">
                <a:solidFill>
                  <a:srgbClr val="000000"/>
                </a:solidFill>
                <a:latin typeface="AGaramondPro-Regular"/>
              </a:rPr>
              <a:t>„Zu den ohnehin bereits im Kinder- und Jugendschutz bekannten heterogenen Gefährdungen und oftmals</a:t>
            </a:r>
          </a:p>
          <a:p>
            <a:pPr algn="l"/>
            <a:r>
              <a:rPr lang="de-DE" sz="1800" b="0" i="0" u="none" strike="noStrike" baseline="0" dirty="0">
                <a:solidFill>
                  <a:srgbClr val="000000"/>
                </a:solidFill>
                <a:latin typeface="AGaramondPro-Regular"/>
              </a:rPr>
              <a:t>bereits chronifizierten Grenzverletzungen, z. B. durch körperliche Gewalt in Form von Schütteln, Schlagen, Treten, Verbrühen müssen allerdings</a:t>
            </a:r>
          </a:p>
          <a:p>
            <a:pPr marL="285750" indent="-285750" algn="l">
              <a:buFont typeface="Arial" panose="020B0604020202020204" pitchFamily="34" charset="0"/>
              <a:buChar char="•"/>
            </a:pPr>
            <a:r>
              <a:rPr lang="de-DE" sz="1800" b="0" i="0" u="none" strike="noStrike" baseline="0" dirty="0">
                <a:solidFill>
                  <a:srgbClr val="000000"/>
                </a:solidFill>
                <a:latin typeface="AGaramondPro-Regular"/>
              </a:rPr>
              <a:t>zu festes Schnüren von Prothesen,</a:t>
            </a:r>
          </a:p>
          <a:p>
            <a:pPr marL="285750" indent="-285750" algn="l">
              <a:buFont typeface="Arial" panose="020B0604020202020204" pitchFamily="34" charset="0"/>
              <a:buChar char="•"/>
            </a:pPr>
            <a:r>
              <a:rPr lang="de-DE" sz="1800" b="0" i="0" u="none" strike="noStrike" baseline="0" dirty="0">
                <a:solidFill>
                  <a:srgbClr val="000000"/>
                </a:solidFill>
                <a:latin typeface="AGaramondPro-Regular"/>
              </a:rPr>
              <a:t>Unterlassen notwendiger Hygieneleistungen wie etwa Windeln wechseln,</a:t>
            </a:r>
          </a:p>
          <a:p>
            <a:pPr marL="285750" indent="-285750" algn="l">
              <a:buFont typeface="Arial" panose="020B0604020202020204" pitchFamily="34" charset="0"/>
              <a:buChar char="•"/>
            </a:pPr>
            <a:r>
              <a:rPr lang="de-DE" sz="1800" b="0" i="0" u="none" strike="noStrike" baseline="0" dirty="0">
                <a:solidFill>
                  <a:srgbClr val="000000"/>
                </a:solidFill>
                <a:latin typeface="AGaramondPro-Regular"/>
              </a:rPr>
              <a:t>unsachgemäße Nahrungszufuhr,</a:t>
            </a:r>
          </a:p>
          <a:p>
            <a:pPr marL="285750" indent="-285750" algn="l">
              <a:buFont typeface="Arial" panose="020B0604020202020204" pitchFamily="34" charset="0"/>
              <a:buChar char="•"/>
            </a:pPr>
            <a:r>
              <a:rPr lang="de-DE" sz="1800" b="0" i="0" u="none" strike="noStrike" baseline="0" dirty="0">
                <a:solidFill>
                  <a:srgbClr val="000000"/>
                </a:solidFill>
                <a:latin typeface="AGaramondPro-Regular"/>
              </a:rPr>
              <a:t>Sabotage an medizinischen Hilfsmitteln,</a:t>
            </a:r>
          </a:p>
          <a:p>
            <a:pPr marL="285750" indent="-285750" algn="l">
              <a:buFont typeface="Arial" panose="020B0604020202020204" pitchFamily="34" charset="0"/>
              <a:buChar char="•"/>
            </a:pPr>
            <a:r>
              <a:rPr lang="de-DE" sz="1800" b="0" i="0" u="none" strike="noStrike" baseline="0" dirty="0">
                <a:solidFill>
                  <a:srgbClr val="000000"/>
                </a:solidFill>
                <a:latin typeface="AGaramondPro-Regular"/>
              </a:rPr>
              <a:t>Schmerzen zufügende Körperpflege,</a:t>
            </a:r>
          </a:p>
          <a:p>
            <a:pPr marL="285750" indent="-285750" algn="l">
              <a:buFont typeface="Arial" panose="020B0604020202020204" pitchFamily="34" charset="0"/>
              <a:buChar char="•"/>
            </a:pPr>
            <a:r>
              <a:rPr lang="de-DE" sz="1800" b="0" i="0" u="none" strike="noStrike" baseline="0" dirty="0">
                <a:solidFill>
                  <a:srgbClr val="000000"/>
                </a:solidFill>
                <a:latin typeface="AGaramondPro-Regular"/>
              </a:rPr>
              <a:t>Panik auslösende akustische/sensorische/visuelle Überstimulation etc.</a:t>
            </a:r>
          </a:p>
          <a:p>
            <a:pPr algn="l"/>
            <a:r>
              <a:rPr lang="de-DE" sz="1800" b="0" i="0" u="none" strike="noStrike" baseline="0" dirty="0">
                <a:solidFill>
                  <a:srgbClr val="000000"/>
                </a:solidFill>
                <a:latin typeface="AGaramondPro-Regular"/>
              </a:rPr>
              <a:t>als Quellen alltäglicher Kindeswohlverletzungen und Missachtungen jeglicher Kinderrechte benannt werden.“</a:t>
            </a:r>
          </a:p>
          <a:p>
            <a:pPr algn="l"/>
            <a:r>
              <a:rPr lang="de-DE" sz="1100" dirty="0">
                <a:solidFill>
                  <a:srgbClr val="000000"/>
                </a:solidFill>
                <a:latin typeface="AGaramondPro-Regular"/>
              </a:rPr>
              <a:t>Herz, Birgit (2024):    Kinder und Jugendliche mit Behinderung: Annäherungen an ein ambivalentes Praxisfeld im Kinderschutz, in: </a:t>
            </a:r>
            <a:r>
              <a:rPr lang="de-DE" sz="1100" dirty="0" err="1">
                <a:solidFill>
                  <a:srgbClr val="000000"/>
                </a:solidFill>
                <a:latin typeface="AGaramondPro-Regular"/>
              </a:rPr>
              <a:t>Kieslinger</a:t>
            </a:r>
            <a:r>
              <a:rPr lang="de-DE" sz="1100" dirty="0">
                <a:solidFill>
                  <a:srgbClr val="000000"/>
                </a:solidFill>
                <a:latin typeface="AGaramondPro-Regular"/>
              </a:rPr>
              <a:t>, Daniel/</a:t>
            </a:r>
            <a:r>
              <a:rPr lang="de-DE" sz="1100" dirty="0" err="1">
                <a:solidFill>
                  <a:srgbClr val="000000"/>
                </a:solidFill>
                <a:latin typeface="AGaramondPro-Regular"/>
              </a:rPr>
              <a:t>Owsnianowski</a:t>
            </a:r>
            <a:r>
              <a:rPr lang="de-DE" sz="1100" dirty="0">
                <a:solidFill>
                  <a:srgbClr val="000000"/>
                </a:solidFill>
                <a:latin typeface="AGaramondPro-Regular"/>
              </a:rPr>
              <a:t> (</a:t>
            </a:r>
            <a:r>
              <a:rPr lang="de-DE" sz="1100" dirty="0" err="1">
                <a:solidFill>
                  <a:srgbClr val="000000"/>
                </a:solidFill>
                <a:latin typeface="AGaramondPro-Regular"/>
              </a:rPr>
              <a:t>Hg</a:t>
            </a:r>
            <a:r>
              <a:rPr lang="de-DE" sz="1100" dirty="0">
                <a:solidFill>
                  <a:srgbClr val="000000"/>
                </a:solidFill>
                <a:latin typeface="AGaramondPro-Regular"/>
              </a:rPr>
              <a:t>.): Inklusiver Kinderschutz, </a:t>
            </a:r>
            <a:r>
              <a:rPr lang="de-DE" sz="1100" dirty="0" err="1">
                <a:solidFill>
                  <a:srgbClr val="000000"/>
                </a:solidFill>
                <a:latin typeface="AGaramondPro-Regular"/>
              </a:rPr>
              <a:t>Frieburg</a:t>
            </a:r>
            <a:r>
              <a:rPr lang="de-DE" sz="1100" dirty="0">
                <a:solidFill>
                  <a:srgbClr val="000000"/>
                </a:solidFill>
                <a:latin typeface="AGaramondPro-Regular"/>
              </a:rPr>
              <a:t> </a:t>
            </a:r>
            <a:r>
              <a:rPr lang="de-DE" sz="1100" dirty="0" err="1">
                <a:solidFill>
                  <a:srgbClr val="000000"/>
                </a:solidFill>
                <a:latin typeface="AGaramondPro-Regular"/>
              </a:rPr>
              <a:t>i.B</a:t>
            </a:r>
            <a:r>
              <a:rPr lang="de-DE" sz="1100" dirty="0">
                <a:solidFill>
                  <a:srgbClr val="000000"/>
                </a:solidFill>
                <a:latin typeface="AGaramondPro-Regular"/>
              </a:rPr>
              <a:t>., 121</a:t>
            </a:r>
            <a:endParaRPr lang="de-DE" sz="1100" dirty="0"/>
          </a:p>
        </p:txBody>
      </p:sp>
      <p:sp>
        <p:nvSpPr>
          <p:cNvPr id="7" name="Ellipse 6">
            <a:extLst>
              <a:ext uri="{FF2B5EF4-FFF2-40B4-BE49-F238E27FC236}">
                <a16:creationId xmlns:a16="http://schemas.microsoft.com/office/drawing/2014/main" id="{B8C1C129-F063-65DF-5554-A0F8C797E87E}"/>
              </a:ext>
            </a:extLst>
          </p:cNvPr>
          <p:cNvSpPr/>
          <p:nvPr/>
        </p:nvSpPr>
        <p:spPr bwMode="gray">
          <a:xfrm>
            <a:off x="466165" y="2617694"/>
            <a:ext cx="2241176" cy="2160494"/>
          </a:xfrm>
          <a:prstGeom prst="ellipse">
            <a:avLst/>
          </a:prstGeom>
          <a:solidFill>
            <a:srgbClr val="00B0F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Körper der Kinder werden zum öffentlichen Raum</a:t>
            </a:r>
          </a:p>
        </p:txBody>
      </p:sp>
      <p:sp>
        <p:nvSpPr>
          <p:cNvPr id="9" name="Foliennummernplatzhalter 8">
            <a:extLst>
              <a:ext uri="{FF2B5EF4-FFF2-40B4-BE49-F238E27FC236}">
                <a16:creationId xmlns:a16="http://schemas.microsoft.com/office/drawing/2014/main" id="{C9B893B4-8373-863F-FDE7-E33C492CEBD8}"/>
              </a:ext>
            </a:extLst>
          </p:cNvPr>
          <p:cNvSpPr>
            <a:spLocks noGrp="1"/>
          </p:cNvSpPr>
          <p:nvPr>
            <p:ph type="sldNum" sz="quarter" idx="4"/>
          </p:nvPr>
        </p:nvSpPr>
        <p:spPr/>
        <p:txBody>
          <a:bodyPr/>
          <a:lstStyle/>
          <a:p>
            <a:fld id="{3D23FD3E-EA92-4EF9-B826-0F4AC5D6052A}" type="slidenum">
              <a:rPr lang="de-DE" smtClean="0"/>
              <a:pPr/>
              <a:t>23</a:t>
            </a:fld>
            <a:endParaRPr lang="de-DE" dirty="0"/>
          </a:p>
        </p:txBody>
      </p:sp>
    </p:spTree>
    <p:extLst>
      <p:ext uri="{BB962C8B-B14F-4D97-AF65-F5344CB8AC3E}">
        <p14:creationId xmlns:p14="http://schemas.microsoft.com/office/powerpoint/2010/main" val="4039545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6450" y="911062"/>
            <a:ext cx="9669870" cy="664797"/>
          </a:xfrm>
        </p:spPr>
        <p:txBody>
          <a:bodyPr>
            <a:normAutofit/>
          </a:bodyPr>
          <a:lstStyle/>
          <a:p>
            <a:pPr>
              <a:defRPr/>
            </a:pPr>
            <a:r>
              <a:rPr lang="de-DE" b="1" dirty="0"/>
              <a:t>Erkenntnisse aus der Forschung zu Kindeswohlgefährdung bei Kindern und Jugendlichen mit Beeinträchtigung: Prävalenzen</a:t>
            </a:r>
            <a:endParaRPr dirty="0"/>
          </a:p>
        </p:txBody>
      </p:sp>
      <p:pic>
        <p:nvPicPr>
          <p:cNvPr id="12" name="Grafik 11" descr="Recherche Silhouette"/>
          <p:cNvPicPr>
            <a:picLocks noChangeAspect="1"/>
          </p:cNvPicPr>
          <p:nvPr/>
        </p:nvPicPr>
        <p:blipFill>
          <a:blip r:embed="rId2"/>
          <a:stretch/>
        </p:blipFill>
        <p:spPr bwMode="auto">
          <a:xfrm>
            <a:off x="10706968" y="664042"/>
            <a:ext cx="1485032" cy="1485032"/>
          </a:xfrm>
          <a:prstGeom prst="rect">
            <a:avLst/>
          </a:prstGeom>
        </p:spPr>
      </p:pic>
      <p:sp>
        <p:nvSpPr>
          <p:cNvPr id="4" name="Inhaltsplatzhalter 5">
            <a:extLst>
              <a:ext uri="{FF2B5EF4-FFF2-40B4-BE49-F238E27FC236}">
                <a16:creationId xmlns:a16="http://schemas.microsoft.com/office/drawing/2014/main" id="{70D48D74-6153-5109-3227-5F3F62A413FA}"/>
              </a:ext>
            </a:extLst>
          </p:cNvPr>
          <p:cNvSpPr>
            <a:spLocks noGrp="1"/>
          </p:cNvSpPr>
          <p:nvPr>
            <p:ph sz="quarter" idx="17"/>
          </p:nvPr>
        </p:nvSpPr>
        <p:spPr bwMode="auto">
          <a:xfrm>
            <a:off x="354012" y="1825719"/>
            <a:ext cx="11483975" cy="3967162"/>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de-DE" sz="2200" b="1" i="0" u="none" strike="noStrike" dirty="0">
                <a:latin typeface="Calibri"/>
              </a:rPr>
              <a:t>Medizinische Vernachlässigung</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de-DE" sz="2200" b="0" i="0" u="none" strike="noStrike" dirty="0">
                <a:latin typeface="Calibri"/>
              </a:rPr>
              <a:t>Im klinischen Alltag häufiges Problem ( Adhärenz : Termine, Therapien)</a:t>
            </a:r>
          </a:p>
          <a:p>
            <a:pPr marL="342900" marR="0" lvl="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de-DE" sz="2200" b="0" i="0" u="none" strike="noStrike" dirty="0">
                <a:latin typeface="Calibri"/>
              </a:rPr>
              <a:t>Herausforderung  in der Kooperation</a:t>
            </a:r>
          </a:p>
          <a:p>
            <a:pPr marL="342900" marR="0" lvl="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de-DE" sz="2200" b="0" i="0" u="none" strike="noStrike" dirty="0">
                <a:latin typeface="Calibri"/>
              </a:rPr>
              <a:t>Einschätzung der potentiellen Schädigung und Beurteilung der Prognose wichtig</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de-DE" sz="2200" b="0" i="0" u="none" strike="noStrike" dirty="0">
                <a:latin typeface="Calibri"/>
              </a:rPr>
              <a:t>Wenig erforscht in Deutschland! </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lang="de-DE" sz="2200" b="0" i="0" u="none" strike="noStrike" dirty="0">
                <a:solidFill>
                  <a:srgbClr val="FF0000"/>
                </a:solidFill>
                <a:latin typeface="Calibri"/>
              </a:rPr>
              <a:t>Fegert et al (2015): Vernachlässigung ist häufigste Misshandlungsform, in der klinischen Praxis vor allem die Medizinische Vernachlässigung oder Vernachlässigung der Medizinischen Sorge relevant.</a:t>
            </a:r>
          </a:p>
        </p:txBody>
      </p:sp>
      <p:sp>
        <p:nvSpPr>
          <p:cNvPr id="6" name="Titel 1">
            <a:extLst>
              <a:ext uri="{FF2B5EF4-FFF2-40B4-BE49-F238E27FC236}">
                <a16:creationId xmlns:a16="http://schemas.microsoft.com/office/drawing/2014/main" id="{29AA28AF-82E2-A02E-067D-11305685FD0E}"/>
              </a:ext>
            </a:extLst>
          </p:cNvPr>
          <p:cNvSpPr txBox="1">
            <a:spLocks/>
          </p:cNvSpPr>
          <p:nvPr/>
        </p:nvSpPr>
        <p:spPr bwMode="gray">
          <a:xfrm>
            <a:off x="1460709" y="247982"/>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400" b="0" i="0" u="none" strike="noStrike" kern="1200" cap="none" spc="0" normalizeH="0" baseline="0" noProof="0" dirty="0">
                <a:ln>
                  <a:noFill/>
                </a:ln>
                <a:solidFill>
                  <a:srgbClr val="8BAF35"/>
                </a:solidFill>
                <a:effectLst/>
                <a:uLnTx/>
                <a:uFillTx/>
                <a:latin typeface="Calibri"/>
                <a:ea typeface="+mj-ea"/>
                <a:cs typeface="+mj-cs"/>
                <a:sym typeface="Arial"/>
              </a:rPr>
              <a:t>Besondere Risiken für Kinder mit Beeinträchtigungen</a:t>
            </a:r>
            <a:endParaRPr kumimoji="0" lang="de-DE" sz="2400" b="0" i="0" u="none" strike="noStrike" kern="1200" cap="none" spc="0" normalizeH="0" baseline="0" noProof="0" dirty="0">
              <a:ln>
                <a:noFill/>
              </a:ln>
              <a:solidFill>
                <a:srgbClr val="8BAF35"/>
              </a:solidFill>
              <a:effectLst/>
              <a:uLnTx/>
              <a:uFillTx/>
              <a:latin typeface="Calibri"/>
              <a:ea typeface="+mj-ea"/>
              <a:cs typeface="+mj-cs"/>
            </a:endParaRPr>
          </a:p>
        </p:txBody>
      </p:sp>
      <p:sp>
        <p:nvSpPr>
          <p:cNvPr id="3" name="Rechteck 2">
            <a:extLst>
              <a:ext uri="{FF2B5EF4-FFF2-40B4-BE49-F238E27FC236}">
                <a16:creationId xmlns:a16="http://schemas.microsoft.com/office/drawing/2014/main" id="{514C9188-34B7-6493-9A8C-1A9FDEC36D00}"/>
              </a:ext>
            </a:extLst>
          </p:cNvPr>
          <p:cNvSpPr/>
          <p:nvPr/>
        </p:nvSpPr>
        <p:spPr bwMode="gray">
          <a:xfrm>
            <a:off x="1915361" y="4921343"/>
            <a:ext cx="7439459" cy="1321423"/>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sz="1800" b="1" i="0" u="none" strike="noStrike" baseline="0" dirty="0">
                <a:solidFill>
                  <a:schemeClr val="bg1"/>
                </a:solidFill>
                <a:latin typeface="Corbel" panose="020B0503020204020204" pitchFamily="34" charset="0"/>
              </a:rPr>
              <a:t>USA in der Statistik der Child </a:t>
            </a:r>
            <a:r>
              <a:rPr lang="de-DE" sz="1800" b="1" i="0" u="none" strike="noStrike" baseline="0" dirty="0" err="1">
                <a:solidFill>
                  <a:schemeClr val="bg1"/>
                </a:solidFill>
                <a:latin typeface="Corbel" panose="020B0503020204020204" pitchFamily="34" charset="0"/>
              </a:rPr>
              <a:t>Protection</a:t>
            </a:r>
            <a:r>
              <a:rPr lang="de-DE" sz="1800" b="1" i="0" u="none" strike="noStrike" baseline="0" dirty="0">
                <a:solidFill>
                  <a:schemeClr val="bg1"/>
                </a:solidFill>
                <a:latin typeface="Corbel" panose="020B0503020204020204" pitchFamily="34" charset="0"/>
              </a:rPr>
              <a:t> Services: </a:t>
            </a:r>
            <a:endParaRPr lang="de-DE" sz="1800" b="0" i="0" u="none" strike="noStrike" baseline="0" dirty="0">
              <a:solidFill>
                <a:schemeClr val="bg1"/>
              </a:solidFill>
              <a:latin typeface="Corbel" panose="020B0503020204020204" pitchFamily="34" charset="0"/>
            </a:endParaRPr>
          </a:p>
          <a:p>
            <a:pPr marL="285750" indent="-285750">
              <a:buFont typeface="Arial" panose="020B0604020202020204" pitchFamily="34" charset="0"/>
              <a:buChar char="•"/>
            </a:pPr>
            <a:r>
              <a:rPr lang="de-DE" sz="1800" b="0" i="0" u="none" strike="noStrike" baseline="0" dirty="0">
                <a:solidFill>
                  <a:schemeClr val="bg1"/>
                </a:solidFill>
                <a:latin typeface="Corbel" panose="020B0503020204020204" pitchFamily="34" charset="0"/>
              </a:rPr>
              <a:t>Nur 2.2% aller Fälle von Kindesmisshandlung.</a:t>
            </a:r>
          </a:p>
          <a:p>
            <a:pPr marL="285750" indent="-285750">
              <a:buFont typeface="Arial" panose="020B0604020202020204" pitchFamily="34" charset="0"/>
              <a:buChar char="•"/>
            </a:pPr>
            <a:r>
              <a:rPr lang="de-DE" sz="1800" b="0" i="0" u="none" strike="noStrike" baseline="0" dirty="0">
                <a:solidFill>
                  <a:schemeClr val="bg1"/>
                </a:solidFill>
                <a:latin typeface="Corbel" panose="020B0503020204020204" pitchFamily="34" charset="0"/>
              </a:rPr>
              <a:t>Aber verantwortlich für </a:t>
            </a:r>
            <a:r>
              <a:rPr lang="de-DE" sz="1800" b="1" i="0" u="none" strike="noStrike" baseline="0" dirty="0">
                <a:solidFill>
                  <a:schemeClr val="bg1"/>
                </a:solidFill>
                <a:latin typeface="Corbel" panose="020B0503020204020204" pitchFamily="34" charset="0"/>
              </a:rPr>
              <a:t>9,7% der Todesfälle </a:t>
            </a:r>
            <a:r>
              <a:rPr lang="de-DE" sz="1800" b="0" i="0" u="none" strike="noStrike" baseline="0" dirty="0">
                <a:solidFill>
                  <a:schemeClr val="bg1"/>
                </a:solidFill>
                <a:latin typeface="Corbel" panose="020B0503020204020204" pitchFamily="34" charset="0"/>
              </a:rPr>
              <a:t>durch Vernachlässigung.</a:t>
            </a:r>
          </a:p>
          <a:p>
            <a:pPr marL="285750" indent="-285750">
              <a:buFont typeface="Arial" panose="020B0604020202020204" pitchFamily="34" charset="0"/>
              <a:buChar char="•"/>
            </a:pPr>
            <a:endParaRPr lang="de-DE" dirty="0">
              <a:solidFill>
                <a:schemeClr val="bg1"/>
              </a:solidFill>
              <a:latin typeface="Corbel" panose="020B0503020204020204" pitchFamily="34" charset="0"/>
            </a:endParaRPr>
          </a:p>
        </p:txBody>
      </p:sp>
      <p:sp>
        <p:nvSpPr>
          <p:cNvPr id="7" name="Textfeld 6">
            <a:extLst>
              <a:ext uri="{FF2B5EF4-FFF2-40B4-BE49-F238E27FC236}">
                <a16:creationId xmlns:a16="http://schemas.microsoft.com/office/drawing/2014/main" id="{6C62C20A-5843-7AA0-F519-FCB2BEA8D26E}"/>
              </a:ext>
            </a:extLst>
          </p:cNvPr>
          <p:cNvSpPr txBox="1"/>
          <p:nvPr/>
        </p:nvSpPr>
        <p:spPr>
          <a:xfrm>
            <a:off x="2849567" y="6486907"/>
            <a:ext cx="8706284" cy="246221"/>
          </a:xfrm>
          <a:prstGeom prst="rect">
            <a:avLst/>
          </a:prstGeom>
          <a:noFill/>
        </p:spPr>
        <p:txBody>
          <a:bodyPr wrap="square">
            <a:spAutoFit/>
          </a:bodyPr>
          <a:lstStyle/>
          <a:p>
            <a:r>
              <a:rPr lang="de-DE" sz="1000" dirty="0"/>
              <a:t>Fegert, J.M. et al. (2015). Sexueller Missbrauch von Kindern und Jugendlichen, Springer</a:t>
            </a:r>
          </a:p>
        </p:txBody>
      </p:sp>
      <p:sp>
        <p:nvSpPr>
          <p:cNvPr id="5" name="Fußzeilenplatzhalter 4">
            <a:extLst>
              <a:ext uri="{FF2B5EF4-FFF2-40B4-BE49-F238E27FC236}">
                <a16:creationId xmlns:a16="http://schemas.microsoft.com/office/drawing/2014/main" id="{37993E6B-FB3B-56F8-6AD2-C799A5AD01E6}"/>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252FF5BF-39DC-026D-FC77-7692F3F96537}"/>
              </a:ext>
            </a:extLst>
          </p:cNvPr>
          <p:cNvSpPr>
            <a:spLocks noGrp="1"/>
          </p:cNvSpPr>
          <p:nvPr>
            <p:ph type="sldNum" sz="quarter" idx="4"/>
          </p:nvPr>
        </p:nvSpPr>
        <p:spPr/>
        <p:txBody>
          <a:bodyPr/>
          <a:lstStyle/>
          <a:p>
            <a:fld id="{3D23FD3E-EA92-4EF9-B826-0F4AC5D6052A}" type="slidenum">
              <a:rPr lang="de-DE" smtClean="0"/>
              <a:pPr/>
              <a:t>24</a:t>
            </a:fld>
            <a:endParaRPr lang="de-DE" dirty="0"/>
          </a:p>
        </p:txBody>
      </p:sp>
    </p:spTree>
    <p:extLst>
      <p:ext uri="{BB962C8B-B14F-4D97-AF65-F5344CB8AC3E}">
        <p14:creationId xmlns:p14="http://schemas.microsoft.com/office/powerpoint/2010/main" val="1447122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33C6E-38C1-18B4-44B5-357F6994E3D6}"/>
              </a:ext>
            </a:extLst>
          </p:cNvPr>
          <p:cNvSpPr>
            <a:spLocks noGrp="1"/>
          </p:cNvSpPr>
          <p:nvPr>
            <p:ph type="title"/>
          </p:nvPr>
        </p:nvSpPr>
        <p:spPr>
          <a:xfrm>
            <a:off x="866651" y="660055"/>
            <a:ext cx="11484000" cy="664797"/>
          </a:xfrm>
        </p:spPr>
        <p:txBody>
          <a:bodyPr/>
          <a:lstStyle/>
          <a:p>
            <a:r>
              <a:rPr lang="de-DE" dirty="0"/>
              <a:t>Mögliche Auswirkungen mangelnder Therapien</a:t>
            </a:r>
          </a:p>
        </p:txBody>
      </p:sp>
      <p:pic>
        <p:nvPicPr>
          <p:cNvPr id="9" name="Inhaltsplatzhalter 8">
            <a:extLst>
              <a:ext uri="{FF2B5EF4-FFF2-40B4-BE49-F238E27FC236}">
                <a16:creationId xmlns:a16="http://schemas.microsoft.com/office/drawing/2014/main" id="{B4E32F92-C6FB-8CDF-D150-5471BB36C763}"/>
              </a:ext>
            </a:extLst>
          </p:cNvPr>
          <p:cNvPicPr>
            <a:picLocks noGrp="1" noChangeAspect="1"/>
          </p:cNvPicPr>
          <p:nvPr>
            <p:ph sz="quarter" idx="17"/>
          </p:nvPr>
        </p:nvPicPr>
        <p:blipFill>
          <a:blip r:embed="rId2"/>
          <a:stretch>
            <a:fillRect/>
          </a:stretch>
        </p:blipFill>
        <p:spPr>
          <a:xfrm>
            <a:off x="1092950" y="1664954"/>
            <a:ext cx="10535441" cy="3898943"/>
          </a:xfrm>
        </p:spPr>
      </p:pic>
      <p:sp>
        <p:nvSpPr>
          <p:cNvPr id="5" name="Textplatzhalter 4">
            <a:extLst>
              <a:ext uri="{FF2B5EF4-FFF2-40B4-BE49-F238E27FC236}">
                <a16:creationId xmlns:a16="http://schemas.microsoft.com/office/drawing/2014/main" id="{47488065-0EC9-2F7A-DCE8-04BE0322ED5E}"/>
              </a:ext>
            </a:extLst>
          </p:cNvPr>
          <p:cNvSpPr>
            <a:spLocks noGrp="1"/>
          </p:cNvSpPr>
          <p:nvPr>
            <p:ph type="body" sz="quarter" idx="14"/>
          </p:nvPr>
        </p:nvSpPr>
        <p:spPr/>
        <p:txBody>
          <a:bodyPr/>
          <a:lstStyle/>
          <a:p>
            <a:endParaRPr lang="de-DE"/>
          </a:p>
        </p:txBody>
      </p:sp>
      <p:sp>
        <p:nvSpPr>
          <p:cNvPr id="6" name="Fußzeilenplatzhalter 5">
            <a:extLst>
              <a:ext uri="{FF2B5EF4-FFF2-40B4-BE49-F238E27FC236}">
                <a16:creationId xmlns:a16="http://schemas.microsoft.com/office/drawing/2014/main" id="{1F2A978D-F638-5820-46C5-3D48D59E2178}"/>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CAF53338-963D-62B7-DD92-D69206F2BE12}"/>
              </a:ext>
            </a:extLst>
          </p:cNvPr>
          <p:cNvSpPr>
            <a:spLocks noGrp="1"/>
          </p:cNvSpPr>
          <p:nvPr>
            <p:ph type="sldNum" sz="quarter" idx="4"/>
          </p:nvPr>
        </p:nvSpPr>
        <p:spPr/>
        <p:txBody>
          <a:bodyPr/>
          <a:lstStyle/>
          <a:p>
            <a:fld id="{3D23FD3E-EA92-4EF9-B826-0F4AC5D6052A}" type="slidenum">
              <a:rPr lang="de-DE" smtClean="0"/>
              <a:pPr/>
              <a:t>25</a:t>
            </a:fld>
            <a:endParaRPr lang="de-DE" dirty="0"/>
          </a:p>
        </p:txBody>
      </p:sp>
      <p:pic>
        <p:nvPicPr>
          <p:cNvPr id="3" name="Grafik 2">
            <a:extLst>
              <a:ext uri="{FF2B5EF4-FFF2-40B4-BE49-F238E27FC236}">
                <a16:creationId xmlns:a16="http://schemas.microsoft.com/office/drawing/2014/main" id="{71954D05-17D8-127A-E9B2-49E2C07A064A}"/>
              </a:ext>
            </a:extLst>
          </p:cNvPr>
          <p:cNvPicPr>
            <a:picLocks noChangeAspect="1"/>
          </p:cNvPicPr>
          <p:nvPr/>
        </p:nvPicPr>
        <p:blipFill>
          <a:blip r:embed="rId3"/>
          <a:stretch>
            <a:fillRect/>
          </a:stretch>
        </p:blipFill>
        <p:spPr>
          <a:xfrm>
            <a:off x="358050" y="3199505"/>
            <a:ext cx="1206680" cy="170585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6898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584D0FA-538A-4536-1F84-66A010BD2E45}"/>
              </a:ext>
            </a:extLst>
          </p:cNvPr>
          <p:cNvSpPr>
            <a:spLocks noGrp="1"/>
          </p:cNvSpPr>
          <p:nvPr>
            <p:ph type="body" sz="quarter" idx="14"/>
          </p:nvPr>
        </p:nvSpPr>
        <p:spPr>
          <a:xfrm>
            <a:off x="358050" y="6068148"/>
            <a:ext cx="11484000" cy="138499"/>
          </a:xfrm>
        </p:spPr>
        <p:txBody>
          <a:bodyPr>
            <a:normAutofit/>
          </a:bodyPr>
          <a:lstStyle/>
          <a:p>
            <a:r>
              <a:rPr lang="de-DE" dirty="0" err="1"/>
              <a:t>DGKiM</a:t>
            </a:r>
            <a:r>
              <a:rPr lang="de-DE" dirty="0"/>
              <a:t> Leitfaden für Kinderschutz bei chronischer Erkrankung und Behinderung , Version 1.0 05/2023</a:t>
            </a:r>
          </a:p>
        </p:txBody>
      </p:sp>
      <p:pic>
        <p:nvPicPr>
          <p:cNvPr id="11" name="Grafik 10">
            <a:extLst>
              <a:ext uri="{FF2B5EF4-FFF2-40B4-BE49-F238E27FC236}">
                <a16:creationId xmlns:a16="http://schemas.microsoft.com/office/drawing/2014/main" id="{FCC39EF3-7B68-DD27-337B-6A96F1E153BE}"/>
              </a:ext>
            </a:extLst>
          </p:cNvPr>
          <p:cNvPicPr>
            <a:picLocks noChangeAspect="1"/>
          </p:cNvPicPr>
          <p:nvPr/>
        </p:nvPicPr>
        <p:blipFill>
          <a:blip r:embed="rId3"/>
          <a:stretch>
            <a:fillRect/>
          </a:stretch>
        </p:blipFill>
        <p:spPr>
          <a:xfrm>
            <a:off x="8170883" y="1711793"/>
            <a:ext cx="2873496" cy="4062200"/>
          </a:xfrm>
          <a:prstGeom prst="rect">
            <a:avLst/>
          </a:prstGeom>
        </p:spPr>
        <p:style>
          <a:lnRef idx="2">
            <a:schemeClr val="dk1"/>
          </a:lnRef>
          <a:fillRef idx="1">
            <a:schemeClr val="lt1"/>
          </a:fillRef>
          <a:effectRef idx="0">
            <a:schemeClr val="dk1"/>
          </a:effectRef>
          <a:fontRef idx="minor">
            <a:schemeClr val="dk1"/>
          </a:fontRef>
        </p:style>
      </p:pic>
      <p:sp>
        <p:nvSpPr>
          <p:cNvPr id="12" name="Titel 1">
            <a:extLst>
              <a:ext uri="{FF2B5EF4-FFF2-40B4-BE49-F238E27FC236}">
                <a16:creationId xmlns:a16="http://schemas.microsoft.com/office/drawing/2014/main" id="{31C0E620-B60A-4B51-687E-450F825F9C39}"/>
              </a:ext>
            </a:extLst>
          </p:cNvPr>
          <p:cNvSpPr txBox="1">
            <a:spLocks noGrp="1"/>
          </p:cNvSpPr>
          <p:nvPr>
            <p:ph type="title"/>
          </p:nvPr>
        </p:nvSpPr>
        <p:spPr bwMode="gray">
          <a:xfrm>
            <a:off x="358775" y="752475"/>
            <a:ext cx="11483975" cy="66516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sym typeface="Arial"/>
              </a:rPr>
              <a:t>Besondere Risiken für Kinder mit Beeinträchtigungen</a:t>
            </a:r>
            <a:endParaRPr lang="de-DE" dirty="0"/>
          </a:p>
        </p:txBody>
      </p:sp>
      <p:pic>
        <p:nvPicPr>
          <p:cNvPr id="13" name="object 4">
            <a:extLst>
              <a:ext uri="{FF2B5EF4-FFF2-40B4-BE49-F238E27FC236}">
                <a16:creationId xmlns:a16="http://schemas.microsoft.com/office/drawing/2014/main" id="{138CECA6-8735-652D-6ED7-79149E9ECF8F}"/>
              </a:ext>
            </a:extLst>
          </p:cNvPr>
          <p:cNvPicPr/>
          <p:nvPr/>
        </p:nvPicPr>
        <p:blipFill>
          <a:blip r:embed="rId4" cstate="print"/>
          <a:stretch>
            <a:fillRect/>
          </a:stretch>
        </p:blipFill>
        <p:spPr>
          <a:xfrm>
            <a:off x="2823254" y="3594364"/>
            <a:ext cx="2395728" cy="1426464"/>
          </a:xfrm>
          <a:prstGeom prst="rect">
            <a:avLst/>
          </a:prstGeom>
        </p:spPr>
      </p:pic>
      <p:sp>
        <p:nvSpPr>
          <p:cNvPr id="4" name="Textfeld 3">
            <a:extLst>
              <a:ext uri="{FF2B5EF4-FFF2-40B4-BE49-F238E27FC236}">
                <a16:creationId xmlns:a16="http://schemas.microsoft.com/office/drawing/2014/main" id="{77A0532E-9B50-E2A1-D9F0-A28E25EAF70B}"/>
              </a:ext>
            </a:extLst>
          </p:cNvPr>
          <p:cNvSpPr txBox="1"/>
          <p:nvPr/>
        </p:nvSpPr>
        <p:spPr>
          <a:xfrm>
            <a:off x="513537" y="2066985"/>
            <a:ext cx="7015162" cy="1218026"/>
          </a:xfrm>
          <a:prstGeom prst="rect">
            <a:avLst/>
          </a:prstGeom>
          <a:noFill/>
        </p:spPr>
        <p:txBody>
          <a:bodyPr wrap="square">
            <a:spAutoFit/>
          </a:bodyPr>
          <a:lstStyle/>
          <a:p>
            <a:pPr marL="12065" marR="5080" lvl="0" defTabSz="914400" eaLnBrk="1" fontAlgn="auto" latinLnBrk="0" hangingPunct="1">
              <a:lnSpc>
                <a:spcPct val="124600"/>
              </a:lnSpc>
              <a:spcBef>
                <a:spcPts val="95"/>
              </a:spcBef>
              <a:spcAft>
                <a:spcPts val="0"/>
              </a:spcAft>
              <a:buClrTx/>
              <a:buSzTx/>
              <a:tabLst>
                <a:tab pos="190500" algn="l"/>
              </a:tabLst>
              <a:defRPr/>
            </a:pPr>
            <a:r>
              <a:rPr kumimoji="0" lang="de-DE" sz="2000" b="1" i="0" u="none" strike="noStrike" kern="0" cap="none" spc="0" normalizeH="0" baseline="0" noProof="0" dirty="0">
                <a:ln>
                  <a:noFill/>
                </a:ln>
                <a:solidFill>
                  <a:srgbClr val="445054"/>
                </a:solidFill>
                <a:effectLst/>
                <a:uLnTx/>
                <a:uFillTx/>
                <a:latin typeface="Corbel"/>
                <a:cs typeface="Corbel"/>
              </a:rPr>
              <a:t>Die</a:t>
            </a:r>
            <a:r>
              <a:rPr kumimoji="0" lang="de-DE" sz="2000" b="1" i="0" u="none" strike="noStrike" kern="0" cap="none" spc="-15" normalizeH="0" baseline="0" noProof="0" dirty="0">
                <a:ln>
                  <a:noFill/>
                </a:ln>
                <a:solidFill>
                  <a:srgbClr val="445054"/>
                </a:solidFill>
                <a:effectLst/>
                <a:uLnTx/>
                <a:uFillTx/>
                <a:latin typeface="Corbel"/>
                <a:cs typeface="Corbel"/>
              </a:rPr>
              <a:t> </a:t>
            </a:r>
            <a:r>
              <a:rPr kumimoji="0" lang="de-DE" sz="2000" b="1" i="0" u="none" strike="noStrike" kern="0" cap="none" spc="-10" normalizeH="0" baseline="0" noProof="0" dirty="0">
                <a:ln>
                  <a:noFill/>
                </a:ln>
                <a:solidFill>
                  <a:srgbClr val="445054"/>
                </a:solidFill>
                <a:effectLst/>
                <a:uLnTx/>
                <a:uFillTx/>
                <a:latin typeface="Corbel"/>
                <a:cs typeface="Corbel"/>
              </a:rPr>
              <a:t>Medizinische</a:t>
            </a:r>
            <a:r>
              <a:rPr kumimoji="0" lang="de-DE" sz="2000" b="1" i="0" u="none" strike="noStrike" kern="0" cap="none" spc="-60" normalizeH="0" baseline="0" noProof="0" dirty="0">
                <a:ln>
                  <a:noFill/>
                </a:ln>
                <a:solidFill>
                  <a:srgbClr val="445054"/>
                </a:solidFill>
                <a:effectLst/>
                <a:uLnTx/>
                <a:uFillTx/>
                <a:latin typeface="Corbel"/>
                <a:cs typeface="Corbel"/>
              </a:rPr>
              <a:t> </a:t>
            </a:r>
            <a:r>
              <a:rPr kumimoji="0" lang="de-DE" sz="2000" b="1" i="0" u="none" strike="noStrike" kern="0" cap="none" spc="-10" normalizeH="0" baseline="0" noProof="0" dirty="0">
                <a:ln>
                  <a:noFill/>
                </a:ln>
                <a:solidFill>
                  <a:srgbClr val="445054"/>
                </a:solidFill>
                <a:effectLst/>
                <a:uLnTx/>
                <a:uFillTx/>
                <a:latin typeface="Corbel"/>
                <a:cs typeface="Corbel"/>
              </a:rPr>
              <a:t>Kinderschutzhotline</a:t>
            </a:r>
            <a:r>
              <a:rPr kumimoji="0" lang="de-DE" sz="2000" b="1" i="0" u="none" strike="noStrike" kern="0" cap="none" spc="-55"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hat</a:t>
            </a:r>
            <a:r>
              <a:rPr kumimoji="0" lang="de-DE" sz="2000" b="1" i="0" u="none" strike="noStrike" kern="0" cap="none" spc="5"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viel</a:t>
            </a:r>
            <a:r>
              <a:rPr kumimoji="0" lang="de-DE" sz="2000" b="1" i="0" u="none" strike="noStrike" kern="0" cap="none" spc="-30"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Erfahrung</a:t>
            </a:r>
            <a:r>
              <a:rPr kumimoji="0" lang="de-DE" sz="2000" b="1" i="0" u="none" strike="noStrike" kern="0" cap="none" spc="-60"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in</a:t>
            </a:r>
            <a:r>
              <a:rPr kumimoji="0" lang="de-DE" sz="2000" b="1" i="0" u="none" strike="noStrike" kern="0" cap="none" spc="15" normalizeH="0" baseline="0" noProof="0" dirty="0">
                <a:ln>
                  <a:noFill/>
                </a:ln>
                <a:solidFill>
                  <a:srgbClr val="445054"/>
                </a:solidFill>
                <a:effectLst/>
                <a:uLnTx/>
                <a:uFillTx/>
                <a:latin typeface="Corbel"/>
                <a:cs typeface="Corbel"/>
              </a:rPr>
              <a:t> </a:t>
            </a:r>
            <a:r>
              <a:rPr kumimoji="0" lang="de-DE" sz="2000" b="1" i="0" u="none" strike="noStrike" kern="0" cap="none" spc="-25" normalizeH="0" baseline="0" noProof="0" dirty="0">
                <a:ln>
                  <a:noFill/>
                </a:ln>
                <a:solidFill>
                  <a:srgbClr val="445054"/>
                </a:solidFill>
                <a:effectLst/>
                <a:uLnTx/>
                <a:uFillTx/>
                <a:latin typeface="Corbel"/>
                <a:cs typeface="Corbel"/>
              </a:rPr>
              <a:t>der</a:t>
            </a:r>
            <a:r>
              <a:rPr kumimoji="0" lang="de-DE" sz="2000" b="1" i="0" u="none" strike="noStrike" kern="0" cap="none" spc="500"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Beratung</a:t>
            </a:r>
            <a:r>
              <a:rPr kumimoji="0" lang="de-DE" sz="2000" b="1" i="0" u="none" strike="noStrike" kern="0" cap="none" spc="-120"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von Fällen,</a:t>
            </a:r>
            <a:r>
              <a:rPr kumimoji="0" lang="de-DE" sz="2000" b="1" i="0" u="none" strike="noStrike" kern="0" cap="none" spc="-25"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insbesondere</a:t>
            </a:r>
            <a:r>
              <a:rPr kumimoji="0" lang="de-DE" sz="2000" b="1" i="0" u="none" strike="noStrike" kern="0" cap="none" spc="-95" normalizeH="0" baseline="0" noProof="0" dirty="0">
                <a:ln>
                  <a:noFill/>
                </a:ln>
                <a:solidFill>
                  <a:srgbClr val="445054"/>
                </a:solidFill>
                <a:effectLst/>
                <a:uLnTx/>
                <a:uFillTx/>
                <a:latin typeface="Corbel"/>
                <a:cs typeface="Corbel"/>
              </a:rPr>
              <a:t> </a:t>
            </a:r>
            <a:r>
              <a:rPr kumimoji="0" lang="de-DE" sz="2000" b="1" i="0" u="none" strike="noStrike" kern="0" cap="none" spc="0" normalizeH="0" baseline="0" noProof="0" dirty="0">
                <a:ln>
                  <a:noFill/>
                </a:ln>
                <a:solidFill>
                  <a:srgbClr val="445054"/>
                </a:solidFill>
                <a:effectLst/>
                <a:uLnTx/>
                <a:uFillTx/>
                <a:latin typeface="Corbel"/>
                <a:cs typeface="Corbel"/>
              </a:rPr>
              <a:t>bei</a:t>
            </a:r>
            <a:r>
              <a:rPr kumimoji="0" lang="de-DE" sz="2000" b="1" i="0" u="none" strike="noStrike" kern="0" cap="none" spc="-25" normalizeH="0" baseline="0" noProof="0" dirty="0">
                <a:ln>
                  <a:noFill/>
                </a:ln>
                <a:solidFill>
                  <a:srgbClr val="445054"/>
                </a:solidFill>
                <a:effectLst/>
                <a:uLnTx/>
                <a:uFillTx/>
                <a:latin typeface="Corbel"/>
                <a:cs typeface="Corbel"/>
              </a:rPr>
              <a:t> </a:t>
            </a:r>
            <a:r>
              <a:rPr kumimoji="0" lang="de-DE" sz="2000" b="1" i="0" u="none" strike="noStrike" kern="0" cap="none" spc="-10" normalizeH="0" baseline="0" noProof="0" dirty="0">
                <a:ln>
                  <a:noFill/>
                </a:ln>
                <a:solidFill>
                  <a:srgbClr val="445054"/>
                </a:solidFill>
                <a:effectLst/>
                <a:uLnTx/>
                <a:uFillTx/>
                <a:latin typeface="Corbel"/>
                <a:cs typeface="Corbel"/>
              </a:rPr>
              <a:t>Medizinischer</a:t>
            </a:r>
            <a:r>
              <a:rPr kumimoji="0" lang="de-DE" sz="2000" b="1" i="0" u="none" strike="noStrike" kern="0" cap="none" spc="-204" normalizeH="0" baseline="0" noProof="0" dirty="0">
                <a:ln>
                  <a:noFill/>
                </a:ln>
                <a:solidFill>
                  <a:srgbClr val="445054"/>
                </a:solidFill>
                <a:effectLst/>
                <a:uLnTx/>
                <a:uFillTx/>
                <a:latin typeface="Corbel"/>
                <a:cs typeface="Corbel"/>
              </a:rPr>
              <a:t> </a:t>
            </a:r>
            <a:r>
              <a:rPr kumimoji="0" lang="de-DE" sz="2000" b="1" i="0" u="none" strike="noStrike" kern="0" cap="none" spc="-10" normalizeH="0" baseline="0" noProof="0" dirty="0">
                <a:ln>
                  <a:noFill/>
                </a:ln>
                <a:solidFill>
                  <a:srgbClr val="445054"/>
                </a:solidFill>
                <a:effectLst/>
                <a:uLnTx/>
                <a:uFillTx/>
                <a:latin typeface="Corbel"/>
                <a:cs typeface="Corbel"/>
              </a:rPr>
              <a:t>Vernachlässigung.</a:t>
            </a:r>
            <a:endParaRPr kumimoji="0" lang="de-DE" sz="2000" b="0" i="0" u="none" strike="noStrike" kern="0" cap="none" spc="0" normalizeH="0" baseline="0" noProof="0" dirty="0">
              <a:ln>
                <a:noFill/>
              </a:ln>
              <a:solidFill>
                <a:sysClr val="windowText" lastClr="000000"/>
              </a:solidFill>
              <a:effectLst/>
              <a:uLnTx/>
              <a:uFillTx/>
              <a:latin typeface="Corbel"/>
              <a:cs typeface="Corbel"/>
            </a:endParaRPr>
          </a:p>
        </p:txBody>
      </p:sp>
      <p:sp>
        <p:nvSpPr>
          <p:cNvPr id="2" name="Fußzeilenplatzhalter 1">
            <a:extLst>
              <a:ext uri="{FF2B5EF4-FFF2-40B4-BE49-F238E27FC236}">
                <a16:creationId xmlns:a16="http://schemas.microsoft.com/office/drawing/2014/main" id="{41761BE0-10A9-4A09-7834-DF0397A678F5}"/>
              </a:ext>
            </a:extLst>
          </p:cNvPr>
          <p:cNvSpPr>
            <a:spLocks noGrp="1"/>
          </p:cNvSpPr>
          <p:nvPr>
            <p:ph type="ftr" sz="quarter" idx="3"/>
          </p:nvPr>
        </p:nvSpPr>
        <p:spPr/>
        <p:txBody>
          <a:bodyPr/>
          <a:lstStyle/>
          <a:p>
            <a:endParaRPr lang="de-DE" dirty="0"/>
          </a:p>
        </p:txBody>
      </p:sp>
      <p:sp>
        <p:nvSpPr>
          <p:cNvPr id="3" name="Foliennummernplatzhalter 2">
            <a:extLst>
              <a:ext uri="{FF2B5EF4-FFF2-40B4-BE49-F238E27FC236}">
                <a16:creationId xmlns:a16="http://schemas.microsoft.com/office/drawing/2014/main" id="{D531D16A-4D0F-2EC7-D920-CA18D4D45DDA}"/>
              </a:ext>
            </a:extLst>
          </p:cNvPr>
          <p:cNvSpPr>
            <a:spLocks noGrp="1"/>
          </p:cNvSpPr>
          <p:nvPr>
            <p:ph type="sldNum" sz="quarter" idx="4"/>
          </p:nvPr>
        </p:nvSpPr>
        <p:spPr/>
        <p:txBody>
          <a:bodyPr/>
          <a:lstStyle/>
          <a:p>
            <a:fld id="{3D23FD3E-EA92-4EF9-B826-0F4AC5D6052A}" type="slidenum">
              <a:rPr lang="de-DE" smtClean="0"/>
              <a:pPr/>
              <a:t>26</a:t>
            </a:fld>
            <a:endParaRPr lang="de-DE" dirty="0"/>
          </a:p>
        </p:txBody>
      </p:sp>
    </p:spTree>
    <p:extLst>
      <p:ext uri="{BB962C8B-B14F-4D97-AF65-F5344CB8AC3E}">
        <p14:creationId xmlns:p14="http://schemas.microsoft.com/office/powerpoint/2010/main" val="818007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F11C8-0719-7573-E824-6A9631B0F4E9}"/>
              </a:ext>
            </a:extLst>
          </p:cNvPr>
          <p:cNvSpPr>
            <a:spLocks noGrp="1"/>
          </p:cNvSpPr>
          <p:nvPr>
            <p:ph type="title"/>
          </p:nvPr>
        </p:nvSpPr>
        <p:spPr>
          <a:xfrm>
            <a:off x="358050" y="835366"/>
            <a:ext cx="11484000" cy="498598"/>
          </a:xfrm>
        </p:spPr>
        <p:txBody>
          <a:bodyPr/>
          <a:lstStyle/>
          <a:p>
            <a:r>
              <a:rPr lang="de-DE" sz="1800" b="0" i="0" u="none" strike="noStrike" baseline="0" dirty="0">
                <a:latin typeface="ThiemeArgo2011-Light"/>
              </a:rPr>
              <a:t>Risikofaktoren für sexuellen Missbrauch und die Studien, die diese für Kinder und Jugendliche mit Behinderungen jeweils identifiziert haben.</a:t>
            </a:r>
            <a:endParaRPr lang="de-DE" dirty="0"/>
          </a:p>
        </p:txBody>
      </p:sp>
      <p:pic>
        <p:nvPicPr>
          <p:cNvPr id="11" name="Inhaltsplatzhalter 10">
            <a:extLst>
              <a:ext uri="{FF2B5EF4-FFF2-40B4-BE49-F238E27FC236}">
                <a16:creationId xmlns:a16="http://schemas.microsoft.com/office/drawing/2014/main" id="{1EBD647E-41C2-CDDD-2CE0-EC24B72D41C0}"/>
              </a:ext>
            </a:extLst>
          </p:cNvPr>
          <p:cNvPicPr>
            <a:picLocks noGrp="1" noChangeAspect="1"/>
          </p:cNvPicPr>
          <p:nvPr>
            <p:ph sz="quarter" idx="17"/>
          </p:nvPr>
        </p:nvPicPr>
        <p:blipFill>
          <a:blip r:embed="rId2"/>
          <a:stretch>
            <a:fillRect/>
          </a:stretch>
        </p:blipFill>
        <p:spPr>
          <a:xfrm>
            <a:off x="2038661" y="1233150"/>
            <a:ext cx="8114678" cy="4516174"/>
          </a:xfrm>
        </p:spPr>
      </p:pic>
      <p:sp>
        <p:nvSpPr>
          <p:cNvPr id="5" name="Textplatzhalter 4">
            <a:extLst>
              <a:ext uri="{FF2B5EF4-FFF2-40B4-BE49-F238E27FC236}">
                <a16:creationId xmlns:a16="http://schemas.microsoft.com/office/drawing/2014/main" id="{39A8ACEE-8C5F-EA9B-6C0F-4A911592EE7C}"/>
              </a:ext>
            </a:extLst>
          </p:cNvPr>
          <p:cNvSpPr>
            <a:spLocks noGrp="1"/>
          </p:cNvSpPr>
          <p:nvPr>
            <p:ph type="body" sz="quarter" idx="14"/>
          </p:nvPr>
        </p:nvSpPr>
        <p:spPr/>
        <p:txBody>
          <a:bodyPr/>
          <a:lstStyle/>
          <a:p>
            <a:endParaRPr lang="de-DE" dirty="0"/>
          </a:p>
        </p:txBody>
      </p:sp>
      <p:sp>
        <p:nvSpPr>
          <p:cNvPr id="6" name="Fußzeilenplatzhalter 5">
            <a:extLst>
              <a:ext uri="{FF2B5EF4-FFF2-40B4-BE49-F238E27FC236}">
                <a16:creationId xmlns:a16="http://schemas.microsoft.com/office/drawing/2014/main" id="{5A792450-5BED-9AA2-37C1-0A8A60750228}"/>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C09D7A3B-75B2-AE53-C9B3-47981D390174}"/>
              </a:ext>
            </a:extLst>
          </p:cNvPr>
          <p:cNvSpPr>
            <a:spLocks noGrp="1"/>
          </p:cNvSpPr>
          <p:nvPr>
            <p:ph type="sldNum" sz="quarter" idx="4"/>
          </p:nvPr>
        </p:nvSpPr>
        <p:spPr/>
        <p:txBody>
          <a:bodyPr/>
          <a:lstStyle/>
          <a:p>
            <a:fld id="{3D23FD3E-EA92-4EF9-B826-0F4AC5D6052A}" type="slidenum">
              <a:rPr lang="de-DE" smtClean="0"/>
              <a:pPr/>
              <a:t>27</a:t>
            </a:fld>
            <a:endParaRPr lang="de-DE" dirty="0"/>
          </a:p>
        </p:txBody>
      </p:sp>
      <p:sp>
        <p:nvSpPr>
          <p:cNvPr id="12" name="Textfeld 11">
            <a:extLst>
              <a:ext uri="{FF2B5EF4-FFF2-40B4-BE49-F238E27FC236}">
                <a16:creationId xmlns:a16="http://schemas.microsoft.com/office/drawing/2014/main" id="{EB81E863-508E-47FC-CF5A-E66EFC381AA5}"/>
              </a:ext>
            </a:extLst>
          </p:cNvPr>
          <p:cNvSpPr txBox="1"/>
          <p:nvPr/>
        </p:nvSpPr>
        <p:spPr>
          <a:xfrm rot="10800000" flipV="1">
            <a:off x="10179838" y="4872161"/>
            <a:ext cx="1662212" cy="584775"/>
          </a:xfrm>
          <a:prstGeom prst="rect">
            <a:avLst/>
          </a:prstGeom>
          <a:noFill/>
        </p:spPr>
        <p:txBody>
          <a:bodyPr wrap="square">
            <a:spAutoFit/>
          </a:bodyPr>
          <a:lstStyle/>
          <a:p>
            <a:r>
              <a:rPr lang="de-DE" sz="800" b="0" i="0" u="none" strike="noStrike" baseline="0" dirty="0">
                <a:latin typeface="ThiemeArgo2011-Light"/>
              </a:rPr>
              <a:t>Quelle: </a:t>
            </a:r>
          </a:p>
          <a:p>
            <a:r>
              <a:rPr lang="de-DE" sz="800" b="0" i="0" u="none" strike="noStrike" baseline="0" dirty="0" err="1">
                <a:latin typeface="ThiemeArgo2011-Light"/>
              </a:rPr>
              <a:t>Chodan</a:t>
            </a:r>
            <a:r>
              <a:rPr lang="de-DE" sz="800" b="0" i="0" u="none" strike="noStrike" baseline="0" dirty="0">
                <a:latin typeface="ThiemeArgo2011-Light"/>
              </a:rPr>
              <a:t> W et al. Sexualisierte Gewalt Z Sexualforsch 2021; 34: 137–151 | © 2021. Thieme</a:t>
            </a:r>
            <a:endParaRPr lang="de-DE" dirty="0"/>
          </a:p>
        </p:txBody>
      </p:sp>
    </p:spTree>
    <p:extLst>
      <p:ext uri="{BB962C8B-B14F-4D97-AF65-F5344CB8AC3E}">
        <p14:creationId xmlns:p14="http://schemas.microsoft.com/office/powerpoint/2010/main" val="361684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F11C8-0719-7573-E824-6A9631B0F4E9}"/>
              </a:ext>
            </a:extLst>
          </p:cNvPr>
          <p:cNvSpPr>
            <a:spLocks noGrp="1"/>
          </p:cNvSpPr>
          <p:nvPr>
            <p:ph type="title"/>
          </p:nvPr>
        </p:nvSpPr>
        <p:spPr>
          <a:xfrm>
            <a:off x="358050" y="835366"/>
            <a:ext cx="11484000" cy="498598"/>
          </a:xfrm>
        </p:spPr>
        <p:txBody>
          <a:bodyPr/>
          <a:lstStyle/>
          <a:p>
            <a:r>
              <a:rPr lang="de-DE" sz="1800" b="0" i="0" u="none" strike="noStrike" baseline="0" dirty="0">
                <a:latin typeface="ThiemeArgo2011-Light"/>
              </a:rPr>
              <a:t>Risikofaktoren für sexuellen Missbrauch und die Studien, die diese für Kinder und Jugendliche mit Behinderungen jeweils identifiziert haben.</a:t>
            </a:r>
            <a:endParaRPr lang="de-DE" dirty="0"/>
          </a:p>
        </p:txBody>
      </p:sp>
      <p:sp>
        <p:nvSpPr>
          <p:cNvPr id="5" name="Textplatzhalter 4">
            <a:extLst>
              <a:ext uri="{FF2B5EF4-FFF2-40B4-BE49-F238E27FC236}">
                <a16:creationId xmlns:a16="http://schemas.microsoft.com/office/drawing/2014/main" id="{39A8ACEE-8C5F-EA9B-6C0F-4A911592EE7C}"/>
              </a:ext>
            </a:extLst>
          </p:cNvPr>
          <p:cNvSpPr>
            <a:spLocks noGrp="1"/>
          </p:cNvSpPr>
          <p:nvPr>
            <p:ph type="body" sz="quarter" idx="14"/>
          </p:nvPr>
        </p:nvSpPr>
        <p:spPr/>
        <p:txBody>
          <a:bodyPr/>
          <a:lstStyle/>
          <a:p>
            <a:endParaRPr lang="de-DE" dirty="0"/>
          </a:p>
        </p:txBody>
      </p:sp>
      <p:sp>
        <p:nvSpPr>
          <p:cNvPr id="6" name="Fußzeilenplatzhalter 5">
            <a:extLst>
              <a:ext uri="{FF2B5EF4-FFF2-40B4-BE49-F238E27FC236}">
                <a16:creationId xmlns:a16="http://schemas.microsoft.com/office/drawing/2014/main" id="{5A792450-5BED-9AA2-37C1-0A8A60750228}"/>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C09D7A3B-75B2-AE53-C9B3-47981D390174}"/>
              </a:ext>
            </a:extLst>
          </p:cNvPr>
          <p:cNvSpPr>
            <a:spLocks noGrp="1"/>
          </p:cNvSpPr>
          <p:nvPr>
            <p:ph type="sldNum" sz="quarter" idx="4"/>
          </p:nvPr>
        </p:nvSpPr>
        <p:spPr/>
        <p:txBody>
          <a:bodyPr/>
          <a:lstStyle/>
          <a:p>
            <a:fld id="{3D23FD3E-EA92-4EF9-B826-0F4AC5D6052A}" type="slidenum">
              <a:rPr lang="de-DE" smtClean="0"/>
              <a:pPr/>
              <a:t>28</a:t>
            </a:fld>
            <a:endParaRPr lang="de-DE" dirty="0"/>
          </a:p>
        </p:txBody>
      </p:sp>
      <p:pic>
        <p:nvPicPr>
          <p:cNvPr id="9" name="Inhaltsplatzhalter 8">
            <a:extLst>
              <a:ext uri="{FF2B5EF4-FFF2-40B4-BE49-F238E27FC236}">
                <a16:creationId xmlns:a16="http://schemas.microsoft.com/office/drawing/2014/main" id="{808E6015-1B86-9BA4-AFE3-222AFA1C38CC}"/>
              </a:ext>
            </a:extLst>
          </p:cNvPr>
          <p:cNvPicPr>
            <a:picLocks noGrp="1" noChangeAspect="1"/>
          </p:cNvPicPr>
          <p:nvPr>
            <p:ph sz="quarter" idx="17"/>
          </p:nvPr>
        </p:nvPicPr>
        <p:blipFill>
          <a:blip r:embed="rId2"/>
          <a:stretch>
            <a:fillRect/>
          </a:stretch>
        </p:blipFill>
        <p:spPr>
          <a:xfrm>
            <a:off x="713852" y="1438696"/>
            <a:ext cx="8498493" cy="459076"/>
          </a:xfrm>
        </p:spPr>
      </p:pic>
      <p:pic>
        <p:nvPicPr>
          <p:cNvPr id="12" name="Grafik 11">
            <a:extLst>
              <a:ext uri="{FF2B5EF4-FFF2-40B4-BE49-F238E27FC236}">
                <a16:creationId xmlns:a16="http://schemas.microsoft.com/office/drawing/2014/main" id="{F8A7A931-B1C1-CFA9-AEC6-B487E5E48FA4}"/>
              </a:ext>
            </a:extLst>
          </p:cNvPr>
          <p:cNvPicPr>
            <a:picLocks noChangeAspect="1"/>
          </p:cNvPicPr>
          <p:nvPr/>
        </p:nvPicPr>
        <p:blipFill>
          <a:blip r:embed="rId3"/>
          <a:stretch>
            <a:fillRect/>
          </a:stretch>
        </p:blipFill>
        <p:spPr>
          <a:xfrm>
            <a:off x="713852" y="1923344"/>
            <a:ext cx="8498493" cy="3785794"/>
          </a:xfrm>
          <a:prstGeom prst="rect">
            <a:avLst/>
          </a:prstGeom>
        </p:spPr>
      </p:pic>
      <p:sp>
        <p:nvSpPr>
          <p:cNvPr id="13" name="Textfeld 12">
            <a:extLst>
              <a:ext uri="{FF2B5EF4-FFF2-40B4-BE49-F238E27FC236}">
                <a16:creationId xmlns:a16="http://schemas.microsoft.com/office/drawing/2014/main" id="{869B0EEE-DCDE-619F-2FF8-969D1BE67F5A}"/>
              </a:ext>
            </a:extLst>
          </p:cNvPr>
          <p:cNvSpPr txBox="1"/>
          <p:nvPr/>
        </p:nvSpPr>
        <p:spPr>
          <a:xfrm rot="10800000" flipV="1">
            <a:off x="9815936" y="5009872"/>
            <a:ext cx="1662212" cy="584775"/>
          </a:xfrm>
          <a:prstGeom prst="rect">
            <a:avLst/>
          </a:prstGeom>
          <a:noFill/>
        </p:spPr>
        <p:txBody>
          <a:bodyPr wrap="square">
            <a:spAutoFit/>
          </a:bodyPr>
          <a:lstStyle/>
          <a:p>
            <a:r>
              <a:rPr lang="de-DE" sz="800" b="0" i="0" u="none" strike="noStrike" baseline="0" dirty="0">
                <a:latin typeface="ThiemeArgo2011-Light"/>
              </a:rPr>
              <a:t>Quelle: </a:t>
            </a:r>
          </a:p>
          <a:p>
            <a:r>
              <a:rPr lang="de-DE" sz="800" b="0" i="0" u="none" strike="noStrike" baseline="0" dirty="0" err="1">
                <a:latin typeface="ThiemeArgo2011-Light"/>
              </a:rPr>
              <a:t>Chodan</a:t>
            </a:r>
            <a:r>
              <a:rPr lang="de-DE" sz="800" b="0" i="0" u="none" strike="noStrike" baseline="0" dirty="0">
                <a:latin typeface="ThiemeArgo2011-Light"/>
              </a:rPr>
              <a:t> W et al. Sexualisierte Gewalt Z Sexualforsch 2021; 34: 137–151 | © 2021. Thieme</a:t>
            </a:r>
            <a:endParaRPr lang="de-DE" dirty="0"/>
          </a:p>
        </p:txBody>
      </p:sp>
    </p:spTree>
    <p:extLst>
      <p:ext uri="{BB962C8B-B14F-4D97-AF65-F5344CB8AC3E}">
        <p14:creationId xmlns:p14="http://schemas.microsoft.com/office/powerpoint/2010/main" val="109930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C90B2BB1-A472-524F-3516-A8CDBFEF7B0B}"/>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7C9CC714-18A3-916F-D048-2D21E8977529}"/>
              </a:ext>
            </a:extLst>
          </p:cNvPr>
          <p:cNvSpPr>
            <a:spLocks noGrp="1"/>
          </p:cNvSpPr>
          <p:nvPr>
            <p:ph type="sldNum" sz="quarter" idx="4"/>
          </p:nvPr>
        </p:nvSpPr>
        <p:spPr/>
        <p:txBody>
          <a:bodyPr/>
          <a:lstStyle/>
          <a:p>
            <a:fld id="{3D23FD3E-EA92-4EF9-B826-0F4AC5D6052A}" type="slidenum">
              <a:rPr lang="de-DE" smtClean="0"/>
              <a:pPr/>
              <a:t>29</a:t>
            </a:fld>
            <a:endParaRPr lang="de-DE" dirty="0"/>
          </a:p>
        </p:txBody>
      </p:sp>
      <p:sp>
        <p:nvSpPr>
          <p:cNvPr id="9" name="Rechteck 8">
            <a:extLst>
              <a:ext uri="{FF2B5EF4-FFF2-40B4-BE49-F238E27FC236}">
                <a16:creationId xmlns:a16="http://schemas.microsoft.com/office/drawing/2014/main" id="{36C72E43-8AFA-DDA1-19F4-21EE4DE2B3B4}"/>
              </a:ext>
            </a:extLst>
          </p:cNvPr>
          <p:cNvSpPr/>
          <p:nvPr/>
        </p:nvSpPr>
        <p:spPr bwMode="gray">
          <a:xfrm>
            <a:off x="370918" y="887185"/>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Lebenswelt der Kinder</a:t>
            </a:r>
          </a:p>
        </p:txBody>
      </p:sp>
    </p:spTree>
    <p:extLst>
      <p:ext uri="{BB962C8B-B14F-4D97-AF65-F5344CB8AC3E}">
        <p14:creationId xmlns:p14="http://schemas.microsoft.com/office/powerpoint/2010/main" val="314618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E643F84-EC27-5148-0F0D-FBD9422E7F77}"/>
              </a:ext>
            </a:extLst>
          </p:cNvPr>
          <p:cNvSpPr/>
          <p:nvPr/>
        </p:nvSpPr>
        <p:spPr bwMode="gray">
          <a:xfrm>
            <a:off x="391886" y="887185"/>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Kinderschutzrecht inklusiv gewendet</a:t>
            </a:r>
          </a:p>
        </p:txBody>
      </p:sp>
      <p:sp>
        <p:nvSpPr>
          <p:cNvPr id="2" name="Fußzeilenplatzhalter 1">
            <a:extLst>
              <a:ext uri="{FF2B5EF4-FFF2-40B4-BE49-F238E27FC236}">
                <a16:creationId xmlns:a16="http://schemas.microsoft.com/office/drawing/2014/main" id="{2ED18915-6B45-3978-4BCD-17F095C7EF31}"/>
              </a:ext>
            </a:extLst>
          </p:cNvPr>
          <p:cNvSpPr>
            <a:spLocks noGrp="1"/>
          </p:cNvSpPr>
          <p:nvPr>
            <p:ph type="ftr" sz="quarter" idx="3"/>
          </p:nvPr>
        </p:nvSpPr>
        <p:spPr/>
        <p:txBody>
          <a:bodyPr/>
          <a:lstStyle/>
          <a:p>
            <a:endParaRPr lang="de-DE" dirty="0"/>
          </a:p>
        </p:txBody>
      </p:sp>
      <p:sp>
        <p:nvSpPr>
          <p:cNvPr id="5" name="Foliennummernplatzhalter 4">
            <a:extLst>
              <a:ext uri="{FF2B5EF4-FFF2-40B4-BE49-F238E27FC236}">
                <a16:creationId xmlns:a16="http://schemas.microsoft.com/office/drawing/2014/main" id="{FFB2D986-E7BB-2650-3AC4-3A1CED66B1D4}"/>
              </a:ext>
            </a:extLst>
          </p:cNvPr>
          <p:cNvSpPr>
            <a:spLocks noGrp="1"/>
          </p:cNvSpPr>
          <p:nvPr>
            <p:ph type="sldNum" sz="quarter" idx="4"/>
          </p:nvPr>
        </p:nvSpPr>
        <p:spPr/>
        <p:txBody>
          <a:bodyPr/>
          <a:lstStyle/>
          <a:p>
            <a:fld id="{3D23FD3E-EA92-4EF9-B826-0F4AC5D6052A}" type="slidenum">
              <a:rPr lang="de-DE" smtClean="0"/>
              <a:pPr/>
              <a:t>3</a:t>
            </a:fld>
            <a:endParaRPr lang="de-DE" dirty="0"/>
          </a:p>
        </p:txBody>
      </p:sp>
    </p:spTree>
    <p:extLst>
      <p:ext uri="{BB962C8B-B14F-4D97-AF65-F5344CB8AC3E}">
        <p14:creationId xmlns:p14="http://schemas.microsoft.com/office/powerpoint/2010/main" val="339834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771D8-49BA-F9EF-71A6-0BFC0B658D38}"/>
              </a:ext>
            </a:extLst>
          </p:cNvPr>
          <p:cNvSpPr>
            <a:spLocks noGrp="1"/>
          </p:cNvSpPr>
          <p:nvPr>
            <p:ph type="title"/>
          </p:nvPr>
        </p:nvSpPr>
        <p:spPr>
          <a:xfrm>
            <a:off x="358050" y="918466"/>
            <a:ext cx="11484000" cy="332399"/>
          </a:xfrm>
        </p:spPr>
        <p:txBody>
          <a:bodyPr>
            <a:normAutofit/>
          </a:bodyPr>
          <a:lstStyle/>
          <a:p>
            <a:r>
              <a:rPr lang="de-DE" dirty="0"/>
              <a:t>Lebenswelt von Kindern mit Behinderungen/Beeinträchtigungen </a:t>
            </a:r>
          </a:p>
        </p:txBody>
      </p:sp>
      <p:sp>
        <p:nvSpPr>
          <p:cNvPr id="5" name="Textplatzhalter 4">
            <a:extLst>
              <a:ext uri="{FF2B5EF4-FFF2-40B4-BE49-F238E27FC236}">
                <a16:creationId xmlns:a16="http://schemas.microsoft.com/office/drawing/2014/main" id="{A21BAB35-304E-F0EA-79B0-D478E334A9F8}"/>
              </a:ext>
            </a:extLst>
          </p:cNvPr>
          <p:cNvSpPr>
            <a:spLocks noGrp="1"/>
          </p:cNvSpPr>
          <p:nvPr>
            <p:ph type="body" sz="quarter" idx="14"/>
          </p:nvPr>
        </p:nvSpPr>
        <p:spPr>
          <a:xfrm>
            <a:off x="358050" y="5710101"/>
            <a:ext cx="11484000" cy="496546"/>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Tervooren, Anja (2022): Die soziale Kategorie Behinderung als Desiderat einer intersektionalen Kindheitsforschung, in: Bak, Raphael/Machold, Claudia (Hrsg.): Kindheit und Kindheitsforschung </a:t>
            </a:r>
            <a:r>
              <a:rPr kumimoji="0" lang="de-DE" sz="1200" b="0" i="1" u="none" strike="noStrike" kern="1200" cap="none" spc="0" normalizeH="0" baseline="0" noProof="0" dirty="0">
                <a:ln>
                  <a:noFill/>
                </a:ln>
                <a:solidFill>
                  <a:prstClr val="black"/>
                </a:solidFill>
                <a:effectLst/>
                <a:uLnTx/>
                <a:uFillTx/>
                <a:latin typeface="Calibri"/>
                <a:ea typeface="+mn-ea"/>
                <a:cs typeface="+mn-cs"/>
              </a:rPr>
              <a:t>intersektional</a:t>
            </a:r>
            <a:r>
              <a:rPr kumimoji="0" lang="de-DE" sz="1200" b="0" i="0" u="none" strike="noStrike" kern="1200" cap="none" spc="0" normalizeH="0" baseline="0" noProof="0" dirty="0">
                <a:ln>
                  <a:noFill/>
                </a:ln>
                <a:solidFill>
                  <a:prstClr val="black"/>
                </a:solidFill>
                <a:effectLst/>
                <a:uLnTx/>
                <a:uFillTx/>
                <a:latin typeface="Calibri"/>
                <a:ea typeface="+mn-ea"/>
                <a:cs typeface="+mn-cs"/>
              </a:rPr>
              <a:t> denken , Wiesbaden, 137-152</a:t>
            </a:r>
          </a:p>
          <a:p>
            <a:endParaRPr lang="de-DE" dirty="0"/>
          </a:p>
        </p:txBody>
      </p:sp>
      <p:sp>
        <p:nvSpPr>
          <p:cNvPr id="8" name="Inhaltsplatzhalter 7">
            <a:extLst>
              <a:ext uri="{FF2B5EF4-FFF2-40B4-BE49-F238E27FC236}">
                <a16:creationId xmlns:a16="http://schemas.microsoft.com/office/drawing/2014/main" id="{1C600D89-E743-C81A-0765-5123411A49D6}"/>
              </a:ext>
            </a:extLst>
          </p:cNvPr>
          <p:cNvSpPr txBox="1">
            <a:spLocks noGrp="1"/>
          </p:cNvSpPr>
          <p:nvPr>
            <p:ph sz="quarter" idx="17"/>
          </p:nvPr>
        </p:nvSpPr>
        <p:spPr>
          <a:xfrm>
            <a:off x="358775" y="1619250"/>
            <a:ext cx="5984152" cy="2585323"/>
          </a:xfrm>
          <a:prstGeom prst="rect">
            <a:avLst/>
          </a:prstGeom>
          <a:noFill/>
        </p:spPr>
        <p:txBody>
          <a:bodyPr wrap="square" rtlCol="0">
            <a:spAutoFit/>
          </a:bodyPr>
          <a:lstStyle/>
          <a:p>
            <a:r>
              <a:rPr lang="de-DE" sz="1800" dirty="0"/>
              <a:t>„Identitäten von Kindern allein unter dem Vorzeichen von ‚Behinderung‘ zu sehen, laufe auf der einen Seite Gefahr, ihnen den Ausdruck anderer Anteile ihrer Identität zu verweigern. Auf der anderen Seite werden ohne Berücksichtigung dieses Vorzeichens jedoch zentrale, häufig entscheidende Faktoren ihrer Identität ignoriert. </a:t>
            </a:r>
            <a:r>
              <a:rPr lang="de-DE" sz="1800" dirty="0">
                <a:highlight>
                  <a:srgbClr val="FFFF00"/>
                </a:highlight>
              </a:rPr>
              <a:t>Es gelte deshalb zu untersuchen, wie die Zugehörigkeit zu unterschiedlichen sozialen Kategorien behindernde Barrieren verstärke oder aber mildere“</a:t>
            </a:r>
            <a:r>
              <a:rPr lang="de-DE" sz="1800" dirty="0"/>
              <a:t> (Priestley, M. 1998 zit. </a:t>
            </a:r>
            <a:r>
              <a:rPr lang="de-DE" sz="1800" dirty="0" err="1"/>
              <a:t>Tervooren</a:t>
            </a:r>
            <a:r>
              <a:rPr lang="de-DE" sz="1800" dirty="0"/>
              <a:t>, Anja (2022):</a:t>
            </a:r>
          </a:p>
        </p:txBody>
      </p:sp>
      <p:sp>
        <p:nvSpPr>
          <p:cNvPr id="3" name="Fußzeilenplatzhalter 2">
            <a:extLst>
              <a:ext uri="{FF2B5EF4-FFF2-40B4-BE49-F238E27FC236}">
                <a16:creationId xmlns:a16="http://schemas.microsoft.com/office/drawing/2014/main" id="{9B0384A9-55B2-1CBA-8661-450F22CCAF53}"/>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8EF5F52F-5F36-E1D3-14A3-F2C33AA115D5}"/>
              </a:ext>
            </a:extLst>
          </p:cNvPr>
          <p:cNvSpPr>
            <a:spLocks noGrp="1"/>
          </p:cNvSpPr>
          <p:nvPr>
            <p:ph type="sldNum" sz="quarter" idx="4"/>
          </p:nvPr>
        </p:nvSpPr>
        <p:spPr/>
        <p:txBody>
          <a:bodyPr/>
          <a:lstStyle/>
          <a:p>
            <a:fld id="{3D23FD3E-EA92-4EF9-B826-0F4AC5D6052A}" type="slidenum">
              <a:rPr lang="de-DE" smtClean="0"/>
              <a:pPr/>
              <a:t>30</a:t>
            </a:fld>
            <a:endParaRPr lang="de-DE" dirty="0"/>
          </a:p>
        </p:txBody>
      </p:sp>
    </p:spTree>
    <p:extLst>
      <p:ext uri="{BB962C8B-B14F-4D97-AF65-F5344CB8AC3E}">
        <p14:creationId xmlns:p14="http://schemas.microsoft.com/office/powerpoint/2010/main" val="304882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1BD950C-2A0D-1089-CC8F-359E1D48C971}"/>
              </a:ext>
            </a:extLst>
          </p:cNvPr>
          <p:cNvPicPr>
            <a:picLocks noChangeAspect="1"/>
          </p:cNvPicPr>
          <p:nvPr/>
        </p:nvPicPr>
        <p:blipFill>
          <a:blip r:embed="rId2"/>
          <a:stretch>
            <a:fillRect/>
          </a:stretch>
        </p:blipFill>
        <p:spPr>
          <a:xfrm>
            <a:off x="451834" y="2039886"/>
            <a:ext cx="2642557" cy="3788613"/>
          </a:xfrm>
          <a:prstGeom prst="rect">
            <a:avLst/>
          </a:prstGeom>
        </p:spPr>
        <p:style>
          <a:lnRef idx="2">
            <a:schemeClr val="dk1"/>
          </a:lnRef>
          <a:fillRef idx="1">
            <a:schemeClr val="lt1"/>
          </a:fillRef>
          <a:effectRef idx="0">
            <a:schemeClr val="dk1"/>
          </a:effectRef>
          <a:fontRef idx="minor">
            <a:schemeClr val="dk1"/>
          </a:fontRef>
        </p:style>
      </p:pic>
      <p:sp>
        <p:nvSpPr>
          <p:cNvPr id="3" name="Inhaltsplatzhalter 2">
            <a:extLst>
              <a:ext uri="{FF2B5EF4-FFF2-40B4-BE49-F238E27FC236}">
                <a16:creationId xmlns:a16="http://schemas.microsoft.com/office/drawing/2014/main" id="{6DBB8F2F-B2A2-645A-68C4-6331B24976E2}"/>
              </a:ext>
            </a:extLst>
          </p:cNvPr>
          <p:cNvSpPr>
            <a:spLocks noGrp="1"/>
          </p:cNvSpPr>
          <p:nvPr>
            <p:ph idx="19"/>
          </p:nvPr>
        </p:nvSpPr>
        <p:spPr>
          <a:xfrm>
            <a:off x="5812050" y="779190"/>
            <a:ext cx="5928116" cy="4553569"/>
          </a:xfrm>
        </p:spPr>
        <p:txBody>
          <a:bodyPr wrap="square">
            <a:normAutofit fontScale="92500" lnSpcReduction="10000"/>
          </a:bodyPr>
          <a:lstStyle/>
          <a:p>
            <a:pPr marL="285750" indent="-285750" algn="l">
              <a:buFont typeface="Arial" panose="020B0604020202020204" pitchFamily="34" charset="0"/>
              <a:buChar char="•"/>
            </a:pPr>
            <a:r>
              <a:rPr lang="de-DE" sz="1800" b="0" i="0" u="none" strike="noStrike" baseline="0" dirty="0">
                <a:latin typeface="CentennialLTStd-Light"/>
              </a:rPr>
              <a:t>Kinder und Jugendliche mit Beeinträchtigungen leben häufiger als Kinder und Jugendliche </a:t>
            </a:r>
            <a:r>
              <a:rPr lang="de-DE" dirty="0">
                <a:latin typeface="CentennialLTStd-Light"/>
              </a:rPr>
              <a:t>o.B. </a:t>
            </a:r>
            <a:r>
              <a:rPr lang="de-DE" sz="1800" b="0" i="0" u="none" strike="noStrike" baseline="0" dirty="0">
                <a:latin typeface="CentennialLTStd-Light"/>
              </a:rPr>
              <a:t>in einer Ein-Eltern-Familie, auch wenn beide Gruppen am häufigsten mit zwei Elternteilen aufwachsen.</a:t>
            </a:r>
          </a:p>
          <a:p>
            <a:pPr marL="285750" indent="-285750" algn="l">
              <a:buFont typeface="Arial" panose="020B0604020202020204" pitchFamily="34" charset="0"/>
              <a:buChar char="•"/>
            </a:pPr>
            <a:r>
              <a:rPr lang="de-DE" sz="1800" b="0" i="0" u="none" strike="noStrike" baseline="0" dirty="0">
                <a:latin typeface="CentennialLTStd-Light"/>
              </a:rPr>
              <a:t>In allen Altersgruppen geben jungen Menschen mit Beeinträchtigungen häufiger an, dass sie nur geringe Unterstützung durch ihr soziales Umfeld erfahren.</a:t>
            </a:r>
          </a:p>
          <a:p>
            <a:pPr marL="285750" indent="-285750" algn="l">
              <a:buFont typeface="Arial" panose="020B0604020202020204" pitchFamily="34" charset="0"/>
              <a:buChar char="•"/>
            </a:pPr>
            <a:r>
              <a:rPr lang="de-DE" dirty="0">
                <a:latin typeface="CentennialLTStd-Light"/>
              </a:rPr>
              <a:t>Junge Menschen mit Behinderung geben seltener an, einen Freund/Freunde zu haben.</a:t>
            </a:r>
          </a:p>
          <a:p>
            <a:pPr marL="285750" indent="-285750" algn="l">
              <a:buFont typeface="Arial" panose="020B0604020202020204" pitchFamily="34" charset="0"/>
              <a:buChar char="•"/>
            </a:pPr>
            <a:r>
              <a:rPr lang="de-DE" sz="1800" b="0" i="0" u="none" strike="noStrike" baseline="0" dirty="0">
                <a:latin typeface="CentennialLTStd-Light"/>
              </a:rPr>
              <a:t>Kinder und Jugendliche mit Beeinträchtigungen haben häufiger auffällige emotionale Störungen (Aussage von Eltern).</a:t>
            </a:r>
          </a:p>
          <a:p>
            <a:pPr marL="285750" indent="-285750" algn="l">
              <a:buFont typeface="Arial" panose="020B0604020202020204" pitchFamily="34" charset="0"/>
              <a:buChar char="•"/>
            </a:pPr>
            <a:r>
              <a:rPr lang="de-DE" sz="1800" b="0" i="0" u="none" strike="noStrike" baseline="0" dirty="0">
                <a:latin typeface="CentennialLTStd-Light"/>
              </a:rPr>
              <a:t>Verglichen mit Kindern und Jugendlichen ohne Beeinträchtigungen sind Kinder und Jugendlichen mit Beeinträchtigungen häufiger nie sportlich aktiv.</a:t>
            </a:r>
          </a:p>
          <a:p>
            <a:pPr marL="285750" indent="-285750" algn="l">
              <a:buFont typeface="Arial" panose="020B0604020202020204" pitchFamily="34" charset="0"/>
              <a:buChar char="•"/>
            </a:pPr>
            <a:r>
              <a:rPr lang="de-DE" sz="1800" b="0" i="0" u="none" strike="noStrike" baseline="0" dirty="0">
                <a:latin typeface="CentennialLTStd-Light"/>
              </a:rPr>
              <a:t>Kinder und Jugendliche aller Altersgruppen mit Beeinträchtigungen werden deutlich häufiger gehänselt oder schikaniert.</a:t>
            </a:r>
          </a:p>
          <a:p>
            <a:pPr marL="285750" indent="-285750" algn="l">
              <a:buFont typeface="Arial" panose="020B0604020202020204" pitchFamily="34" charset="0"/>
              <a:buChar char="•"/>
            </a:pPr>
            <a:endParaRPr lang="de-DE" dirty="0"/>
          </a:p>
        </p:txBody>
      </p:sp>
      <p:sp>
        <p:nvSpPr>
          <p:cNvPr id="20" name="Footer Placeholder 6">
            <a:extLst>
              <a:ext uri="{FF2B5EF4-FFF2-40B4-BE49-F238E27FC236}">
                <a16:creationId xmlns:a16="http://schemas.microsoft.com/office/drawing/2014/main" id="{7F61D08A-73EA-E2CD-7D4F-353EF2828BA2}"/>
              </a:ext>
            </a:extLst>
          </p:cNvPr>
          <p:cNvSpPr>
            <a:spLocks noGrp="1"/>
          </p:cNvSpPr>
          <p:nvPr>
            <p:ph type="ftr" sz="quarter" idx="3"/>
          </p:nvPr>
        </p:nvSpPr>
        <p:spPr>
          <a:xfrm>
            <a:off x="358050" y="6516000"/>
            <a:ext cx="10440000" cy="138499"/>
          </a:xfrm>
        </p:spPr>
        <p:txBody>
          <a:bodyPr/>
          <a:lstStyle/>
          <a:p>
            <a:endParaRPr lang="de-DE"/>
          </a:p>
        </p:txBody>
      </p:sp>
      <p:sp>
        <p:nvSpPr>
          <p:cNvPr id="7" name="Foliennummernplatzhalter 6">
            <a:extLst>
              <a:ext uri="{FF2B5EF4-FFF2-40B4-BE49-F238E27FC236}">
                <a16:creationId xmlns:a16="http://schemas.microsoft.com/office/drawing/2014/main" id="{B86218DD-2874-0406-20DA-BF2442DFE75A}"/>
              </a:ext>
            </a:extLst>
          </p:cNvPr>
          <p:cNvSpPr>
            <a:spLocks noGrp="1"/>
          </p:cNvSpPr>
          <p:nvPr>
            <p:ph type="sldNum" sz="quarter" idx="4"/>
          </p:nvPr>
        </p:nvSpPr>
        <p:spPr>
          <a:xfrm>
            <a:off x="10942050" y="6516000"/>
            <a:ext cx="900000" cy="138499"/>
          </a:xfrm>
        </p:spPr>
        <p:txBody>
          <a:bodyPr anchor="b">
            <a:normAutofit/>
          </a:bodyPr>
          <a:lstStyle/>
          <a:p>
            <a:pPr>
              <a:spcAft>
                <a:spcPts val="600"/>
              </a:spcAft>
            </a:pPr>
            <a:fld id="{3D23FD3E-EA92-4EF9-B826-0F4AC5D6052A}" type="slidenum">
              <a:rPr lang="de-DE" smtClean="0"/>
              <a:pPr>
                <a:spcAft>
                  <a:spcPts val="600"/>
                </a:spcAft>
              </a:pPr>
              <a:t>31</a:t>
            </a:fld>
            <a:endParaRPr lang="de-DE"/>
          </a:p>
        </p:txBody>
      </p:sp>
      <p:sp>
        <p:nvSpPr>
          <p:cNvPr id="12" name="Textplatzhalter 11">
            <a:extLst>
              <a:ext uri="{FF2B5EF4-FFF2-40B4-BE49-F238E27FC236}">
                <a16:creationId xmlns:a16="http://schemas.microsoft.com/office/drawing/2014/main" id="{75538C80-0AA0-2CF6-3EFA-8F248D0DA7BF}"/>
              </a:ext>
            </a:extLst>
          </p:cNvPr>
          <p:cNvSpPr>
            <a:spLocks noGrp="1"/>
          </p:cNvSpPr>
          <p:nvPr>
            <p:ph type="body" sz="quarter" idx="15"/>
          </p:nvPr>
        </p:nvSpPr>
        <p:spPr>
          <a:xfrm>
            <a:off x="304391" y="6066323"/>
            <a:ext cx="2642557" cy="193899"/>
          </a:xfrm>
        </p:spPr>
        <p:txBody>
          <a:bodyPr/>
          <a:lstStyle/>
          <a:p>
            <a:r>
              <a:rPr lang="de-DE" dirty="0"/>
              <a:t>2022</a:t>
            </a:r>
          </a:p>
        </p:txBody>
      </p:sp>
      <p:sp>
        <p:nvSpPr>
          <p:cNvPr id="17" name="Sprechblase: rechteckig mit abgerundeten Ecken 16">
            <a:extLst>
              <a:ext uri="{FF2B5EF4-FFF2-40B4-BE49-F238E27FC236}">
                <a16:creationId xmlns:a16="http://schemas.microsoft.com/office/drawing/2014/main" id="{2C857CF3-A95B-B58B-6CC0-F96645E130F6}"/>
              </a:ext>
            </a:extLst>
          </p:cNvPr>
          <p:cNvSpPr/>
          <p:nvPr/>
        </p:nvSpPr>
        <p:spPr bwMode="gray">
          <a:xfrm>
            <a:off x="1046843" y="527405"/>
            <a:ext cx="4389982" cy="1910861"/>
          </a:xfrm>
          <a:prstGeom prst="wedgeRoundRectCallou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pPr>
            <a:r>
              <a:rPr lang="de-DE"/>
              <a:t>I</a:t>
            </a:r>
            <a:r>
              <a:rPr lang="de-DE" b="0" i="0" u="none" strike="noStrike" baseline="0"/>
              <a:t>n verschiedenen Dimensionen zeigen sich deutliche Unterschiede zwischen Menschen mit und ohne Beeinträchtigung bzw. Behinderung, die auf eine Benachteiligung von Menschen mit einer Behinderung oder Beeinträchtigung hindeuten.</a:t>
            </a:r>
            <a:endParaRPr lang="de-DE" dirty="0"/>
          </a:p>
        </p:txBody>
      </p:sp>
      <p:sp>
        <p:nvSpPr>
          <p:cNvPr id="19" name="Rechteck: abgerundete Ecken 18">
            <a:extLst>
              <a:ext uri="{FF2B5EF4-FFF2-40B4-BE49-F238E27FC236}">
                <a16:creationId xmlns:a16="http://schemas.microsoft.com/office/drawing/2014/main" id="{F5F555D4-A23A-C143-B73C-65603DB7F760}"/>
              </a:ext>
            </a:extLst>
          </p:cNvPr>
          <p:cNvSpPr/>
          <p:nvPr/>
        </p:nvSpPr>
        <p:spPr bwMode="gray">
          <a:xfrm>
            <a:off x="3739662" y="5332759"/>
            <a:ext cx="7702061" cy="1044742"/>
          </a:xfrm>
          <a:prstGeom prst="round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Lebenssituation von jungen Menschen mit Behinderungen variiert stark je nach Form der Behinderung . </a:t>
            </a:r>
          </a:p>
        </p:txBody>
      </p:sp>
    </p:spTree>
    <p:extLst>
      <p:ext uri="{BB962C8B-B14F-4D97-AF65-F5344CB8AC3E}">
        <p14:creationId xmlns:p14="http://schemas.microsoft.com/office/powerpoint/2010/main" val="2630023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feil: nach links und rechts 7">
            <a:extLst>
              <a:ext uri="{FF2B5EF4-FFF2-40B4-BE49-F238E27FC236}">
                <a16:creationId xmlns:a16="http://schemas.microsoft.com/office/drawing/2014/main" id="{C20A0B6C-EF5A-8C2F-FF15-722A3D8F3B21}"/>
              </a:ext>
            </a:extLst>
          </p:cNvPr>
          <p:cNvSpPr/>
          <p:nvPr/>
        </p:nvSpPr>
        <p:spPr bwMode="gray">
          <a:xfrm>
            <a:off x="3090441" y="2880408"/>
            <a:ext cx="5548323" cy="646770"/>
          </a:xfrm>
          <a:prstGeom prst="lef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endParaRPr>
          </a:p>
        </p:txBody>
      </p:sp>
      <p:sp>
        <p:nvSpPr>
          <p:cNvPr id="9" name="Ellipse 8">
            <a:extLst>
              <a:ext uri="{FF2B5EF4-FFF2-40B4-BE49-F238E27FC236}">
                <a16:creationId xmlns:a16="http://schemas.microsoft.com/office/drawing/2014/main" id="{F1C16E64-4FF8-B204-158B-5BB8F5326B84}"/>
              </a:ext>
            </a:extLst>
          </p:cNvPr>
          <p:cNvSpPr/>
          <p:nvPr/>
        </p:nvSpPr>
        <p:spPr bwMode="gray">
          <a:xfrm>
            <a:off x="1057294" y="2791443"/>
            <a:ext cx="1782984" cy="1037064"/>
          </a:xfrm>
          <a:prstGeom prst="ellipse">
            <a:avLst/>
          </a:prstGeom>
          <a:solidFill>
            <a:schemeClr val="accent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Autonomie</a:t>
            </a:r>
          </a:p>
        </p:txBody>
      </p:sp>
      <p:sp>
        <p:nvSpPr>
          <p:cNvPr id="10" name="Ellipse 9">
            <a:extLst>
              <a:ext uri="{FF2B5EF4-FFF2-40B4-BE49-F238E27FC236}">
                <a16:creationId xmlns:a16="http://schemas.microsoft.com/office/drawing/2014/main" id="{DC0D7FA9-8E32-3E43-1D6E-18A4D5B5928D}"/>
              </a:ext>
            </a:extLst>
          </p:cNvPr>
          <p:cNvSpPr/>
          <p:nvPr/>
        </p:nvSpPr>
        <p:spPr bwMode="gray">
          <a:xfrm>
            <a:off x="8892879" y="2675982"/>
            <a:ext cx="1998574" cy="1037064"/>
          </a:xfrm>
          <a:prstGeom prst="ellipse">
            <a:avLst/>
          </a:prstGeom>
          <a:solidFill>
            <a:schemeClr val="accent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Abhängigkeit</a:t>
            </a:r>
          </a:p>
        </p:txBody>
      </p:sp>
      <p:sp>
        <p:nvSpPr>
          <p:cNvPr id="3" name="Pfeil: nach links und rechts 2">
            <a:extLst>
              <a:ext uri="{FF2B5EF4-FFF2-40B4-BE49-F238E27FC236}">
                <a16:creationId xmlns:a16="http://schemas.microsoft.com/office/drawing/2014/main" id="{496D8458-A281-9227-A411-C8535C85D2D1}"/>
              </a:ext>
            </a:extLst>
          </p:cNvPr>
          <p:cNvSpPr/>
          <p:nvPr/>
        </p:nvSpPr>
        <p:spPr bwMode="gray">
          <a:xfrm>
            <a:off x="3090441" y="4956806"/>
            <a:ext cx="5548323" cy="646770"/>
          </a:xfrm>
          <a:prstGeom prst="lef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endParaRPr>
          </a:p>
        </p:txBody>
      </p:sp>
      <p:sp>
        <p:nvSpPr>
          <p:cNvPr id="4" name="Ellipse 3">
            <a:extLst>
              <a:ext uri="{FF2B5EF4-FFF2-40B4-BE49-F238E27FC236}">
                <a16:creationId xmlns:a16="http://schemas.microsoft.com/office/drawing/2014/main" id="{99E10734-A50A-1EFD-E2E1-E5DB11075580}"/>
              </a:ext>
            </a:extLst>
          </p:cNvPr>
          <p:cNvSpPr/>
          <p:nvPr/>
        </p:nvSpPr>
        <p:spPr bwMode="gray">
          <a:xfrm>
            <a:off x="1057294" y="4727709"/>
            <a:ext cx="1782984" cy="1037064"/>
          </a:xfrm>
          <a:prstGeom prst="ellipse">
            <a:avLst/>
          </a:prstGeom>
          <a:solidFill>
            <a:schemeClr val="accent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Handlungs-fähigkeit</a:t>
            </a:r>
          </a:p>
        </p:txBody>
      </p:sp>
      <p:sp>
        <p:nvSpPr>
          <p:cNvPr id="7" name="Ellipse 6">
            <a:extLst>
              <a:ext uri="{FF2B5EF4-FFF2-40B4-BE49-F238E27FC236}">
                <a16:creationId xmlns:a16="http://schemas.microsoft.com/office/drawing/2014/main" id="{8359A2E4-5CFC-3E75-98BC-1B6258EEC19F}"/>
              </a:ext>
            </a:extLst>
          </p:cNvPr>
          <p:cNvSpPr/>
          <p:nvPr/>
        </p:nvSpPr>
        <p:spPr bwMode="gray">
          <a:xfrm>
            <a:off x="8941350" y="4695319"/>
            <a:ext cx="1998574" cy="1037064"/>
          </a:xfrm>
          <a:prstGeom prst="ellipse">
            <a:avLst/>
          </a:prstGeom>
          <a:solidFill>
            <a:schemeClr val="accent6"/>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Verletzlich-</a:t>
            </a:r>
            <a:r>
              <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rPr>
              <a:t>keit</a:t>
            </a: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14" name="Textfeld 13">
            <a:extLst>
              <a:ext uri="{FF2B5EF4-FFF2-40B4-BE49-F238E27FC236}">
                <a16:creationId xmlns:a16="http://schemas.microsoft.com/office/drawing/2014/main" id="{DD230AEF-201B-956A-51F5-D43879B0BA0F}"/>
              </a:ext>
            </a:extLst>
          </p:cNvPr>
          <p:cNvSpPr txBox="1"/>
          <p:nvPr/>
        </p:nvSpPr>
        <p:spPr>
          <a:xfrm>
            <a:off x="2840278" y="3955239"/>
            <a:ext cx="7039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Asymmetrische (Sorge-)Beziehungen in familiären und außerfamiliären Settings, pädagogischen, medizinischen Institutionen</a:t>
            </a:r>
          </a:p>
        </p:txBody>
      </p:sp>
      <p:sp>
        <p:nvSpPr>
          <p:cNvPr id="2" name="Rechteck 1">
            <a:extLst>
              <a:ext uri="{FF2B5EF4-FFF2-40B4-BE49-F238E27FC236}">
                <a16:creationId xmlns:a16="http://schemas.microsoft.com/office/drawing/2014/main" id="{CE6AD958-0661-A898-4BB5-3D8A7A96F4D3}"/>
              </a:ext>
            </a:extLst>
          </p:cNvPr>
          <p:cNvSpPr/>
          <p:nvPr/>
        </p:nvSpPr>
        <p:spPr bwMode="gray">
          <a:xfrm>
            <a:off x="7604567" y="1086664"/>
            <a:ext cx="4237483" cy="727008"/>
          </a:xfrm>
          <a:prstGeom prst="rect">
            <a:avLst/>
          </a:prstGeom>
          <a:solidFill>
            <a:srgbClr val="FFFF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dirty="0">
                <a:solidFill>
                  <a:prstClr val="black"/>
                </a:solidFill>
                <a:latin typeface="Calibri"/>
                <a:sym typeface="Arial"/>
              </a:rPr>
              <a:t>… v</a:t>
            </a:r>
            <a:r>
              <a:rPr kumimoji="0" lang="de-DE" sz="2800" b="0" i="0" u="none" strike="noStrike" kern="1200" cap="none" spc="0" normalizeH="0" baseline="0" noProof="0" dirty="0" err="1">
                <a:ln>
                  <a:noFill/>
                </a:ln>
                <a:solidFill>
                  <a:prstClr val="black"/>
                </a:solidFill>
                <a:effectLst/>
                <a:uLnTx/>
                <a:uFillTx/>
                <a:latin typeface="Calibri"/>
                <a:ea typeface="+mn-ea"/>
                <a:cs typeface="+mn-cs"/>
                <a:sym typeface="Arial"/>
              </a:rPr>
              <a:t>ulnerabel</a:t>
            </a:r>
            <a:r>
              <a:rPr kumimoji="0" lang="de-DE" sz="2800" b="0" i="0" u="none" strike="noStrike" kern="1200" cap="none" spc="0" normalizeH="0" baseline="0" noProof="0" dirty="0">
                <a:ln>
                  <a:noFill/>
                </a:ln>
                <a:solidFill>
                  <a:prstClr val="black"/>
                </a:solidFill>
                <a:effectLst/>
                <a:uLnTx/>
                <a:uFillTx/>
                <a:latin typeface="Calibri"/>
                <a:ea typeface="+mn-ea"/>
                <a:cs typeface="+mn-cs"/>
                <a:sym typeface="Arial"/>
              </a:rPr>
              <a:t> und dennoch</a:t>
            </a:r>
            <a:r>
              <a:rPr kumimoji="0" lang="de-DE" sz="2800" b="0" i="0" u="none" strike="noStrike" kern="1200" cap="none" spc="0" normalizeH="0" noProof="0" dirty="0">
                <a:ln>
                  <a:noFill/>
                </a:ln>
                <a:solidFill>
                  <a:prstClr val="black"/>
                </a:solidFill>
                <a:effectLst/>
                <a:uLnTx/>
                <a:uFillTx/>
                <a:latin typeface="Calibri"/>
                <a:ea typeface="+mn-ea"/>
                <a:cs typeface="+mn-cs"/>
                <a:sym typeface="Arial"/>
              </a:rPr>
              <a:t> selbstbestimmt</a:t>
            </a:r>
            <a:r>
              <a:rPr kumimoji="0" lang="de-DE" sz="2800" b="0" i="0" u="none" strike="noStrike" kern="1200" cap="none" spc="0" normalizeH="0" baseline="0" noProof="0" dirty="0">
                <a:ln>
                  <a:noFill/>
                </a:ln>
                <a:solidFill>
                  <a:prstClr val="black"/>
                </a:solidFill>
                <a:effectLst/>
                <a:uLnTx/>
                <a:uFillTx/>
                <a:latin typeface="Calibri"/>
                <a:ea typeface="+mn-ea"/>
                <a:cs typeface="+mn-cs"/>
                <a:sym typeface="Arial"/>
              </a:rPr>
              <a:t> </a:t>
            </a:r>
          </a:p>
        </p:txBody>
      </p:sp>
      <p:sp>
        <p:nvSpPr>
          <p:cNvPr id="13" name="Textfeld 12">
            <a:extLst>
              <a:ext uri="{FF2B5EF4-FFF2-40B4-BE49-F238E27FC236}">
                <a16:creationId xmlns:a16="http://schemas.microsoft.com/office/drawing/2014/main" id="{A67D2B8E-C519-B64B-7DFC-C985A3CF18EC}"/>
              </a:ext>
            </a:extLst>
          </p:cNvPr>
          <p:cNvSpPr txBox="1"/>
          <p:nvPr/>
        </p:nvSpPr>
        <p:spPr>
          <a:xfrm>
            <a:off x="9645439" y="372191"/>
            <a:ext cx="16556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6FA9B754-620A-BD9A-31D7-2DAD7D82D27E}"/>
              </a:ext>
            </a:extLst>
          </p:cNvPr>
          <p:cNvSpPr/>
          <p:nvPr/>
        </p:nvSpPr>
        <p:spPr bwMode="gray">
          <a:xfrm>
            <a:off x="589756" y="916583"/>
            <a:ext cx="3646025" cy="1063180"/>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Lebenswelt von Kindern mit Behinderungen/Beeinträchtigungen</a:t>
            </a:r>
          </a:p>
        </p:txBody>
      </p:sp>
      <p:sp>
        <p:nvSpPr>
          <p:cNvPr id="11" name="Fußzeilenplatzhalter 10">
            <a:extLst>
              <a:ext uri="{FF2B5EF4-FFF2-40B4-BE49-F238E27FC236}">
                <a16:creationId xmlns:a16="http://schemas.microsoft.com/office/drawing/2014/main" id="{2179ACE6-B3F5-7A23-ABD5-6C3EF9D725EE}"/>
              </a:ext>
            </a:extLst>
          </p:cNvPr>
          <p:cNvSpPr>
            <a:spLocks noGrp="1"/>
          </p:cNvSpPr>
          <p:nvPr>
            <p:ph type="ftr" sz="quarter" idx="3"/>
          </p:nvPr>
        </p:nvSpPr>
        <p:spPr/>
        <p:txBody>
          <a:bodyPr/>
          <a:lstStyle/>
          <a:p>
            <a:endParaRPr lang="de-DE" dirty="0"/>
          </a:p>
        </p:txBody>
      </p:sp>
      <p:sp>
        <p:nvSpPr>
          <p:cNvPr id="12" name="Foliennummernplatzhalter 11">
            <a:extLst>
              <a:ext uri="{FF2B5EF4-FFF2-40B4-BE49-F238E27FC236}">
                <a16:creationId xmlns:a16="http://schemas.microsoft.com/office/drawing/2014/main" id="{BE93DF38-5DCA-1071-21CA-B5B9E5516F1C}"/>
              </a:ext>
            </a:extLst>
          </p:cNvPr>
          <p:cNvSpPr>
            <a:spLocks noGrp="1"/>
          </p:cNvSpPr>
          <p:nvPr>
            <p:ph type="sldNum" sz="quarter" idx="4"/>
          </p:nvPr>
        </p:nvSpPr>
        <p:spPr/>
        <p:txBody>
          <a:bodyPr/>
          <a:lstStyle/>
          <a:p>
            <a:fld id="{3D23FD3E-EA92-4EF9-B826-0F4AC5D6052A}" type="slidenum">
              <a:rPr lang="de-DE" smtClean="0"/>
              <a:pPr/>
              <a:t>32</a:t>
            </a:fld>
            <a:endParaRPr lang="de-DE" dirty="0"/>
          </a:p>
        </p:txBody>
      </p:sp>
    </p:spTree>
    <p:extLst>
      <p:ext uri="{BB962C8B-B14F-4D97-AF65-F5344CB8AC3E}">
        <p14:creationId xmlns:p14="http://schemas.microsoft.com/office/powerpoint/2010/main" val="29400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643A3-8372-A662-B455-CE6D330581AA}"/>
              </a:ext>
            </a:extLst>
          </p:cNvPr>
          <p:cNvSpPr>
            <a:spLocks noGrp="1"/>
          </p:cNvSpPr>
          <p:nvPr>
            <p:ph type="title"/>
          </p:nvPr>
        </p:nvSpPr>
        <p:spPr>
          <a:xfrm>
            <a:off x="358050" y="918466"/>
            <a:ext cx="11484000" cy="332399"/>
          </a:xfrm>
        </p:spPr>
        <p:txBody>
          <a:bodyPr>
            <a:normAutofit/>
          </a:bodyPr>
          <a:lstStyle/>
          <a:p>
            <a:r>
              <a:rPr lang="de-DE" dirty="0">
                <a:sym typeface="Wingdings" panose="05000000000000000000" pitchFamily="2" charset="2"/>
              </a:rPr>
              <a:t> Was bedeutet „</a:t>
            </a:r>
            <a:r>
              <a:rPr lang="de-DE" b="1" u="sng" dirty="0">
                <a:sym typeface="Wingdings" panose="05000000000000000000" pitchFamily="2" charset="2"/>
              </a:rPr>
              <a:t>Vulnerabilität</a:t>
            </a:r>
            <a:r>
              <a:rPr lang="de-DE" dirty="0">
                <a:sym typeface="Wingdings" panose="05000000000000000000" pitchFamily="2" charset="2"/>
              </a:rPr>
              <a:t>“ vor diesem Hintergrund?</a:t>
            </a:r>
            <a:endParaRPr lang="de-DE" dirty="0"/>
          </a:p>
        </p:txBody>
      </p:sp>
      <p:sp>
        <p:nvSpPr>
          <p:cNvPr id="3" name="Inhaltsplatzhalter 2">
            <a:extLst>
              <a:ext uri="{FF2B5EF4-FFF2-40B4-BE49-F238E27FC236}">
                <a16:creationId xmlns:a16="http://schemas.microsoft.com/office/drawing/2014/main" id="{06DBDFA9-533F-D506-5ED8-1F88EBFEAFD5}"/>
              </a:ext>
            </a:extLst>
          </p:cNvPr>
          <p:cNvSpPr>
            <a:spLocks noGrp="1"/>
          </p:cNvSpPr>
          <p:nvPr>
            <p:ph idx="1"/>
          </p:nvPr>
        </p:nvSpPr>
        <p:spPr>
          <a:xfrm>
            <a:off x="119485" y="2072919"/>
            <a:ext cx="7841070" cy="3600000"/>
          </a:xfrm>
        </p:spPr>
        <p:txBody>
          <a:bodyPr/>
          <a:lstStyle/>
          <a:p>
            <a:pPr marL="457200" indent="-457200">
              <a:buFont typeface="Wingdings" panose="05000000000000000000" pitchFamily="2" charset="2"/>
              <a:buChar char="v"/>
            </a:pPr>
            <a:r>
              <a:rPr lang="de-DE" sz="2800" b="1" dirty="0">
                <a:solidFill>
                  <a:srgbClr val="002060"/>
                </a:solidFill>
              </a:rPr>
              <a:t>Eine besondere Vulnerabilität von Kindern und Jugendlichen mit Beeinträchtigung ergibt sich nicht monokausal aus der Beeinträchtigung an sich, sondern aus dem Wechselspiel der Lebensbedingungen und Teilhabechancen des Kindes/ Jugendlichen und der Familie insgesamt.</a:t>
            </a:r>
          </a:p>
          <a:p>
            <a:pPr marL="457200" indent="-457200">
              <a:buFont typeface="Wingdings" panose="05000000000000000000" pitchFamily="2" charset="2"/>
              <a:buChar char="v"/>
            </a:pPr>
            <a:r>
              <a:rPr lang="de-DE" sz="2800" b="1" dirty="0">
                <a:solidFill>
                  <a:srgbClr val="002060"/>
                </a:solidFill>
              </a:rPr>
              <a:t>Risikofaktoren liegen dabei vor allem in den Umfeldbedingungen und den sozialen Faktoren.</a:t>
            </a:r>
          </a:p>
        </p:txBody>
      </p:sp>
      <p:graphicFrame>
        <p:nvGraphicFramePr>
          <p:cNvPr id="7" name="Diagramm 6">
            <a:extLst>
              <a:ext uri="{FF2B5EF4-FFF2-40B4-BE49-F238E27FC236}">
                <a16:creationId xmlns:a16="http://schemas.microsoft.com/office/drawing/2014/main" id="{C2933564-1C18-1BA1-B8A8-B6C530FBAC15}"/>
              </a:ext>
            </a:extLst>
          </p:cNvPr>
          <p:cNvGraphicFramePr/>
          <p:nvPr/>
        </p:nvGraphicFramePr>
        <p:xfrm>
          <a:off x="7322910" y="918467"/>
          <a:ext cx="4624448" cy="458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311C557E-D729-1386-A0A7-DFE55D3B3321}"/>
              </a:ext>
            </a:extLst>
          </p:cNvPr>
          <p:cNvSpPr>
            <a:spLocks noGrp="1"/>
          </p:cNvSpPr>
          <p:nvPr>
            <p:ph type="ftr" sz="quarter" idx="3"/>
          </p:nvPr>
        </p:nvSpPr>
        <p:spPr/>
        <p:txBody>
          <a:bodyPr/>
          <a:lstStyle/>
          <a:p>
            <a:endParaRPr lang="de-DE" dirty="0"/>
          </a:p>
        </p:txBody>
      </p:sp>
      <p:sp>
        <p:nvSpPr>
          <p:cNvPr id="5" name="Foliennummernplatzhalter 4">
            <a:extLst>
              <a:ext uri="{FF2B5EF4-FFF2-40B4-BE49-F238E27FC236}">
                <a16:creationId xmlns:a16="http://schemas.microsoft.com/office/drawing/2014/main" id="{6DA2F702-242B-39FC-C726-52055DC62443}"/>
              </a:ext>
            </a:extLst>
          </p:cNvPr>
          <p:cNvSpPr>
            <a:spLocks noGrp="1"/>
          </p:cNvSpPr>
          <p:nvPr>
            <p:ph type="sldNum" sz="quarter" idx="4"/>
          </p:nvPr>
        </p:nvSpPr>
        <p:spPr/>
        <p:txBody>
          <a:bodyPr/>
          <a:lstStyle/>
          <a:p>
            <a:fld id="{3D23FD3E-EA92-4EF9-B826-0F4AC5D6052A}" type="slidenum">
              <a:rPr lang="de-DE" smtClean="0"/>
              <a:pPr/>
              <a:t>33</a:t>
            </a:fld>
            <a:endParaRPr lang="de-DE" dirty="0"/>
          </a:p>
        </p:txBody>
      </p:sp>
    </p:spTree>
    <p:extLst>
      <p:ext uri="{BB962C8B-B14F-4D97-AF65-F5344CB8AC3E}">
        <p14:creationId xmlns:p14="http://schemas.microsoft.com/office/powerpoint/2010/main" val="4100074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46DADB8-DE43-5432-FEFB-74EDC42A63A2}"/>
              </a:ext>
            </a:extLst>
          </p:cNvPr>
          <p:cNvSpPr>
            <a:spLocks noGrp="1"/>
          </p:cNvSpPr>
          <p:nvPr>
            <p:ph type="body" sz="quarter" idx="15"/>
          </p:nvPr>
        </p:nvSpPr>
        <p:spPr/>
        <p:txBody>
          <a:bodyPr>
            <a:normAutofit/>
          </a:bodyPr>
          <a:lstStyle/>
          <a:p>
            <a:endParaRPr lang="de-DE"/>
          </a:p>
        </p:txBody>
      </p:sp>
      <p:sp>
        <p:nvSpPr>
          <p:cNvPr id="5" name="Textplatzhalter 4">
            <a:extLst>
              <a:ext uri="{FF2B5EF4-FFF2-40B4-BE49-F238E27FC236}">
                <a16:creationId xmlns:a16="http://schemas.microsoft.com/office/drawing/2014/main" id="{2C02DF90-6846-CDD5-8AF6-8F2236A5BC68}"/>
              </a:ext>
            </a:extLst>
          </p:cNvPr>
          <p:cNvSpPr>
            <a:spLocks noGrp="1"/>
          </p:cNvSpPr>
          <p:nvPr>
            <p:ph type="body" sz="quarter" idx="14"/>
          </p:nvPr>
        </p:nvSpPr>
        <p:spPr/>
        <p:txBody>
          <a:bodyPr/>
          <a:lstStyle/>
          <a:p>
            <a:endParaRPr lang="de-DE"/>
          </a:p>
        </p:txBody>
      </p:sp>
      <p:sp>
        <p:nvSpPr>
          <p:cNvPr id="6" name="Fußzeilenplatzhalter 5">
            <a:extLst>
              <a:ext uri="{FF2B5EF4-FFF2-40B4-BE49-F238E27FC236}">
                <a16:creationId xmlns:a16="http://schemas.microsoft.com/office/drawing/2014/main" id="{1895468A-1694-10E8-6705-9556E21ECB01}"/>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535B1FF1-0D42-C1DD-8A7F-C4B2774A2F55}"/>
              </a:ext>
            </a:extLst>
          </p:cNvPr>
          <p:cNvSpPr>
            <a:spLocks noGrp="1"/>
          </p:cNvSpPr>
          <p:nvPr>
            <p:ph type="sldNum" sz="quarter" idx="4"/>
          </p:nvPr>
        </p:nvSpPr>
        <p:spPr/>
        <p:txBody>
          <a:bodyPr/>
          <a:lstStyle/>
          <a:p>
            <a:fld id="{3D23FD3E-EA92-4EF9-B826-0F4AC5D6052A}" type="slidenum">
              <a:rPr lang="de-DE" smtClean="0"/>
              <a:pPr/>
              <a:t>34</a:t>
            </a:fld>
            <a:endParaRPr lang="de-DE" dirty="0"/>
          </a:p>
        </p:txBody>
      </p:sp>
      <p:graphicFrame>
        <p:nvGraphicFramePr>
          <p:cNvPr id="8" name="Inhaltsplatzhalter 7">
            <a:extLst>
              <a:ext uri="{FF2B5EF4-FFF2-40B4-BE49-F238E27FC236}">
                <a16:creationId xmlns:a16="http://schemas.microsoft.com/office/drawing/2014/main" id="{6181FDFC-F04E-7F43-0172-AB3E19275B45}"/>
              </a:ext>
            </a:extLst>
          </p:cNvPr>
          <p:cNvGraphicFramePr>
            <a:graphicFrameLocks noGrp="1"/>
          </p:cNvGraphicFramePr>
          <p:nvPr>
            <p:ph sz="quarter" idx="17"/>
          </p:nvPr>
        </p:nvGraphicFramePr>
        <p:xfrm>
          <a:off x="358775" y="1619250"/>
          <a:ext cx="11483975" cy="378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2FF578B8-8616-71B2-2BE6-84A8C6617DB7}"/>
              </a:ext>
            </a:extLst>
          </p:cNvPr>
          <p:cNvSpPr>
            <a:spLocks noGrp="1"/>
          </p:cNvSpPr>
          <p:nvPr>
            <p:ph type="title"/>
          </p:nvPr>
        </p:nvSpPr>
        <p:spPr bwMode="gray">
          <a:xfrm>
            <a:off x="358775" y="752475"/>
            <a:ext cx="11483975" cy="665163"/>
          </a:xfrm>
        </p:spPr>
        <p:txBody>
          <a:bodyPr/>
          <a:lstStyle/>
          <a:p>
            <a:r>
              <a:rPr lang="de-DE" sz="3200" b="1" dirty="0">
                <a:solidFill>
                  <a:srgbClr val="002060"/>
                </a:solidFill>
              </a:rPr>
              <a:t>Behinderungserfahrung – ein ambivalentes Phänomen</a:t>
            </a:r>
          </a:p>
        </p:txBody>
      </p:sp>
    </p:spTree>
    <p:extLst>
      <p:ext uri="{BB962C8B-B14F-4D97-AF65-F5344CB8AC3E}">
        <p14:creationId xmlns:p14="http://schemas.microsoft.com/office/powerpoint/2010/main" val="2645616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C90B2BB1-A472-524F-3516-A8CDBFEF7B0B}"/>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7C9CC714-18A3-916F-D048-2D21E8977529}"/>
              </a:ext>
            </a:extLst>
          </p:cNvPr>
          <p:cNvSpPr>
            <a:spLocks noGrp="1"/>
          </p:cNvSpPr>
          <p:nvPr>
            <p:ph type="sldNum" sz="quarter" idx="4"/>
          </p:nvPr>
        </p:nvSpPr>
        <p:spPr/>
        <p:txBody>
          <a:bodyPr/>
          <a:lstStyle/>
          <a:p>
            <a:fld id="{3D23FD3E-EA92-4EF9-B826-0F4AC5D6052A}" type="slidenum">
              <a:rPr lang="de-DE" smtClean="0"/>
              <a:pPr/>
              <a:t>35</a:t>
            </a:fld>
            <a:endParaRPr lang="de-DE" dirty="0"/>
          </a:p>
        </p:txBody>
      </p:sp>
      <p:sp>
        <p:nvSpPr>
          <p:cNvPr id="9" name="Rechteck 8">
            <a:extLst>
              <a:ext uri="{FF2B5EF4-FFF2-40B4-BE49-F238E27FC236}">
                <a16:creationId xmlns:a16="http://schemas.microsoft.com/office/drawing/2014/main" id="{36C72E43-8AFA-DDA1-19F4-21EE4DE2B3B4}"/>
              </a:ext>
            </a:extLst>
          </p:cNvPr>
          <p:cNvSpPr/>
          <p:nvPr/>
        </p:nvSpPr>
        <p:spPr bwMode="gray">
          <a:xfrm>
            <a:off x="370918" y="887185"/>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Wie kann Kinderschutz inklusiv weiterentwickelt werden?</a:t>
            </a:r>
          </a:p>
        </p:txBody>
      </p:sp>
    </p:spTree>
    <p:extLst>
      <p:ext uri="{BB962C8B-B14F-4D97-AF65-F5344CB8AC3E}">
        <p14:creationId xmlns:p14="http://schemas.microsoft.com/office/powerpoint/2010/main" val="618924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3369168-FF44-AD07-923D-6487498E1911}"/>
              </a:ext>
            </a:extLst>
          </p:cNvPr>
          <p:cNvSpPr>
            <a:spLocks noGrp="1"/>
          </p:cNvSpPr>
          <p:nvPr>
            <p:ph sz="quarter" idx="17"/>
          </p:nvPr>
        </p:nvSpPr>
        <p:spPr>
          <a:xfrm>
            <a:off x="418584" y="794218"/>
            <a:ext cx="9402638" cy="5521521"/>
          </a:xfrm>
        </p:spPr>
        <p:txBody>
          <a:bodyPr/>
          <a:lstStyle/>
          <a:p>
            <a:endParaRPr lang="de-DE" b="1" dirty="0"/>
          </a:p>
          <a:p>
            <a:r>
              <a:rPr lang="de-DE" sz="1800" b="1" dirty="0"/>
              <a:t>Verschiedene theoretische Orientierungen</a:t>
            </a:r>
          </a:p>
          <a:p>
            <a:pPr marL="285750" indent="-285750">
              <a:buFont typeface="Arial" panose="020B0604020202020204" pitchFamily="34" charset="0"/>
              <a:buChar char="•"/>
            </a:pPr>
            <a:r>
              <a:rPr lang="de-DE" sz="1800" dirty="0"/>
              <a:t>enges und weites Verständnis von Inklusion</a:t>
            </a:r>
          </a:p>
          <a:p>
            <a:pPr marL="285750" indent="-285750">
              <a:buFont typeface="Arial" panose="020B0604020202020204" pitchFamily="34" charset="0"/>
              <a:buChar char="•"/>
            </a:pPr>
            <a:r>
              <a:rPr lang="de-DE" sz="1800" dirty="0"/>
              <a:t>unterschiedliches Verständnis von Behinderung/ Beeinträchtigung</a:t>
            </a:r>
          </a:p>
          <a:p>
            <a:pPr marL="285750" indent="-285750">
              <a:buFont typeface="Arial" panose="020B0604020202020204" pitchFamily="34" charset="0"/>
              <a:buChar char="•"/>
            </a:pPr>
            <a:r>
              <a:rPr lang="de-DE" sz="1800" dirty="0"/>
              <a:t>enges und weites Verständnis von Kinderschutz </a:t>
            </a:r>
          </a:p>
          <a:p>
            <a:endParaRPr lang="de-DE" sz="1800" dirty="0"/>
          </a:p>
          <a:p>
            <a:endParaRPr lang="de-DE" sz="1800" dirty="0"/>
          </a:p>
          <a:p>
            <a:r>
              <a:rPr lang="de-DE" sz="1800" b="1" dirty="0"/>
              <a:t>Verschiedene Problemwahrnehmungs- und Handlungsebenen</a:t>
            </a:r>
          </a:p>
          <a:p>
            <a:pPr marL="342900" indent="-342900">
              <a:buFont typeface="Arial" panose="020B0604020202020204" pitchFamily="34" charset="0"/>
              <a:buChar char="•"/>
            </a:pPr>
            <a:r>
              <a:rPr lang="de-DE" sz="1800" dirty="0"/>
              <a:t>Individuum (z.B. individuelle Gefährdungseinschätzung)</a:t>
            </a:r>
          </a:p>
          <a:p>
            <a:pPr marL="342900" indent="-342900">
              <a:buFont typeface="Arial" panose="020B0604020202020204" pitchFamily="34" charset="0"/>
              <a:buChar char="•"/>
            </a:pPr>
            <a:r>
              <a:rPr lang="de-DE" sz="1800" dirty="0"/>
              <a:t>Organisation (z.B. Gewaltschutzkonzept, Qualität )</a:t>
            </a:r>
          </a:p>
          <a:p>
            <a:pPr marL="342900" indent="-342900">
              <a:buFont typeface="Arial" panose="020B0604020202020204" pitchFamily="34" charset="0"/>
              <a:buChar char="•"/>
            </a:pPr>
            <a:r>
              <a:rPr lang="de-DE" sz="1800" dirty="0"/>
              <a:t>Sozialraum (Risiken in der Lebenswelt; sozialräumliche Ressourcen)</a:t>
            </a:r>
          </a:p>
          <a:p>
            <a:pPr marL="342900" indent="-342900">
              <a:buFont typeface="Arial" panose="020B0604020202020204" pitchFamily="34" charset="0"/>
              <a:buChar char="•"/>
            </a:pPr>
            <a:r>
              <a:rPr lang="de-DE" sz="1800" dirty="0"/>
              <a:t>Netzwerk (soziales Netzwerk von Familien; Kooperationsnetzwerke professioneller </a:t>
            </a:r>
            <a:r>
              <a:rPr lang="de-DE" sz="1800" dirty="0" err="1"/>
              <a:t>Begleiter:innen</a:t>
            </a:r>
            <a:r>
              <a:rPr lang="de-DE" sz="1800" dirty="0"/>
              <a:t>)</a:t>
            </a:r>
          </a:p>
        </p:txBody>
      </p:sp>
      <p:pic>
        <p:nvPicPr>
          <p:cNvPr id="3076" name="Picture 4" descr="Work in progress - Free business icons">
            <a:extLst>
              <a:ext uri="{FF2B5EF4-FFF2-40B4-BE49-F238E27FC236}">
                <a16:creationId xmlns:a16="http://schemas.microsoft.com/office/drawing/2014/main" id="{CC71DCC4-332E-72F8-2D08-9F964FE70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888" y="1636439"/>
            <a:ext cx="3019528" cy="3019528"/>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2CDED6EC-01E5-E410-55C5-3264F978EA21}"/>
              </a:ext>
            </a:extLst>
          </p:cNvPr>
          <p:cNvSpPr txBox="1">
            <a:spLocks/>
          </p:cNvSpPr>
          <p:nvPr/>
        </p:nvSpPr>
        <p:spPr bwMode="gray">
          <a:xfrm>
            <a:off x="418584" y="716730"/>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2" name="Fußzeilenplatzhalter 1">
            <a:extLst>
              <a:ext uri="{FF2B5EF4-FFF2-40B4-BE49-F238E27FC236}">
                <a16:creationId xmlns:a16="http://schemas.microsoft.com/office/drawing/2014/main" id="{F3F3653E-DFA3-7161-BBE1-927DAADAF8EF}"/>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72DDCB3D-CD62-2487-395F-4A7F17038103}"/>
              </a:ext>
            </a:extLst>
          </p:cNvPr>
          <p:cNvSpPr>
            <a:spLocks noGrp="1"/>
          </p:cNvSpPr>
          <p:nvPr>
            <p:ph type="sldNum" sz="quarter" idx="4"/>
          </p:nvPr>
        </p:nvSpPr>
        <p:spPr/>
        <p:txBody>
          <a:bodyPr/>
          <a:lstStyle/>
          <a:p>
            <a:fld id="{3D23FD3E-EA92-4EF9-B826-0F4AC5D6052A}" type="slidenum">
              <a:rPr lang="de-DE" smtClean="0"/>
              <a:pPr/>
              <a:t>36</a:t>
            </a:fld>
            <a:endParaRPr lang="de-DE" dirty="0"/>
          </a:p>
        </p:txBody>
      </p:sp>
    </p:spTree>
    <p:extLst>
      <p:ext uri="{BB962C8B-B14F-4D97-AF65-F5344CB8AC3E}">
        <p14:creationId xmlns:p14="http://schemas.microsoft.com/office/powerpoint/2010/main" val="2749856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EDF68-28B2-5E78-E48C-BF4930F2F770}"/>
              </a:ext>
            </a:extLst>
          </p:cNvPr>
          <p:cNvSpPr>
            <a:spLocks noGrp="1"/>
          </p:cNvSpPr>
          <p:nvPr>
            <p:ph type="title"/>
          </p:nvPr>
        </p:nvSpPr>
        <p:spPr>
          <a:xfrm>
            <a:off x="358050" y="770602"/>
            <a:ext cx="11484000" cy="332399"/>
          </a:xfrm>
        </p:spPr>
        <p:txBody>
          <a:bodyPr/>
          <a:lstStyle/>
          <a:p>
            <a:r>
              <a:rPr lang="de-DE" b="1" dirty="0"/>
              <a:t>Behinderung – unterschiedliche Zugänge zu einem komplexen Phänomen</a:t>
            </a:r>
          </a:p>
        </p:txBody>
      </p:sp>
      <p:sp>
        <p:nvSpPr>
          <p:cNvPr id="7" name="Foliennummernplatzhalter 6">
            <a:extLst>
              <a:ext uri="{FF2B5EF4-FFF2-40B4-BE49-F238E27FC236}">
                <a16:creationId xmlns:a16="http://schemas.microsoft.com/office/drawing/2014/main" id="{41B37B7C-27D1-8179-463B-CFE0FD8F71A0}"/>
              </a:ext>
            </a:extLst>
          </p:cNvPr>
          <p:cNvSpPr>
            <a:spLocks noGrp="1"/>
          </p:cNvSpPr>
          <p:nvPr>
            <p:ph type="sldNum" sz="quarter" idx="4"/>
          </p:nvPr>
        </p:nvSpPr>
        <p:spPr/>
        <p:txBody>
          <a:bodyPr/>
          <a:lstStyle/>
          <a:p>
            <a:fld id="{3D23FD3E-EA92-4EF9-B826-0F4AC5D6052A}" type="slidenum">
              <a:rPr lang="de-DE" smtClean="0"/>
              <a:pPr/>
              <a:t>37</a:t>
            </a:fld>
            <a:endParaRPr lang="de-DE" dirty="0"/>
          </a:p>
        </p:txBody>
      </p:sp>
      <p:grpSp>
        <p:nvGrpSpPr>
          <p:cNvPr id="6" name="Gruppieren 5">
            <a:extLst>
              <a:ext uri="{FF2B5EF4-FFF2-40B4-BE49-F238E27FC236}">
                <a16:creationId xmlns:a16="http://schemas.microsoft.com/office/drawing/2014/main" id="{D9FF147D-BCE0-22C1-0D77-69A9515FC18D}"/>
              </a:ext>
            </a:extLst>
          </p:cNvPr>
          <p:cNvGrpSpPr/>
          <p:nvPr/>
        </p:nvGrpSpPr>
        <p:grpSpPr>
          <a:xfrm>
            <a:off x="593142" y="1507590"/>
            <a:ext cx="5677360" cy="3458231"/>
            <a:chOff x="1472350" y="2015334"/>
            <a:chExt cx="4808757" cy="3458231"/>
          </a:xfrm>
          <a:solidFill>
            <a:schemeClr val="accent1"/>
          </a:solidFill>
        </p:grpSpPr>
        <p:sp>
          <p:nvSpPr>
            <p:cNvPr id="10" name="Freihandform: Form 9">
              <a:extLst>
                <a:ext uri="{FF2B5EF4-FFF2-40B4-BE49-F238E27FC236}">
                  <a16:creationId xmlns:a16="http://schemas.microsoft.com/office/drawing/2014/main" id="{37EFBD9A-05F4-4D8D-F67F-650C3D63D241}"/>
                </a:ext>
              </a:extLst>
            </p:cNvPr>
            <p:cNvSpPr/>
            <p:nvPr/>
          </p:nvSpPr>
          <p:spPr>
            <a:xfrm rot="21600000">
              <a:off x="1472350" y="2015334"/>
              <a:ext cx="2268580" cy="3450915"/>
            </a:xfrm>
            <a:custGeom>
              <a:avLst/>
              <a:gdLst>
                <a:gd name="connsiteX0" fmla="*/ 378172 w 3450914"/>
                <a:gd name="connsiteY0" fmla="*/ 0 h 2268579"/>
                <a:gd name="connsiteX1" fmla="*/ 3072742 w 3450914"/>
                <a:gd name="connsiteY1" fmla="*/ 0 h 2268579"/>
                <a:gd name="connsiteX2" fmla="*/ 3450914 w 3450914"/>
                <a:gd name="connsiteY2" fmla="*/ 378172 h 2268579"/>
                <a:gd name="connsiteX3" fmla="*/ 3450914 w 3450914"/>
                <a:gd name="connsiteY3" fmla="*/ 2268579 h 2268579"/>
                <a:gd name="connsiteX4" fmla="*/ 3450914 w 3450914"/>
                <a:gd name="connsiteY4" fmla="*/ 2268579 h 2268579"/>
                <a:gd name="connsiteX5" fmla="*/ 0 w 3450914"/>
                <a:gd name="connsiteY5" fmla="*/ 2268579 h 2268579"/>
                <a:gd name="connsiteX6" fmla="*/ 0 w 3450914"/>
                <a:gd name="connsiteY6" fmla="*/ 2268579 h 2268579"/>
                <a:gd name="connsiteX7" fmla="*/ 0 w 3450914"/>
                <a:gd name="connsiteY7" fmla="*/ 378172 h 2268579"/>
                <a:gd name="connsiteX8" fmla="*/ 378172 w 3450914"/>
                <a:gd name="connsiteY8" fmla="*/ 0 h 22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914" h="2268579">
                  <a:moveTo>
                    <a:pt x="1" y="2019974"/>
                  </a:moveTo>
                  <a:lnTo>
                    <a:pt x="1" y="248605"/>
                  </a:lnTo>
                  <a:cubicBezTo>
                    <a:pt x="1" y="111304"/>
                    <a:pt x="257556" y="0"/>
                    <a:pt x="575268" y="0"/>
                  </a:cubicBezTo>
                  <a:lnTo>
                    <a:pt x="3450913" y="0"/>
                  </a:lnTo>
                  <a:lnTo>
                    <a:pt x="3450913" y="0"/>
                  </a:lnTo>
                  <a:lnTo>
                    <a:pt x="3450913" y="2268579"/>
                  </a:lnTo>
                  <a:lnTo>
                    <a:pt x="3450913" y="2268579"/>
                  </a:lnTo>
                  <a:lnTo>
                    <a:pt x="575268" y="2268579"/>
                  </a:lnTo>
                  <a:cubicBezTo>
                    <a:pt x="257556" y="2268579"/>
                    <a:pt x="1" y="2157275"/>
                    <a:pt x="1" y="2019974"/>
                  </a:cubicBezTo>
                  <a:close/>
                </a:path>
              </a:pathLst>
            </a:cu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6964" tIns="237764" rIns="114300" bIns="237763" numCol="1" spcCol="1270" anchor="t" anchorCtr="0">
              <a:noAutofit/>
            </a:bodyPr>
            <a:lstStyle/>
            <a:p>
              <a:pPr marL="0" lvl="0" indent="0" algn="l" defTabSz="889000">
                <a:lnSpc>
                  <a:spcPct val="90000"/>
                </a:lnSpc>
                <a:spcBef>
                  <a:spcPct val="0"/>
                </a:spcBef>
                <a:spcAft>
                  <a:spcPct val="35000"/>
                </a:spcAft>
                <a:buNone/>
              </a:pPr>
              <a:r>
                <a:rPr lang="de-DE" sz="2000" b="1" kern="1200" dirty="0"/>
                <a:t>Essentialistisches Verständnis</a:t>
              </a:r>
              <a:r>
                <a:rPr lang="de-DE" sz="2000" kern="1200" dirty="0"/>
                <a:t>:</a:t>
              </a:r>
            </a:p>
            <a:p>
              <a:pPr marL="0" lvl="0" indent="0" algn="l" defTabSz="889000">
                <a:lnSpc>
                  <a:spcPct val="90000"/>
                </a:lnSpc>
                <a:spcBef>
                  <a:spcPct val="0"/>
                </a:spcBef>
                <a:spcAft>
                  <a:spcPct val="35000"/>
                </a:spcAft>
                <a:buNone/>
              </a:pPr>
              <a:r>
                <a:rPr lang="de-DE" sz="2000" kern="1200" dirty="0"/>
                <a:t>Behinderung als individuelles Merkmal und „persönliche Tragödie“</a:t>
              </a:r>
              <a:r>
                <a:rPr lang="de-DE" sz="1400" kern="1200" dirty="0"/>
                <a:t> (Waldschmidt 2006)</a:t>
              </a:r>
              <a:endParaRPr lang="de-DE" sz="2000" kern="1200" dirty="0"/>
            </a:p>
          </p:txBody>
        </p:sp>
        <p:sp>
          <p:nvSpPr>
            <p:cNvPr id="12" name="Freihandform: Form 11">
              <a:extLst>
                <a:ext uri="{FF2B5EF4-FFF2-40B4-BE49-F238E27FC236}">
                  <a16:creationId xmlns:a16="http://schemas.microsoft.com/office/drawing/2014/main" id="{FD74D355-16D9-84B0-DF00-ED3C1E6DCAD8}"/>
                </a:ext>
              </a:extLst>
            </p:cNvPr>
            <p:cNvSpPr/>
            <p:nvPr/>
          </p:nvSpPr>
          <p:spPr>
            <a:xfrm>
              <a:off x="3760053" y="2022650"/>
              <a:ext cx="2521054" cy="3450915"/>
            </a:xfrm>
            <a:custGeom>
              <a:avLst/>
              <a:gdLst>
                <a:gd name="connsiteX0" fmla="*/ 420260 w 3450914"/>
                <a:gd name="connsiteY0" fmla="*/ 0 h 2521053"/>
                <a:gd name="connsiteX1" fmla="*/ 3030654 w 3450914"/>
                <a:gd name="connsiteY1" fmla="*/ 0 h 2521053"/>
                <a:gd name="connsiteX2" fmla="*/ 3450914 w 3450914"/>
                <a:gd name="connsiteY2" fmla="*/ 420260 h 2521053"/>
                <a:gd name="connsiteX3" fmla="*/ 3450914 w 3450914"/>
                <a:gd name="connsiteY3" fmla="*/ 2521053 h 2521053"/>
                <a:gd name="connsiteX4" fmla="*/ 3450914 w 3450914"/>
                <a:gd name="connsiteY4" fmla="*/ 2521053 h 2521053"/>
                <a:gd name="connsiteX5" fmla="*/ 0 w 3450914"/>
                <a:gd name="connsiteY5" fmla="*/ 2521053 h 2521053"/>
                <a:gd name="connsiteX6" fmla="*/ 0 w 3450914"/>
                <a:gd name="connsiteY6" fmla="*/ 2521053 h 2521053"/>
                <a:gd name="connsiteX7" fmla="*/ 0 w 3450914"/>
                <a:gd name="connsiteY7" fmla="*/ 420260 h 2521053"/>
                <a:gd name="connsiteX8" fmla="*/ 420260 w 3450914"/>
                <a:gd name="connsiteY8" fmla="*/ 0 h 252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0914" h="2521053">
                  <a:moveTo>
                    <a:pt x="3450913" y="307020"/>
                  </a:moveTo>
                  <a:lnTo>
                    <a:pt x="3450913" y="2214033"/>
                  </a:lnTo>
                  <a:cubicBezTo>
                    <a:pt x="3450913" y="2383595"/>
                    <a:pt x="3193357" y="2521053"/>
                    <a:pt x="2875646" y="2521053"/>
                  </a:cubicBezTo>
                  <a:lnTo>
                    <a:pt x="1" y="2521053"/>
                  </a:lnTo>
                  <a:lnTo>
                    <a:pt x="1" y="2521053"/>
                  </a:lnTo>
                  <a:lnTo>
                    <a:pt x="1" y="0"/>
                  </a:lnTo>
                  <a:lnTo>
                    <a:pt x="1" y="0"/>
                  </a:lnTo>
                  <a:lnTo>
                    <a:pt x="2875646" y="0"/>
                  </a:lnTo>
                  <a:cubicBezTo>
                    <a:pt x="3193357" y="0"/>
                    <a:pt x="3450913" y="137458"/>
                    <a:pt x="3450913" y="307020"/>
                  </a:cubicBezTo>
                  <a:close/>
                </a:path>
              </a:pathLst>
            </a:cu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14300" tIns="250091" rIns="199291" bIns="250090" numCol="1" spcCol="1270" anchor="t" anchorCtr="0">
              <a:noAutofit/>
            </a:bodyPr>
            <a:lstStyle/>
            <a:p>
              <a:pPr marL="0" lvl="0" indent="0" algn="l" defTabSz="889000">
                <a:lnSpc>
                  <a:spcPct val="90000"/>
                </a:lnSpc>
                <a:spcBef>
                  <a:spcPct val="0"/>
                </a:spcBef>
                <a:spcAft>
                  <a:spcPct val="35000"/>
                </a:spcAft>
                <a:buNone/>
              </a:pPr>
              <a:r>
                <a:rPr lang="de-DE" sz="2000" b="1" kern="1200" dirty="0"/>
                <a:t>Soziales/ kulturelles Modell </a:t>
              </a:r>
              <a:r>
                <a:rPr lang="de-DE" sz="2000" kern="1200" dirty="0"/>
                <a:t>(UN-BRK; ICF):</a:t>
              </a:r>
            </a:p>
            <a:p>
              <a:pPr marL="0" lvl="0" indent="0" algn="l" defTabSz="889000">
                <a:lnSpc>
                  <a:spcPct val="90000"/>
                </a:lnSpc>
                <a:spcBef>
                  <a:spcPct val="0"/>
                </a:spcBef>
                <a:spcAft>
                  <a:spcPct val="35000"/>
                </a:spcAft>
                <a:buNone/>
              </a:pPr>
              <a:r>
                <a:rPr lang="de-DE" sz="2000" kern="1200" dirty="0"/>
                <a:t>Behinderung als Isolation</a:t>
              </a:r>
            </a:p>
            <a:p>
              <a:pPr marL="0" lvl="0" indent="0" algn="l" defTabSz="889000">
                <a:lnSpc>
                  <a:spcPct val="90000"/>
                </a:lnSpc>
                <a:spcBef>
                  <a:spcPct val="0"/>
                </a:spcBef>
                <a:spcAft>
                  <a:spcPct val="35000"/>
                </a:spcAft>
                <a:buNone/>
              </a:pPr>
              <a:r>
                <a:rPr lang="de-DE" sz="2000" kern="1200" dirty="0">
                  <a:sym typeface="Wingdings" panose="05000000000000000000" pitchFamily="2" charset="2"/>
                </a:rPr>
                <a:t> </a:t>
              </a:r>
              <a:r>
                <a:rPr lang="de-DE" sz="2000" kern="1200" dirty="0"/>
                <a:t>Wechselwirkung von personenbezogenen und Umfeldfaktoren und deren Einfluss auf Aktivitäten und Teilhabechancen</a:t>
              </a:r>
            </a:p>
          </p:txBody>
        </p:sp>
      </p:grpSp>
      <p:sp>
        <p:nvSpPr>
          <p:cNvPr id="5" name="Textfeld 4">
            <a:extLst>
              <a:ext uri="{FF2B5EF4-FFF2-40B4-BE49-F238E27FC236}">
                <a16:creationId xmlns:a16="http://schemas.microsoft.com/office/drawing/2014/main" id="{14289A52-E6E4-CF74-6D92-EF7977FAFBC1}"/>
              </a:ext>
            </a:extLst>
          </p:cNvPr>
          <p:cNvSpPr txBox="1"/>
          <p:nvPr/>
        </p:nvSpPr>
        <p:spPr>
          <a:xfrm>
            <a:off x="247605" y="6331334"/>
            <a:ext cx="11532324" cy="430887"/>
          </a:xfrm>
          <a:prstGeom prst="rect">
            <a:avLst/>
          </a:prstGeom>
          <a:noFill/>
        </p:spPr>
        <p:txBody>
          <a:bodyPr wrap="none" rtlCol="0">
            <a:spAutoFit/>
          </a:bodyPr>
          <a:lstStyle/>
          <a:p>
            <a:r>
              <a:rPr lang="de-DE" sz="1100" dirty="0"/>
              <a:t>Waldschmidt, Anne (2006): Brauchen die Disability Studies ein ,kulturelles Modell' von Behinderung?" In: G. Hermes/ E. Rohrmann (</a:t>
            </a:r>
            <a:r>
              <a:rPr lang="de-DE" sz="1100" dirty="0" err="1"/>
              <a:t>Hg</a:t>
            </a:r>
            <a:r>
              <a:rPr lang="de-DE" sz="1100" dirty="0"/>
              <a:t>.): Nichts über uns ohne uns! Disability Studies </a:t>
            </a:r>
            <a:r>
              <a:rPr lang="de-DE" sz="1100" dirty="0" err="1"/>
              <a:t>a!s</a:t>
            </a:r>
            <a:r>
              <a:rPr lang="de-DE" sz="1100" dirty="0"/>
              <a:t> neuer Ansatz </a:t>
            </a:r>
          </a:p>
          <a:p>
            <a:r>
              <a:rPr lang="de-DE" sz="1100" dirty="0" err="1"/>
              <a:t>emanzjpatorischer</a:t>
            </a:r>
            <a:r>
              <a:rPr lang="de-DE" sz="1100" dirty="0"/>
              <a:t> und interdisziplinärer Forschung über Behinderung, Neu-Ulm, 83-96.</a:t>
            </a:r>
          </a:p>
        </p:txBody>
      </p:sp>
      <p:sp>
        <p:nvSpPr>
          <p:cNvPr id="8" name="Pfeil: nach rechts 7">
            <a:extLst>
              <a:ext uri="{FF2B5EF4-FFF2-40B4-BE49-F238E27FC236}">
                <a16:creationId xmlns:a16="http://schemas.microsoft.com/office/drawing/2014/main" id="{35A3AE88-9EB5-AA67-3C02-FA4C6EB76D3A}"/>
              </a:ext>
            </a:extLst>
          </p:cNvPr>
          <p:cNvSpPr/>
          <p:nvPr/>
        </p:nvSpPr>
        <p:spPr bwMode="gray">
          <a:xfrm>
            <a:off x="6665205" y="3429000"/>
            <a:ext cx="1311007" cy="779443"/>
          </a:xfrm>
          <a:prstGeom prst="rightArrow">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9" name="Textfeld 8">
            <a:extLst>
              <a:ext uri="{FF2B5EF4-FFF2-40B4-BE49-F238E27FC236}">
                <a16:creationId xmlns:a16="http://schemas.microsoft.com/office/drawing/2014/main" id="{0AC2DFB6-6CCC-EF78-3279-B6A1B6F26669}"/>
              </a:ext>
            </a:extLst>
          </p:cNvPr>
          <p:cNvSpPr txBox="1"/>
          <p:nvPr/>
        </p:nvSpPr>
        <p:spPr>
          <a:xfrm>
            <a:off x="8370916" y="3225892"/>
            <a:ext cx="3227943" cy="1569660"/>
          </a:xfrm>
          <a:prstGeom prst="rect">
            <a:avLst/>
          </a:prstGeom>
          <a:noFill/>
        </p:spPr>
        <p:txBody>
          <a:bodyPr wrap="square" rtlCol="0">
            <a:spAutoFit/>
          </a:bodyPr>
          <a:lstStyle/>
          <a:p>
            <a:pPr algn="ctr"/>
            <a:r>
              <a:rPr lang="de-DE" sz="3200" b="1" dirty="0"/>
              <a:t>Benennungs- / </a:t>
            </a:r>
            <a:r>
              <a:rPr lang="de-DE" sz="3200" b="1" dirty="0" err="1"/>
              <a:t>Besonderungs</a:t>
            </a:r>
            <a:r>
              <a:rPr lang="de-DE" sz="3200" b="1" dirty="0"/>
              <a:t>-</a:t>
            </a:r>
          </a:p>
          <a:p>
            <a:pPr algn="ctr"/>
            <a:r>
              <a:rPr lang="de-DE" sz="3200" b="1" dirty="0" err="1"/>
              <a:t>dilemma</a:t>
            </a:r>
            <a:endParaRPr lang="de-DE" sz="3200" b="1" dirty="0"/>
          </a:p>
        </p:txBody>
      </p:sp>
      <p:pic>
        <p:nvPicPr>
          <p:cNvPr id="11" name="Grafik 10" descr="Hochspannung Silhouette">
            <a:extLst>
              <a:ext uri="{FF2B5EF4-FFF2-40B4-BE49-F238E27FC236}">
                <a16:creationId xmlns:a16="http://schemas.microsoft.com/office/drawing/2014/main" id="{809355F0-3812-615C-6314-638F5B542F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2874" y="1086716"/>
            <a:ext cx="2139176" cy="2139176"/>
          </a:xfrm>
          <a:prstGeom prst="rect">
            <a:avLst/>
          </a:prstGeom>
        </p:spPr>
      </p:pic>
      <p:sp>
        <p:nvSpPr>
          <p:cNvPr id="3" name="Titel 1">
            <a:extLst>
              <a:ext uri="{FF2B5EF4-FFF2-40B4-BE49-F238E27FC236}">
                <a16:creationId xmlns:a16="http://schemas.microsoft.com/office/drawing/2014/main" id="{1431D4D1-12EF-3EE4-1141-95381749D57D}"/>
              </a:ext>
            </a:extLst>
          </p:cNvPr>
          <p:cNvSpPr txBox="1">
            <a:spLocks/>
          </p:cNvSpPr>
          <p:nvPr/>
        </p:nvSpPr>
        <p:spPr bwMode="gray">
          <a:xfrm>
            <a:off x="1793445" y="197807"/>
            <a:ext cx="8395838"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b="1" dirty="0">
                <a:solidFill>
                  <a:schemeClr val="accent2">
                    <a:lumMod val="50000"/>
                  </a:schemeClr>
                </a:solidFill>
              </a:rPr>
              <a:t>Inklusiver Kinderschutz – wovon wir ausgehen … </a:t>
            </a:r>
          </a:p>
        </p:txBody>
      </p:sp>
    </p:spTree>
    <p:extLst>
      <p:ext uri="{BB962C8B-B14F-4D97-AF65-F5344CB8AC3E}">
        <p14:creationId xmlns:p14="http://schemas.microsoft.com/office/powerpoint/2010/main" val="4284477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a:extLst>
              <a:ext uri="{FF2B5EF4-FFF2-40B4-BE49-F238E27FC236}">
                <a16:creationId xmlns:a16="http://schemas.microsoft.com/office/drawing/2014/main" id="{E0DED12A-9731-00A6-D3E8-B78B0A98E4CB}"/>
              </a:ext>
            </a:extLst>
          </p:cNvPr>
          <p:cNvSpPr/>
          <p:nvPr/>
        </p:nvSpPr>
        <p:spPr bwMode="gray">
          <a:xfrm>
            <a:off x="509170" y="967996"/>
            <a:ext cx="4433869" cy="4273019"/>
          </a:xfrm>
          <a:prstGeom prst="rightArrow">
            <a:avLst>
              <a:gd name="adj1" fmla="val 50000"/>
              <a:gd name="adj2" fmla="val 49187"/>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Enges Inklusionsverständnis: </a:t>
            </a:r>
          </a:p>
          <a:p>
            <a:pPr algn="ctr"/>
            <a:endParaRPr lang="de-DE" dirty="0">
              <a:sym typeface="Arial"/>
            </a:endParaRPr>
          </a:p>
          <a:p>
            <a:pPr algn="ctr"/>
            <a:r>
              <a:rPr lang="de-DE" dirty="0">
                <a:sym typeface="Arial"/>
              </a:rPr>
              <a:t>Bezieht sich (vor allem) auf Personen mit individuellen Beeinträchtigungen</a:t>
            </a:r>
          </a:p>
        </p:txBody>
      </p:sp>
      <p:sp>
        <p:nvSpPr>
          <p:cNvPr id="12" name="Pfeil: nach links 11">
            <a:extLst>
              <a:ext uri="{FF2B5EF4-FFF2-40B4-BE49-F238E27FC236}">
                <a16:creationId xmlns:a16="http://schemas.microsoft.com/office/drawing/2014/main" id="{4769FE3E-2C45-DC57-B959-42C97D2E01BC}"/>
              </a:ext>
            </a:extLst>
          </p:cNvPr>
          <p:cNvSpPr/>
          <p:nvPr/>
        </p:nvSpPr>
        <p:spPr bwMode="gray">
          <a:xfrm>
            <a:off x="5949004" y="967996"/>
            <a:ext cx="5252396" cy="4496551"/>
          </a:xfrm>
          <a:prstGeom prst="leftArrow">
            <a:avLst>
              <a:gd name="adj1" fmla="val 50000"/>
              <a:gd name="adj2" fmla="val 51647"/>
            </a:avLst>
          </a:prstGeom>
          <a:solidFill>
            <a:schemeClr val="accent2">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Weites Inklusionsverständnis:</a:t>
            </a:r>
          </a:p>
          <a:p>
            <a:pPr marL="285750" indent="-285750" algn="ctr">
              <a:buFont typeface="Arial" panose="020B0604020202020204" pitchFamily="34" charset="0"/>
              <a:buChar char="•"/>
            </a:pPr>
            <a:r>
              <a:rPr lang="de-DE" dirty="0">
                <a:solidFill>
                  <a:schemeClr val="bg1"/>
                </a:solidFill>
                <a:latin typeface="inherit"/>
              </a:rPr>
              <a:t>a</a:t>
            </a:r>
            <a:r>
              <a:rPr lang="de-DE" b="0" i="0" dirty="0">
                <a:solidFill>
                  <a:schemeClr val="bg1"/>
                </a:solidFill>
                <a:effectLst/>
                <a:latin typeface="inherit"/>
              </a:rPr>
              <a:t>lle denkbaren Diversitätsdimensionen</a:t>
            </a:r>
          </a:p>
          <a:p>
            <a:pPr marL="285750" indent="-285750" algn="ctr">
              <a:buFont typeface="Arial" panose="020B0604020202020204" pitchFamily="34" charset="0"/>
              <a:buChar char="•"/>
            </a:pPr>
            <a:r>
              <a:rPr lang="de-DE" b="0" i="0" dirty="0">
                <a:solidFill>
                  <a:schemeClr val="bg1"/>
                </a:solidFill>
                <a:effectLst/>
                <a:latin typeface="inherit"/>
              </a:rPr>
              <a:t>Umgang mit Heterogenität statt Hervorhebung individuellen Anders-Seins</a:t>
            </a:r>
            <a:endParaRPr lang="de-DE" dirty="0">
              <a:solidFill>
                <a:schemeClr val="bg1"/>
              </a:solidFill>
              <a:sym typeface="Arial"/>
            </a:endParaRPr>
          </a:p>
        </p:txBody>
      </p:sp>
      <p:sp>
        <p:nvSpPr>
          <p:cNvPr id="14" name="Rechteck: abgerundete Ecken 13">
            <a:extLst>
              <a:ext uri="{FF2B5EF4-FFF2-40B4-BE49-F238E27FC236}">
                <a16:creationId xmlns:a16="http://schemas.microsoft.com/office/drawing/2014/main" id="{C807B0A8-9928-8F21-0952-C3A112554FDC}"/>
              </a:ext>
            </a:extLst>
          </p:cNvPr>
          <p:cNvSpPr/>
          <p:nvPr/>
        </p:nvSpPr>
        <p:spPr bwMode="gray">
          <a:xfrm>
            <a:off x="4172806" y="1712593"/>
            <a:ext cx="2546431" cy="3369769"/>
          </a:xfrm>
          <a:prstGeom prst="roundRect">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buFont typeface="Wingdings" panose="05000000000000000000" pitchFamily="2" charset="2"/>
              <a:buChar char="à"/>
            </a:pPr>
            <a:r>
              <a:rPr lang="de-DE" i="1" dirty="0">
                <a:solidFill>
                  <a:srgbClr val="000000"/>
                </a:solidFill>
                <a:latin typeface="inherit"/>
              </a:rPr>
              <a:t>Inklusion bezogen auf alle</a:t>
            </a:r>
          </a:p>
          <a:p>
            <a:pPr marL="285750" indent="-285750" algn="ctr">
              <a:buFont typeface="Wingdings" panose="05000000000000000000" pitchFamily="2" charset="2"/>
              <a:buChar char="à"/>
            </a:pPr>
            <a:r>
              <a:rPr lang="de-DE" i="1" dirty="0">
                <a:solidFill>
                  <a:srgbClr val="000000"/>
                </a:solidFill>
                <a:latin typeface="inherit"/>
              </a:rPr>
              <a:t>Identifikation und besondere Berücksichtigung  </a:t>
            </a:r>
            <a:r>
              <a:rPr lang="de-DE" b="0" i="1" dirty="0">
                <a:solidFill>
                  <a:srgbClr val="000000"/>
                </a:solidFill>
                <a:effectLst/>
                <a:latin typeface="inherit"/>
              </a:rPr>
              <a:t>vulnerabler Gruppen</a:t>
            </a:r>
            <a:r>
              <a:rPr lang="de-DE" b="0" i="0" dirty="0">
                <a:solidFill>
                  <a:srgbClr val="000000"/>
                </a:solidFill>
                <a:effectLst/>
                <a:latin typeface="inherit"/>
              </a:rPr>
              <a:t> </a:t>
            </a:r>
          </a:p>
          <a:p>
            <a:pPr marL="285750" indent="-285750" algn="ctr">
              <a:buFont typeface="Wingdings" panose="05000000000000000000" pitchFamily="2" charset="2"/>
              <a:buChar char="à"/>
            </a:pPr>
            <a:r>
              <a:rPr lang="de-DE" i="1" dirty="0">
                <a:solidFill>
                  <a:srgbClr val="000000"/>
                </a:solidFill>
                <a:latin typeface="inherit"/>
                <a:sym typeface="Arial"/>
              </a:rPr>
              <a:t>Schaffung „inklusiver Verhältnisse“</a:t>
            </a:r>
            <a:endParaRPr lang="de-DE" i="1" dirty="0">
              <a:sym typeface="Arial"/>
            </a:endParaRPr>
          </a:p>
        </p:txBody>
      </p:sp>
      <p:sp>
        <p:nvSpPr>
          <p:cNvPr id="2" name="Titel 1">
            <a:extLst>
              <a:ext uri="{FF2B5EF4-FFF2-40B4-BE49-F238E27FC236}">
                <a16:creationId xmlns:a16="http://schemas.microsoft.com/office/drawing/2014/main" id="{CE8FAA9D-4BA0-B297-19C2-309E9BDABBEB}"/>
              </a:ext>
            </a:extLst>
          </p:cNvPr>
          <p:cNvSpPr>
            <a:spLocks noGrp="1"/>
          </p:cNvSpPr>
          <p:nvPr>
            <p:ph type="title"/>
          </p:nvPr>
        </p:nvSpPr>
        <p:spPr>
          <a:xfrm>
            <a:off x="1407203" y="203501"/>
            <a:ext cx="8264335" cy="332399"/>
          </a:xfrm>
        </p:spPr>
        <p:txBody>
          <a:bodyPr>
            <a:normAutofit/>
          </a:bodyPr>
          <a:lstStyle/>
          <a:p>
            <a:r>
              <a:rPr lang="de-DE" dirty="0"/>
              <a:t>Wie kann Kinderschutz inklusiv weiterentwickelt werden?</a:t>
            </a:r>
          </a:p>
        </p:txBody>
      </p:sp>
      <p:sp>
        <p:nvSpPr>
          <p:cNvPr id="3" name="Fußzeilenplatzhalter 2">
            <a:extLst>
              <a:ext uri="{FF2B5EF4-FFF2-40B4-BE49-F238E27FC236}">
                <a16:creationId xmlns:a16="http://schemas.microsoft.com/office/drawing/2014/main" id="{B3E59AB1-E399-4B3B-8B68-F5F45C0A86B2}"/>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0AE954D7-5263-07BF-00D9-C0FB35650DD3}"/>
              </a:ext>
            </a:extLst>
          </p:cNvPr>
          <p:cNvSpPr>
            <a:spLocks noGrp="1"/>
          </p:cNvSpPr>
          <p:nvPr>
            <p:ph type="sldNum" sz="quarter" idx="4"/>
          </p:nvPr>
        </p:nvSpPr>
        <p:spPr/>
        <p:txBody>
          <a:bodyPr/>
          <a:lstStyle/>
          <a:p>
            <a:fld id="{3D23FD3E-EA92-4EF9-B826-0F4AC5D6052A}" type="slidenum">
              <a:rPr lang="de-DE" smtClean="0"/>
              <a:pPr/>
              <a:t>38</a:t>
            </a:fld>
            <a:endParaRPr lang="de-DE" dirty="0"/>
          </a:p>
        </p:txBody>
      </p:sp>
    </p:spTree>
    <p:extLst>
      <p:ext uri="{BB962C8B-B14F-4D97-AF65-F5344CB8AC3E}">
        <p14:creationId xmlns:p14="http://schemas.microsoft.com/office/powerpoint/2010/main" val="2475482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DCA47-261A-8041-4D6A-8ACC04260357}"/>
              </a:ext>
            </a:extLst>
          </p:cNvPr>
          <p:cNvSpPr>
            <a:spLocks noGrp="1"/>
          </p:cNvSpPr>
          <p:nvPr>
            <p:ph type="title"/>
          </p:nvPr>
        </p:nvSpPr>
        <p:spPr>
          <a:xfrm>
            <a:off x="1245276" y="715852"/>
            <a:ext cx="10298226" cy="1329595"/>
          </a:xfrm>
        </p:spPr>
        <p:txBody>
          <a:bodyPr/>
          <a:lstStyle/>
          <a:p>
            <a:br>
              <a:rPr lang="de-DE" b="1" dirty="0">
                <a:sym typeface="Arial"/>
              </a:rPr>
            </a:br>
            <a:br>
              <a:rPr lang="de-DE" b="1" dirty="0">
                <a:sym typeface="Arial"/>
              </a:rPr>
            </a:br>
            <a:r>
              <a:rPr lang="de-DE" b="1" dirty="0">
                <a:sym typeface="Arial"/>
              </a:rPr>
              <a:t>Bedingungen des Aufwachsens sehen, Lebensbedingungen verstehen</a:t>
            </a:r>
            <a:br>
              <a:rPr lang="de-DE" dirty="0">
                <a:sym typeface="Arial"/>
              </a:rPr>
            </a:br>
            <a:endParaRPr lang="de-DE" dirty="0"/>
          </a:p>
        </p:txBody>
      </p:sp>
      <p:sp>
        <p:nvSpPr>
          <p:cNvPr id="4" name="Textplatzhalter 3">
            <a:extLst>
              <a:ext uri="{FF2B5EF4-FFF2-40B4-BE49-F238E27FC236}">
                <a16:creationId xmlns:a16="http://schemas.microsoft.com/office/drawing/2014/main" id="{9A160E4F-A542-C663-AFC6-E4E2C84F6359}"/>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8F27937A-0122-1FB8-23E2-79CB1C00CD10}"/>
              </a:ext>
            </a:extLst>
          </p:cNvPr>
          <p:cNvSpPr>
            <a:spLocks noGrp="1"/>
          </p:cNvSpPr>
          <p:nvPr>
            <p:ph type="body" sz="quarter" idx="14"/>
          </p:nvPr>
        </p:nvSpPr>
        <p:spPr/>
        <p:txBody>
          <a:bodyPr/>
          <a:lstStyle/>
          <a:p>
            <a:endParaRPr lang="de-DE"/>
          </a:p>
        </p:txBody>
      </p:sp>
      <p:sp>
        <p:nvSpPr>
          <p:cNvPr id="6" name="Fußzeilenplatzhalter 5">
            <a:extLst>
              <a:ext uri="{FF2B5EF4-FFF2-40B4-BE49-F238E27FC236}">
                <a16:creationId xmlns:a16="http://schemas.microsoft.com/office/drawing/2014/main" id="{D8299511-BEAC-AE55-008D-3E031E2DB737}"/>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4D90E31D-7F9A-5E13-27A4-7F29FA994831}"/>
              </a:ext>
            </a:extLst>
          </p:cNvPr>
          <p:cNvSpPr>
            <a:spLocks noGrp="1"/>
          </p:cNvSpPr>
          <p:nvPr>
            <p:ph type="sldNum" sz="quarter" idx="4"/>
          </p:nvPr>
        </p:nvSpPr>
        <p:spPr/>
        <p:txBody>
          <a:bodyPr/>
          <a:lstStyle/>
          <a:p>
            <a:fld id="{3D23FD3E-EA92-4EF9-B826-0F4AC5D6052A}" type="slidenum">
              <a:rPr lang="de-DE" smtClean="0"/>
              <a:pPr/>
              <a:t>39</a:t>
            </a:fld>
            <a:endParaRPr lang="de-DE" dirty="0"/>
          </a:p>
        </p:txBody>
      </p:sp>
      <p:sp>
        <p:nvSpPr>
          <p:cNvPr id="9" name="Ellipse 8">
            <a:extLst>
              <a:ext uri="{FF2B5EF4-FFF2-40B4-BE49-F238E27FC236}">
                <a16:creationId xmlns:a16="http://schemas.microsoft.com/office/drawing/2014/main" id="{13297D50-FF34-1BAF-CEEA-132F4F6B77B6}"/>
              </a:ext>
            </a:extLst>
          </p:cNvPr>
          <p:cNvSpPr/>
          <p:nvPr/>
        </p:nvSpPr>
        <p:spPr bwMode="gray">
          <a:xfrm>
            <a:off x="973015" y="2461903"/>
            <a:ext cx="4161693" cy="2737491"/>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Komplexität von sozialer Kategorie Behinderung  im Kontext von Kinderschutz  analysieren </a:t>
            </a:r>
          </a:p>
          <a:p>
            <a:pPr algn="ctr"/>
            <a:endParaRPr lang="de-DE" dirty="0">
              <a:sym typeface="Arial"/>
            </a:endParaRPr>
          </a:p>
        </p:txBody>
      </p:sp>
      <p:sp>
        <p:nvSpPr>
          <p:cNvPr id="10" name="Ellipse 9">
            <a:extLst>
              <a:ext uri="{FF2B5EF4-FFF2-40B4-BE49-F238E27FC236}">
                <a16:creationId xmlns:a16="http://schemas.microsoft.com/office/drawing/2014/main" id="{719B25A5-AC1C-939C-C131-338F27606926}"/>
              </a:ext>
            </a:extLst>
          </p:cNvPr>
          <p:cNvSpPr/>
          <p:nvPr/>
        </p:nvSpPr>
        <p:spPr bwMode="gray">
          <a:xfrm>
            <a:off x="6394389" y="2493282"/>
            <a:ext cx="4280019" cy="2750752"/>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Verwobenheit und gegenseitige Beeinflussung von Behinderung mit anderen sozialen Kategorein im Kontext Kinderschutz analysieren</a:t>
            </a:r>
          </a:p>
          <a:p>
            <a:pPr algn="ctr"/>
            <a:endParaRPr lang="de-DE" dirty="0">
              <a:sym typeface="Arial"/>
            </a:endParaRPr>
          </a:p>
        </p:txBody>
      </p:sp>
      <p:sp>
        <p:nvSpPr>
          <p:cNvPr id="11" name="Textfeld 10">
            <a:extLst>
              <a:ext uri="{FF2B5EF4-FFF2-40B4-BE49-F238E27FC236}">
                <a16:creationId xmlns:a16="http://schemas.microsoft.com/office/drawing/2014/main" id="{2BA22875-A464-1D14-08F1-B39D69022979}"/>
              </a:ext>
            </a:extLst>
          </p:cNvPr>
          <p:cNvSpPr txBox="1"/>
          <p:nvPr/>
        </p:nvSpPr>
        <p:spPr>
          <a:xfrm>
            <a:off x="5595649" y="3365956"/>
            <a:ext cx="403925" cy="584775"/>
          </a:xfrm>
          <a:prstGeom prst="rect">
            <a:avLst/>
          </a:prstGeom>
          <a:noFill/>
        </p:spPr>
        <p:txBody>
          <a:bodyPr wrap="square" rtlCol="0">
            <a:spAutoFit/>
          </a:bodyPr>
          <a:lstStyle/>
          <a:p>
            <a:r>
              <a:rPr lang="de-DE" sz="4800" baseline="-25000" dirty="0"/>
              <a:t>+</a:t>
            </a:r>
          </a:p>
        </p:txBody>
      </p:sp>
      <p:sp>
        <p:nvSpPr>
          <p:cNvPr id="3" name="Titel 1">
            <a:extLst>
              <a:ext uri="{FF2B5EF4-FFF2-40B4-BE49-F238E27FC236}">
                <a16:creationId xmlns:a16="http://schemas.microsoft.com/office/drawing/2014/main" id="{3A737B0D-6084-DC92-4512-C8B2FFB431F9}"/>
              </a:ext>
            </a:extLst>
          </p:cNvPr>
          <p:cNvSpPr txBox="1">
            <a:spLocks/>
          </p:cNvSpPr>
          <p:nvPr/>
        </p:nvSpPr>
        <p:spPr bwMode="gray">
          <a:xfrm>
            <a:off x="1407203" y="203501"/>
            <a:ext cx="8264335" cy="332399"/>
          </a:xfrm>
          <a:prstGeom prst="rect">
            <a:avLst/>
          </a:prstGeom>
        </p:spPr>
        <p:txBody>
          <a:bodyPr vert="horz" wrap="square" lIns="0" tIns="0" rIns="0" bIns="0" rtlCol="0" anchor="ctr">
            <a:norm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a:t>Wie kann Kinderschutz inklusiv weiterentwickelt werden?</a:t>
            </a:r>
            <a:endParaRPr lang="de-DE" dirty="0"/>
          </a:p>
        </p:txBody>
      </p:sp>
    </p:spTree>
    <p:extLst>
      <p:ext uri="{BB962C8B-B14F-4D97-AF65-F5344CB8AC3E}">
        <p14:creationId xmlns:p14="http://schemas.microsoft.com/office/powerpoint/2010/main" val="422352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CA4491BE-108C-4691-88EB-0834DC036D56}"/>
              </a:ext>
            </a:extLst>
          </p:cNvPr>
          <p:cNvSpPr>
            <a:spLocks noGrp="1"/>
          </p:cNvSpPr>
          <p:nvPr>
            <p:ph type="title"/>
          </p:nvPr>
        </p:nvSpPr>
        <p:spPr>
          <a:xfrm>
            <a:off x="570535" y="1002317"/>
            <a:ext cx="11501284" cy="332399"/>
          </a:xfrm>
        </p:spPr>
        <p:txBody>
          <a:bodyPr>
            <a:normAutofit/>
          </a:bodyPr>
          <a:lstStyle/>
          <a:p>
            <a:r>
              <a:rPr lang="de-DE" dirty="0">
                <a:latin typeface="Arial Nova" panose="020B0504020202020204" pitchFamily="34" charset="0"/>
              </a:rPr>
              <a:t>Das ‚Ob‘ ist beschlossen – das ‚Wie‘ ist im Werden</a:t>
            </a:r>
          </a:p>
        </p:txBody>
      </p:sp>
      <p:grpSp>
        <p:nvGrpSpPr>
          <p:cNvPr id="42" name="Gruppieren 41">
            <a:extLst>
              <a:ext uri="{FF2B5EF4-FFF2-40B4-BE49-F238E27FC236}">
                <a16:creationId xmlns:a16="http://schemas.microsoft.com/office/drawing/2014/main" id="{D08792B3-ED7D-433E-A524-AE0752EF7A33}"/>
              </a:ext>
            </a:extLst>
          </p:cNvPr>
          <p:cNvGrpSpPr/>
          <p:nvPr/>
        </p:nvGrpSpPr>
        <p:grpSpPr>
          <a:xfrm>
            <a:off x="952530" y="1387309"/>
            <a:ext cx="10145508" cy="4990116"/>
            <a:chOff x="306432" y="1343539"/>
            <a:chExt cx="10145508" cy="4990116"/>
          </a:xfrm>
        </p:grpSpPr>
        <p:sp>
          <p:nvSpPr>
            <p:cNvPr id="9" name="Textfeld 8">
              <a:extLst>
                <a:ext uri="{FF2B5EF4-FFF2-40B4-BE49-F238E27FC236}">
                  <a16:creationId xmlns:a16="http://schemas.microsoft.com/office/drawing/2014/main" id="{EE444899-60CB-4C6C-BC43-1E9EB339E9D4}"/>
                </a:ext>
              </a:extLst>
            </p:cNvPr>
            <p:cNvSpPr txBox="1"/>
            <p:nvPr/>
          </p:nvSpPr>
          <p:spPr>
            <a:xfrm>
              <a:off x="3884102" y="1343539"/>
              <a:ext cx="4093827" cy="369332"/>
            </a:xfrm>
            <a:prstGeom prst="rect">
              <a:avLst/>
            </a:prstGeom>
            <a:noFill/>
          </p:spPr>
          <p:txBody>
            <a:bodyPr wrap="square" rtlCol="0">
              <a:spAutoFit/>
            </a:bodyPr>
            <a:lstStyle/>
            <a:p>
              <a:r>
                <a:rPr lang="de-DE" b="1" i="1">
                  <a:latin typeface="Arial Nova Light" panose="020B0304020202020204" pitchFamily="34" charset="0"/>
                </a:rPr>
                <a:t>In 3 Stufen zur ‚Inklusiven Lösung‘</a:t>
              </a:r>
            </a:p>
          </p:txBody>
        </p:sp>
        <p:cxnSp>
          <p:nvCxnSpPr>
            <p:cNvPr id="23" name="Gerader Verbinder 22">
              <a:extLst>
                <a:ext uri="{FF2B5EF4-FFF2-40B4-BE49-F238E27FC236}">
                  <a16:creationId xmlns:a16="http://schemas.microsoft.com/office/drawing/2014/main" id="{9BA1B7EB-4609-4490-BE7D-4202023E43C1}"/>
                </a:ext>
              </a:extLst>
            </p:cNvPr>
            <p:cNvCxnSpPr>
              <a:cxnSpLocks/>
            </p:cNvCxnSpPr>
            <p:nvPr/>
          </p:nvCxnSpPr>
          <p:spPr>
            <a:xfrm>
              <a:off x="5679190" y="2388572"/>
              <a:ext cx="21545" cy="594202"/>
            </a:xfrm>
            <a:prstGeom prst="line">
              <a:avLst/>
            </a:prstGeom>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3E697C50-33F7-404C-A995-6E3E15352BA7}"/>
                </a:ext>
              </a:extLst>
            </p:cNvPr>
            <p:cNvGrpSpPr/>
            <p:nvPr/>
          </p:nvGrpSpPr>
          <p:grpSpPr>
            <a:xfrm>
              <a:off x="306432" y="1403285"/>
              <a:ext cx="10145508" cy="4930370"/>
              <a:chOff x="306432" y="1403285"/>
              <a:chExt cx="10145508" cy="4930370"/>
            </a:xfrm>
          </p:grpSpPr>
          <p:cxnSp>
            <p:nvCxnSpPr>
              <p:cNvPr id="7" name="Gerade Verbindung mit Pfeil 6">
                <a:extLst>
                  <a:ext uri="{FF2B5EF4-FFF2-40B4-BE49-F238E27FC236}">
                    <a16:creationId xmlns:a16="http://schemas.microsoft.com/office/drawing/2014/main" id="{CD15EE57-1A9A-43BC-ABE9-44D9B50A82D2}"/>
                  </a:ext>
                </a:extLst>
              </p:cNvPr>
              <p:cNvCxnSpPr/>
              <p:nvPr/>
            </p:nvCxnSpPr>
            <p:spPr>
              <a:xfrm>
                <a:off x="947956" y="2374084"/>
                <a:ext cx="903494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EA01FF44-7BB0-4BE6-82FE-E90ABFFCFC92}"/>
                  </a:ext>
                </a:extLst>
              </p:cNvPr>
              <p:cNvSpPr txBox="1"/>
              <p:nvPr/>
            </p:nvSpPr>
            <p:spPr>
              <a:xfrm>
                <a:off x="8765869" y="1820088"/>
                <a:ext cx="692791" cy="369332"/>
              </a:xfrm>
              <a:prstGeom prst="rect">
                <a:avLst/>
              </a:prstGeom>
              <a:noFill/>
            </p:spPr>
            <p:txBody>
              <a:bodyPr wrap="square" rtlCol="0">
                <a:spAutoFit/>
              </a:bodyPr>
              <a:lstStyle/>
              <a:p>
                <a:r>
                  <a:rPr lang="de-DE" b="1">
                    <a:latin typeface="Arial Nova Light" panose="020B0304020202020204" pitchFamily="34" charset="0"/>
                  </a:rPr>
                  <a:t>2028</a:t>
                </a:r>
              </a:p>
            </p:txBody>
          </p:sp>
          <p:sp>
            <p:nvSpPr>
              <p:cNvPr id="18" name="Textfeld 17">
                <a:extLst>
                  <a:ext uri="{FF2B5EF4-FFF2-40B4-BE49-F238E27FC236}">
                    <a16:creationId xmlns:a16="http://schemas.microsoft.com/office/drawing/2014/main" id="{48DC6CEE-0F0D-4FB2-A143-5AFD03744B2E}"/>
                  </a:ext>
                </a:extLst>
              </p:cNvPr>
              <p:cNvSpPr txBox="1"/>
              <p:nvPr/>
            </p:nvSpPr>
            <p:spPr>
              <a:xfrm>
                <a:off x="5328684" y="1854546"/>
                <a:ext cx="692791" cy="369332"/>
              </a:xfrm>
              <a:prstGeom prst="rect">
                <a:avLst/>
              </a:prstGeom>
              <a:noFill/>
            </p:spPr>
            <p:txBody>
              <a:bodyPr wrap="square" rtlCol="0">
                <a:spAutoFit/>
              </a:bodyPr>
              <a:lstStyle/>
              <a:p>
                <a:r>
                  <a:rPr lang="de-DE" b="1">
                    <a:latin typeface="Arial Nova Light" panose="020B0304020202020204" pitchFamily="34" charset="0"/>
                  </a:rPr>
                  <a:t>2024</a:t>
                </a:r>
              </a:p>
            </p:txBody>
          </p:sp>
          <p:sp>
            <p:nvSpPr>
              <p:cNvPr id="19" name="Textfeld 18">
                <a:extLst>
                  <a:ext uri="{FF2B5EF4-FFF2-40B4-BE49-F238E27FC236}">
                    <a16:creationId xmlns:a16="http://schemas.microsoft.com/office/drawing/2014/main" id="{CFA72095-4FD6-4F3C-B7DE-C8DEB1611730}"/>
                  </a:ext>
                </a:extLst>
              </p:cNvPr>
              <p:cNvSpPr txBox="1"/>
              <p:nvPr/>
            </p:nvSpPr>
            <p:spPr>
              <a:xfrm>
                <a:off x="852182" y="1854546"/>
                <a:ext cx="692791" cy="369332"/>
              </a:xfrm>
              <a:prstGeom prst="rect">
                <a:avLst/>
              </a:prstGeom>
              <a:noFill/>
            </p:spPr>
            <p:txBody>
              <a:bodyPr wrap="square" rtlCol="0">
                <a:spAutoFit/>
              </a:bodyPr>
              <a:lstStyle/>
              <a:p>
                <a:r>
                  <a:rPr lang="de-DE" b="1">
                    <a:latin typeface="Arial Nova Light" panose="020B0304020202020204" pitchFamily="34" charset="0"/>
                  </a:rPr>
                  <a:t>2021</a:t>
                </a:r>
              </a:p>
            </p:txBody>
          </p:sp>
          <p:sp>
            <p:nvSpPr>
              <p:cNvPr id="20" name="Textfeld 19">
                <a:extLst>
                  <a:ext uri="{FF2B5EF4-FFF2-40B4-BE49-F238E27FC236}">
                    <a16:creationId xmlns:a16="http://schemas.microsoft.com/office/drawing/2014/main" id="{AC044CA1-C2FE-4106-AEDE-AF5AC28390BD}"/>
                  </a:ext>
                </a:extLst>
              </p:cNvPr>
              <p:cNvSpPr txBox="1"/>
              <p:nvPr/>
            </p:nvSpPr>
            <p:spPr>
              <a:xfrm>
                <a:off x="838200" y="1403285"/>
                <a:ext cx="1284215" cy="369332"/>
              </a:xfrm>
              <a:prstGeom prst="rect">
                <a:avLst/>
              </a:prstGeom>
              <a:noFill/>
              <a:ln>
                <a:solidFill>
                  <a:srgbClr val="C00000"/>
                </a:solidFill>
              </a:ln>
            </p:spPr>
            <p:txBody>
              <a:bodyPr wrap="square" rtlCol="0">
                <a:spAutoFit/>
              </a:bodyPr>
              <a:lstStyle/>
              <a:p>
                <a:r>
                  <a:rPr lang="de-DE" i="1">
                    <a:latin typeface="Arial Nova Light" panose="020B0304020202020204" pitchFamily="34" charset="0"/>
                  </a:rPr>
                  <a:t>Reform 1.0</a:t>
                </a:r>
              </a:p>
            </p:txBody>
          </p:sp>
          <p:sp>
            <p:nvSpPr>
              <p:cNvPr id="21" name="Textfeld 20">
                <a:extLst>
                  <a:ext uri="{FF2B5EF4-FFF2-40B4-BE49-F238E27FC236}">
                    <a16:creationId xmlns:a16="http://schemas.microsoft.com/office/drawing/2014/main" id="{9457F4E8-015C-48DE-A42D-7F1CC85458C7}"/>
                  </a:ext>
                </a:extLst>
              </p:cNvPr>
              <p:cNvSpPr txBox="1"/>
              <p:nvPr/>
            </p:nvSpPr>
            <p:spPr>
              <a:xfrm>
                <a:off x="8754189" y="1403285"/>
                <a:ext cx="1284215" cy="369332"/>
              </a:xfrm>
              <a:prstGeom prst="rect">
                <a:avLst/>
              </a:prstGeom>
              <a:noFill/>
              <a:ln>
                <a:solidFill>
                  <a:srgbClr val="C00000"/>
                </a:solidFill>
              </a:ln>
            </p:spPr>
            <p:txBody>
              <a:bodyPr wrap="square" rtlCol="0">
                <a:spAutoFit/>
              </a:bodyPr>
              <a:lstStyle/>
              <a:p>
                <a:r>
                  <a:rPr lang="de-DE" i="1">
                    <a:latin typeface="Arial Nova Light" panose="020B0304020202020204" pitchFamily="34" charset="0"/>
                  </a:rPr>
                  <a:t>Reform 2.0</a:t>
                </a:r>
              </a:p>
            </p:txBody>
          </p:sp>
          <p:cxnSp>
            <p:nvCxnSpPr>
              <p:cNvPr id="22" name="Gerader Verbinder 21">
                <a:extLst>
                  <a:ext uri="{FF2B5EF4-FFF2-40B4-BE49-F238E27FC236}">
                    <a16:creationId xmlns:a16="http://schemas.microsoft.com/office/drawing/2014/main" id="{D5073319-4B56-4EF6-9CFF-AF10E3D6378D}"/>
                  </a:ext>
                </a:extLst>
              </p:cNvPr>
              <p:cNvCxnSpPr/>
              <p:nvPr/>
            </p:nvCxnSpPr>
            <p:spPr>
              <a:xfrm>
                <a:off x="1480307" y="2374084"/>
                <a:ext cx="0" cy="819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00B3080-3405-4CD7-997D-952F0BF0CE2D}"/>
                  </a:ext>
                </a:extLst>
              </p:cNvPr>
              <p:cNvCxnSpPr/>
              <p:nvPr/>
            </p:nvCxnSpPr>
            <p:spPr>
              <a:xfrm>
                <a:off x="9116693" y="2374084"/>
                <a:ext cx="0" cy="81928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2C8C3ED-4F53-424B-9B99-1B463D8BB4AA}"/>
                  </a:ext>
                </a:extLst>
              </p:cNvPr>
              <p:cNvSpPr txBox="1"/>
              <p:nvPr/>
            </p:nvSpPr>
            <p:spPr>
              <a:xfrm>
                <a:off x="306432" y="3241850"/>
                <a:ext cx="2718121" cy="923330"/>
              </a:xfrm>
              <a:prstGeom prst="rect">
                <a:avLst/>
              </a:prstGeom>
              <a:noFill/>
            </p:spPr>
            <p:txBody>
              <a:bodyPr wrap="square" rtlCol="0">
                <a:spAutoFit/>
              </a:bodyPr>
              <a:lstStyle/>
              <a:p>
                <a:r>
                  <a:rPr lang="de-DE" b="1" i="1">
                    <a:latin typeface="Arial Nova Light" panose="020B0304020202020204" pitchFamily="34" charset="0"/>
                  </a:rPr>
                  <a:t>Verbindlichere inklusive Kinder- und Jugendhilfe, Schnittstellenbereinigung</a:t>
                </a:r>
              </a:p>
            </p:txBody>
          </p:sp>
          <p:sp>
            <p:nvSpPr>
              <p:cNvPr id="26" name="Textfeld 25">
                <a:extLst>
                  <a:ext uri="{FF2B5EF4-FFF2-40B4-BE49-F238E27FC236}">
                    <a16:creationId xmlns:a16="http://schemas.microsoft.com/office/drawing/2014/main" id="{68FEE000-1F27-45EB-9DA6-49C6111A9617}"/>
                  </a:ext>
                </a:extLst>
              </p:cNvPr>
              <p:cNvSpPr txBox="1"/>
              <p:nvPr/>
            </p:nvSpPr>
            <p:spPr>
              <a:xfrm>
                <a:off x="4382142" y="2568356"/>
                <a:ext cx="2298540" cy="369332"/>
              </a:xfrm>
              <a:prstGeom prst="rect">
                <a:avLst/>
              </a:prstGeom>
              <a:noFill/>
            </p:spPr>
            <p:txBody>
              <a:bodyPr wrap="square" rtlCol="0">
                <a:spAutoFit/>
              </a:bodyPr>
              <a:lstStyle/>
              <a:p>
                <a:r>
                  <a:rPr lang="de-DE" b="1" i="1" dirty="0">
                    <a:latin typeface="Arial Nova Light" panose="020B0304020202020204" pitchFamily="34" charset="0"/>
                  </a:rPr>
                  <a:t>Verfahrenslots*innen</a:t>
                </a:r>
              </a:p>
            </p:txBody>
          </p:sp>
          <p:sp>
            <p:nvSpPr>
              <p:cNvPr id="27" name="Textfeld 26">
                <a:extLst>
                  <a:ext uri="{FF2B5EF4-FFF2-40B4-BE49-F238E27FC236}">
                    <a16:creationId xmlns:a16="http://schemas.microsoft.com/office/drawing/2014/main" id="{1E1396EE-E9B3-4071-ABDC-B101ACEF25AC}"/>
                  </a:ext>
                </a:extLst>
              </p:cNvPr>
              <p:cNvSpPr txBox="1"/>
              <p:nvPr/>
            </p:nvSpPr>
            <p:spPr>
              <a:xfrm>
                <a:off x="8153400" y="3246588"/>
                <a:ext cx="2298540" cy="923330"/>
              </a:xfrm>
              <a:prstGeom prst="rect">
                <a:avLst/>
              </a:prstGeom>
              <a:noFill/>
            </p:spPr>
            <p:txBody>
              <a:bodyPr wrap="square" rtlCol="0">
                <a:spAutoFit/>
              </a:bodyPr>
              <a:lstStyle/>
              <a:p>
                <a:r>
                  <a:rPr lang="de-DE" b="1" i="1">
                    <a:latin typeface="Arial Nova Light" panose="020B0304020202020204" pitchFamily="34" charset="0"/>
                  </a:rPr>
                  <a:t>Zuständigkeit der Jugendhilfe für </a:t>
                </a:r>
                <a:r>
                  <a:rPr lang="de-DE" b="1" i="1" u="sng">
                    <a:latin typeface="Arial Nova Light" panose="020B0304020202020204" pitchFamily="34" charset="0"/>
                  </a:rPr>
                  <a:t>alle</a:t>
                </a:r>
                <a:r>
                  <a:rPr lang="de-DE" b="1" i="1">
                    <a:latin typeface="Arial Nova Light" panose="020B0304020202020204" pitchFamily="34" charset="0"/>
                  </a:rPr>
                  <a:t> jungen Menschen</a:t>
                </a:r>
              </a:p>
            </p:txBody>
          </p:sp>
          <p:cxnSp>
            <p:nvCxnSpPr>
              <p:cNvPr id="28" name="Gerade Verbindung mit Pfeil 27">
                <a:extLst>
                  <a:ext uri="{FF2B5EF4-FFF2-40B4-BE49-F238E27FC236}">
                    <a16:creationId xmlns:a16="http://schemas.microsoft.com/office/drawing/2014/main" id="{88681C9B-5786-4ACB-8932-DD597A9F1D96}"/>
                  </a:ext>
                </a:extLst>
              </p:cNvPr>
              <p:cNvCxnSpPr>
                <a:cxnSpLocks/>
              </p:cNvCxnSpPr>
              <p:nvPr/>
            </p:nvCxnSpPr>
            <p:spPr>
              <a:xfrm>
                <a:off x="2107763" y="5799196"/>
                <a:ext cx="575841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944A1DB4-E2CD-48C2-8C1C-D76C215B5E18}"/>
                  </a:ext>
                </a:extLst>
              </p:cNvPr>
              <p:cNvCxnSpPr>
                <a:cxnSpLocks/>
              </p:cNvCxnSpPr>
              <p:nvPr/>
            </p:nvCxnSpPr>
            <p:spPr>
              <a:xfrm>
                <a:off x="7868150" y="2374084"/>
                <a:ext cx="0" cy="3425112"/>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63FDB9E-0118-4538-8829-E8941A5CA9E8}"/>
                  </a:ext>
                </a:extLst>
              </p:cNvPr>
              <p:cNvSpPr txBox="1"/>
              <p:nvPr/>
            </p:nvSpPr>
            <p:spPr>
              <a:xfrm>
                <a:off x="7325245" y="1820088"/>
                <a:ext cx="1081856" cy="369332"/>
              </a:xfrm>
              <a:prstGeom prst="rect">
                <a:avLst/>
              </a:prstGeom>
              <a:noFill/>
            </p:spPr>
            <p:txBody>
              <a:bodyPr wrap="square" rtlCol="0">
                <a:spAutoFit/>
              </a:bodyPr>
              <a:lstStyle/>
              <a:p>
                <a:r>
                  <a:rPr lang="de-DE" b="1">
                    <a:solidFill>
                      <a:schemeClr val="accent2">
                        <a:lumMod val="75000"/>
                      </a:schemeClr>
                    </a:solidFill>
                    <a:latin typeface="Arial Nova Light" panose="020B0304020202020204" pitchFamily="34" charset="0"/>
                  </a:rPr>
                  <a:t>1.1.2027</a:t>
                </a:r>
              </a:p>
            </p:txBody>
          </p:sp>
          <p:sp>
            <p:nvSpPr>
              <p:cNvPr id="35" name="Rechteck 34">
                <a:extLst>
                  <a:ext uri="{FF2B5EF4-FFF2-40B4-BE49-F238E27FC236}">
                    <a16:creationId xmlns:a16="http://schemas.microsoft.com/office/drawing/2014/main" id="{30F157FF-BBFC-484F-A435-85677FE884E5}"/>
                  </a:ext>
                </a:extLst>
              </p:cNvPr>
              <p:cNvSpPr/>
              <p:nvPr/>
            </p:nvSpPr>
            <p:spPr>
              <a:xfrm>
                <a:off x="3451191" y="3241850"/>
                <a:ext cx="3274142" cy="1390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latin typeface="Arial Nova Light" panose="020B0304020202020204" pitchFamily="34" charset="0"/>
                  </a:rPr>
                  <a:t>Umsetzungsbegleitung</a:t>
                </a:r>
              </a:p>
              <a:p>
                <a:pPr algn="ctr"/>
                <a:r>
                  <a:rPr lang="de-DE" sz="1600">
                    <a:latin typeface="Arial Nova Light" panose="020B0304020202020204" pitchFamily="34" charset="0"/>
                  </a:rPr>
                  <a:t>Bis 2024: Bericht an den Gesetzgeber mit prospektiver Gesetzesfolgenabschätzung (§ 107 SGB VIII)</a:t>
                </a:r>
              </a:p>
            </p:txBody>
          </p:sp>
          <p:sp>
            <p:nvSpPr>
              <p:cNvPr id="36" name="Textfeld 35">
                <a:extLst>
                  <a:ext uri="{FF2B5EF4-FFF2-40B4-BE49-F238E27FC236}">
                    <a16:creationId xmlns:a16="http://schemas.microsoft.com/office/drawing/2014/main" id="{8E040EBC-05F6-404E-9B41-7102E1305D3F}"/>
                  </a:ext>
                </a:extLst>
              </p:cNvPr>
              <p:cNvSpPr txBox="1"/>
              <p:nvPr/>
            </p:nvSpPr>
            <p:spPr>
              <a:xfrm>
                <a:off x="2869865" y="5964323"/>
                <a:ext cx="3705782" cy="369332"/>
              </a:xfrm>
              <a:prstGeom prst="rect">
                <a:avLst/>
              </a:prstGeom>
              <a:noFill/>
            </p:spPr>
            <p:txBody>
              <a:bodyPr wrap="square" rtlCol="0">
                <a:spAutoFit/>
              </a:bodyPr>
              <a:lstStyle/>
              <a:p>
                <a:r>
                  <a:rPr lang="de-DE" b="1" i="1" dirty="0">
                    <a:latin typeface="Arial Nova Light" panose="020B0304020202020204" pitchFamily="34" charset="0"/>
                  </a:rPr>
                  <a:t>Das „WIE“ der Gesamtzuständigkeit</a:t>
                </a:r>
              </a:p>
            </p:txBody>
          </p:sp>
          <p:sp>
            <p:nvSpPr>
              <p:cNvPr id="37" name="Textfeld 36">
                <a:extLst>
                  <a:ext uri="{FF2B5EF4-FFF2-40B4-BE49-F238E27FC236}">
                    <a16:creationId xmlns:a16="http://schemas.microsoft.com/office/drawing/2014/main" id="{BD8BDEE0-009A-4FC6-BC41-C158BCE2F814}"/>
                  </a:ext>
                </a:extLst>
              </p:cNvPr>
              <p:cNvSpPr txBox="1"/>
              <p:nvPr/>
            </p:nvSpPr>
            <p:spPr>
              <a:xfrm>
                <a:off x="3822248" y="2881983"/>
                <a:ext cx="3798980" cy="369332"/>
              </a:xfrm>
              <a:prstGeom prst="rect">
                <a:avLst/>
              </a:prstGeom>
              <a:noFill/>
            </p:spPr>
            <p:txBody>
              <a:bodyPr wrap="square" rtlCol="0">
                <a:spAutoFit/>
              </a:bodyPr>
              <a:lstStyle/>
              <a:p>
                <a:r>
                  <a:rPr lang="de-DE" b="1" dirty="0">
                    <a:solidFill>
                      <a:schemeClr val="accent2">
                        <a:lumMod val="75000"/>
                      </a:schemeClr>
                    </a:solidFill>
                    <a:latin typeface="Arial Nova Light" panose="020B0304020202020204" pitchFamily="34" charset="0"/>
                  </a:rPr>
                  <a:t>Mit dem Koalitionsvertrag auf Dauer!</a:t>
                </a:r>
              </a:p>
            </p:txBody>
          </p:sp>
          <p:sp>
            <p:nvSpPr>
              <p:cNvPr id="39" name="Textfeld 38">
                <a:extLst>
                  <a:ext uri="{FF2B5EF4-FFF2-40B4-BE49-F238E27FC236}">
                    <a16:creationId xmlns:a16="http://schemas.microsoft.com/office/drawing/2014/main" id="{0F6CE4CA-89A5-4EA2-9470-3A126FD52DF0}"/>
                  </a:ext>
                </a:extLst>
              </p:cNvPr>
              <p:cNvSpPr txBox="1"/>
              <p:nvPr/>
            </p:nvSpPr>
            <p:spPr>
              <a:xfrm>
                <a:off x="2974948" y="4661930"/>
                <a:ext cx="5112927" cy="369332"/>
              </a:xfrm>
              <a:prstGeom prst="rect">
                <a:avLst/>
              </a:prstGeom>
              <a:noFill/>
            </p:spPr>
            <p:txBody>
              <a:bodyPr wrap="square" rtlCol="0">
                <a:spAutoFit/>
              </a:bodyPr>
              <a:lstStyle/>
              <a:p>
                <a:r>
                  <a:rPr lang="de-DE" b="1">
                    <a:solidFill>
                      <a:schemeClr val="accent2">
                        <a:lumMod val="75000"/>
                      </a:schemeClr>
                    </a:solidFill>
                    <a:latin typeface="Arial Nova Light" panose="020B0304020202020204" pitchFamily="34" charset="0"/>
                  </a:rPr>
                  <a:t>Mit dem Koalitionsvertrag auf 2025 vorgezogen!</a:t>
                </a:r>
              </a:p>
            </p:txBody>
          </p:sp>
        </p:grpSp>
      </p:grpSp>
      <p:sp>
        <p:nvSpPr>
          <p:cNvPr id="2" name="Rechteck 1">
            <a:extLst>
              <a:ext uri="{FF2B5EF4-FFF2-40B4-BE49-F238E27FC236}">
                <a16:creationId xmlns:a16="http://schemas.microsoft.com/office/drawing/2014/main" id="{795702F8-2199-4C73-BDD0-E359BF7AA031}"/>
              </a:ext>
            </a:extLst>
          </p:cNvPr>
          <p:cNvSpPr/>
          <p:nvPr/>
        </p:nvSpPr>
        <p:spPr>
          <a:xfrm>
            <a:off x="1252634" y="4358785"/>
            <a:ext cx="251233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latin typeface="Arial Nova Light" panose="020B0304020202020204" pitchFamily="34" charset="0"/>
              </a:rPr>
              <a:t>Beginn des Dialogprozesses „Gemeinsam zum Ziel: Wir gestalten die Inklusive Kinder- und Jugendhilfe!“</a:t>
            </a:r>
          </a:p>
        </p:txBody>
      </p:sp>
      <p:cxnSp>
        <p:nvCxnSpPr>
          <p:cNvPr id="31" name="Gerader Verbinder 30">
            <a:extLst>
              <a:ext uri="{FF2B5EF4-FFF2-40B4-BE49-F238E27FC236}">
                <a16:creationId xmlns:a16="http://schemas.microsoft.com/office/drawing/2014/main" id="{9AD0FD47-C122-4E9F-B47A-1E1842E01E51}"/>
              </a:ext>
            </a:extLst>
          </p:cNvPr>
          <p:cNvCxnSpPr>
            <a:cxnSpLocks/>
          </p:cNvCxnSpPr>
          <p:nvPr/>
        </p:nvCxnSpPr>
        <p:spPr>
          <a:xfrm>
            <a:off x="3764969" y="2477695"/>
            <a:ext cx="0" cy="1869123"/>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A2144DB3-7E23-478C-836F-BA3128BC33BE}"/>
              </a:ext>
            </a:extLst>
          </p:cNvPr>
          <p:cNvSpPr txBox="1"/>
          <p:nvPr/>
        </p:nvSpPr>
        <p:spPr>
          <a:xfrm>
            <a:off x="3010222" y="1962252"/>
            <a:ext cx="1658558" cy="369332"/>
          </a:xfrm>
          <a:prstGeom prst="rect">
            <a:avLst/>
          </a:prstGeom>
          <a:noFill/>
        </p:spPr>
        <p:txBody>
          <a:bodyPr wrap="square" rtlCol="0">
            <a:spAutoFit/>
          </a:bodyPr>
          <a:lstStyle/>
          <a:p>
            <a:r>
              <a:rPr lang="de-DE" b="1" dirty="0">
                <a:latin typeface="Arial Nova Light" panose="020B0304020202020204" pitchFamily="34" charset="0"/>
              </a:rPr>
              <a:t>27. Juni 2022</a:t>
            </a:r>
          </a:p>
        </p:txBody>
      </p:sp>
      <p:sp>
        <p:nvSpPr>
          <p:cNvPr id="10" name="Titel 7">
            <a:extLst>
              <a:ext uri="{FF2B5EF4-FFF2-40B4-BE49-F238E27FC236}">
                <a16:creationId xmlns:a16="http://schemas.microsoft.com/office/drawing/2014/main" id="{7FA7D8E0-4308-4808-B6E8-142A1B175CE0}"/>
              </a:ext>
            </a:extLst>
          </p:cNvPr>
          <p:cNvSpPr txBox="1">
            <a:spLocks/>
          </p:cNvSpPr>
          <p:nvPr/>
        </p:nvSpPr>
        <p:spPr bwMode="gray">
          <a:xfrm>
            <a:off x="241793" y="655431"/>
            <a:ext cx="11739463" cy="332399"/>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Stärkung von Inklusion als Leitgedanken der Kinder- und Jugendhilfe und Gesamtzuständigkeit</a:t>
            </a:r>
          </a:p>
        </p:txBody>
      </p:sp>
      <p:sp>
        <p:nvSpPr>
          <p:cNvPr id="3" name="Fußzeilenplatzhalter 2">
            <a:extLst>
              <a:ext uri="{FF2B5EF4-FFF2-40B4-BE49-F238E27FC236}">
                <a16:creationId xmlns:a16="http://schemas.microsoft.com/office/drawing/2014/main" id="{C1F8C006-3C5F-06B8-5D11-61EA99D8DBA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D2B5BCC-3F4E-C3F5-B85B-2BC457553965}"/>
              </a:ext>
            </a:extLst>
          </p:cNvPr>
          <p:cNvSpPr>
            <a:spLocks noGrp="1"/>
          </p:cNvSpPr>
          <p:nvPr>
            <p:ph type="sldNum" sz="quarter" idx="12"/>
          </p:nvPr>
        </p:nvSpPr>
        <p:spPr/>
        <p:txBody>
          <a:bodyPr/>
          <a:lstStyle/>
          <a:p>
            <a:fld id="{254833C4-3289-4ABA-818E-61F9BDF6463A}" type="slidenum">
              <a:rPr lang="de-DE" smtClean="0"/>
              <a:t>4</a:t>
            </a:fld>
            <a:endParaRPr lang="de-DE"/>
          </a:p>
        </p:txBody>
      </p:sp>
      <p:sp>
        <p:nvSpPr>
          <p:cNvPr id="5" name="Ellipse 4">
            <a:extLst>
              <a:ext uri="{FF2B5EF4-FFF2-40B4-BE49-F238E27FC236}">
                <a16:creationId xmlns:a16="http://schemas.microsoft.com/office/drawing/2014/main" id="{A8E11572-313C-FA93-FA62-A292561A8F10}"/>
              </a:ext>
            </a:extLst>
          </p:cNvPr>
          <p:cNvSpPr/>
          <p:nvPr/>
        </p:nvSpPr>
        <p:spPr bwMode="gray">
          <a:xfrm>
            <a:off x="5543418" y="4443281"/>
            <a:ext cx="3256077" cy="1317122"/>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Referentenentwurf</a:t>
            </a:r>
          </a:p>
          <a:p>
            <a:pPr algn="ctr"/>
            <a:r>
              <a:rPr lang="de-DE" sz="1800" b="0" i="0" u="none" strike="noStrike" baseline="0" dirty="0">
                <a:latin typeface="Calibri" panose="020F0502020204030204" pitchFamily="34" charset="0"/>
                <a:cs typeface="Calibri" panose="020F0502020204030204" pitchFamily="34" charset="0"/>
              </a:rPr>
              <a:t>Kinder- und Jugendhilfeinklusions-gesetz – IKJHG</a:t>
            </a:r>
            <a:endParaRPr lang="de-DE" dirty="0">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260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FBAEB8F1-3CBD-1499-E122-0B3C26017D04}"/>
              </a:ext>
            </a:extLst>
          </p:cNvPr>
          <p:cNvGraphicFramePr/>
          <p:nvPr/>
        </p:nvGraphicFramePr>
        <p:xfrm>
          <a:off x="1878780" y="939278"/>
          <a:ext cx="6994707" cy="443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1">
            <a:extLst>
              <a:ext uri="{FF2B5EF4-FFF2-40B4-BE49-F238E27FC236}">
                <a16:creationId xmlns:a16="http://schemas.microsoft.com/office/drawing/2014/main" id="{B160EE1D-E8AA-92EB-4DB6-D03AD788DBAA}"/>
              </a:ext>
            </a:extLst>
          </p:cNvPr>
          <p:cNvSpPr txBox="1">
            <a:spLocks/>
          </p:cNvSpPr>
          <p:nvPr/>
        </p:nvSpPr>
        <p:spPr bwMode="gray">
          <a:xfrm>
            <a:off x="1503457" y="176343"/>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9" name="Textfeld 8">
            <a:extLst>
              <a:ext uri="{FF2B5EF4-FFF2-40B4-BE49-F238E27FC236}">
                <a16:creationId xmlns:a16="http://schemas.microsoft.com/office/drawing/2014/main" id="{5C938146-B27D-020C-9953-E22328D1D8A3}"/>
              </a:ext>
            </a:extLst>
          </p:cNvPr>
          <p:cNvSpPr txBox="1"/>
          <p:nvPr/>
        </p:nvSpPr>
        <p:spPr>
          <a:xfrm>
            <a:off x="3526578" y="754612"/>
            <a:ext cx="4533310" cy="369332"/>
          </a:xfrm>
          <a:prstGeom prst="rect">
            <a:avLst/>
          </a:prstGeom>
          <a:noFill/>
        </p:spPr>
        <p:txBody>
          <a:bodyPr wrap="square" rtlCol="0">
            <a:spAutoFit/>
          </a:bodyPr>
          <a:lstStyle/>
          <a:p>
            <a:r>
              <a:rPr lang="de-DE" b="1" dirty="0"/>
              <a:t>Verständnis von inklusivem Kinderschutz</a:t>
            </a:r>
          </a:p>
        </p:txBody>
      </p:sp>
      <p:sp>
        <p:nvSpPr>
          <p:cNvPr id="4" name="Foliennummernplatzhalter 3">
            <a:extLst>
              <a:ext uri="{FF2B5EF4-FFF2-40B4-BE49-F238E27FC236}">
                <a16:creationId xmlns:a16="http://schemas.microsoft.com/office/drawing/2014/main" id="{D2362F31-D5FB-D3A1-8A20-76A63EF01CB6}"/>
              </a:ext>
            </a:extLst>
          </p:cNvPr>
          <p:cNvSpPr>
            <a:spLocks noGrp="1"/>
          </p:cNvSpPr>
          <p:nvPr>
            <p:ph type="sldNum" sz="quarter" idx="4"/>
          </p:nvPr>
        </p:nvSpPr>
        <p:spPr/>
        <p:txBody>
          <a:bodyPr/>
          <a:lstStyle/>
          <a:p>
            <a:fld id="{3D23FD3E-EA92-4EF9-B826-0F4AC5D6052A}" type="slidenum">
              <a:rPr lang="de-DE" smtClean="0"/>
              <a:pPr/>
              <a:t>40</a:t>
            </a:fld>
            <a:endParaRPr lang="de-DE" dirty="0"/>
          </a:p>
        </p:txBody>
      </p:sp>
      <p:sp>
        <p:nvSpPr>
          <p:cNvPr id="18" name="Rechteck 17">
            <a:extLst>
              <a:ext uri="{FF2B5EF4-FFF2-40B4-BE49-F238E27FC236}">
                <a16:creationId xmlns:a16="http://schemas.microsoft.com/office/drawing/2014/main" id="{6835840C-74E4-0747-D6A3-47EE40B5CBD1}"/>
              </a:ext>
            </a:extLst>
          </p:cNvPr>
          <p:cNvSpPr/>
          <p:nvPr/>
        </p:nvSpPr>
        <p:spPr bwMode="gray">
          <a:xfrm>
            <a:off x="3106615" y="1123944"/>
            <a:ext cx="2239108" cy="392870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20" name="Pfeil: nach links 19">
            <a:extLst>
              <a:ext uri="{FF2B5EF4-FFF2-40B4-BE49-F238E27FC236}">
                <a16:creationId xmlns:a16="http://schemas.microsoft.com/office/drawing/2014/main" id="{445BD5FD-1521-59B2-2EA3-B49A0F9C2CE8}"/>
              </a:ext>
            </a:extLst>
          </p:cNvPr>
          <p:cNvSpPr/>
          <p:nvPr/>
        </p:nvSpPr>
        <p:spPr bwMode="gray">
          <a:xfrm>
            <a:off x="6935099" y="508742"/>
            <a:ext cx="4360497" cy="2857267"/>
          </a:xfrm>
          <a:prstGeom prst="leftArrow">
            <a:avLst>
              <a:gd name="adj1" fmla="val 50000"/>
              <a:gd name="adj2" fmla="val 51647"/>
            </a:avLst>
          </a:prstGeom>
          <a:solidFill>
            <a:srgbClr val="0070C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Weites Verständnis von Kinderschutz:</a:t>
            </a:r>
          </a:p>
          <a:p>
            <a:pPr algn="ctr"/>
            <a:endParaRPr lang="de-DE" b="1" dirty="0">
              <a:sym typeface="Arial"/>
            </a:endParaRPr>
          </a:p>
          <a:p>
            <a:r>
              <a:rPr lang="de-DE" sz="1400" dirty="0"/>
              <a:t>Alle Aktivitäten der Gesellschaft sind darauf ausgerichtet, Kindern und Jugendlichen ein geschütztes Aufwachsen zu ermöglichen.</a:t>
            </a:r>
            <a:endParaRPr lang="de-DE" sz="1400" b="1" dirty="0">
              <a:sym typeface="Arial"/>
            </a:endParaRPr>
          </a:p>
        </p:txBody>
      </p:sp>
      <p:sp>
        <p:nvSpPr>
          <p:cNvPr id="21" name="Pfeil: nach links 20">
            <a:extLst>
              <a:ext uri="{FF2B5EF4-FFF2-40B4-BE49-F238E27FC236}">
                <a16:creationId xmlns:a16="http://schemas.microsoft.com/office/drawing/2014/main" id="{3E8C9861-A12F-3132-B63E-1A5D5E62AB09}"/>
              </a:ext>
            </a:extLst>
          </p:cNvPr>
          <p:cNvSpPr/>
          <p:nvPr/>
        </p:nvSpPr>
        <p:spPr bwMode="gray">
          <a:xfrm>
            <a:off x="6707727" y="3322261"/>
            <a:ext cx="3986836" cy="2781127"/>
          </a:xfrm>
          <a:prstGeom prst="leftArrow">
            <a:avLst/>
          </a:prstGeom>
          <a:solidFill>
            <a:schemeClr val="accent6">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Enges Verständnis von Kinderschutz: </a:t>
            </a:r>
          </a:p>
          <a:p>
            <a:pPr algn="ctr"/>
            <a:endParaRPr lang="de-DE" sz="1400" b="1" dirty="0">
              <a:sym typeface="Arial"/>
            </a:endParaRPr>
          </a:p>
          <a:p>
            <a:pPr algn="ctr"/>
            <a:r>
              <a:rPr lang="de-DE" sz="1400" dirty="0"/>
              <a:t>Abwendung unmittelbarer Gefahren für Kinder und Jugendliche</a:t>
            </a:r>
          </a:p>
          <a:p>
            <a:pPr algn="ctr"/>
            <a:endParaRPr lang="de-DE" sz="1400" dirty="0">
              <a:sym typeface="Arial"/>
            </a:endParaRPr>
          </a:p>
        </p:txBody>
      </p:sp>
      <p:sp>
        <p:nvSpPr>
          <p:cNvPr id="22" name="Textfeld 21">
            <a:extLst>
              <a:ext uri="{FF2B5EF4-FFF2-40B4-BE49-F238E27FC236}">
                <a16:creationId xmlns:a16="http://schemas.microsoft.com/office/drawing/2014/main" id="{93650652-4EFB-BB65-05E7-05EC8355859C}"/>
              </a:ext>
            </a:extLst>
          </p:cNvPr>
          <p:cNvSpPr txBox="1"/>
          <p:nvPr/>
        </p:nvSpPr>
        <p:spPr>
          <a:xfrm>
            <a:off x="262633" y="6283391"/>
            <a:ext cx="11854376" cy="523220"/>
          </a:xfrm>
          <a:prstGeom prst="rect">
            <a:avLst/>
          </a:prstGeom>
          <a:noFill/>
        </p:spPr>
        <p:txBody>
          <a:bodyPr wrap="square" rtlCol="0">
            <a:spAutoFit/>
          </a:bodyPr>
          <a:lstStyle/>
          <a:p>
            <a:r>
              <a:rPr lang="de-DE" sz="1400" dirty="0"/>
              <a:t>Schone, R. (2018). Kinderschutz als Trendbegriff. Zur Erosion eines Leitbegriffs in der Jugendhilfe. In M. </a:t>
            </a:r>
            <a:r>
              <a:rPr lang="de-DE" sz="1400" dirty="0" err="1"/>
              <a:t>Böwer</a:t>
            </a:r>
            <a:r>
              <a:rPr lang="de-DE" sz="1400" dirty="0"/>
              <a:t> &amp; J.  Kotthaus (</a:t>
            </a:r>
            <a:r>
              <a:rPr lang="de-DE" sz="1400" dirty="0" err="1"/>
              <a:t>Hg</a:t>
            </a:r>
            <a:r>
              <a:rPr lang="de-DE" sz="1400" dirty="0"/>
              <a:t>.):Praxisbuch Kinderschutz. Weinheim, 32–43.</a:t>
            </a:r>
          </a:p>
        </p:txBody>
      </p:sp>
    </p:spTree>
    <p:extLst>
      <p:ext uri="{BB962C8B-B14F-4D97-AF65-F5344CB8AC3E}">
        <p14:creationId xmlns:p14="http://schemas.microsoft.com/office/powerpoint/2010/main" val="294058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FBAEB8F1-3CBD-1499-E122-0B3C26017D04}"/>
              </a:ext>
            </a:extLst>
          </p:cNvPr>
          <p:cNvGraphicFramePr/>
          <p:nvPr/>
        </p:nvGraphicFramePr>
        <p:xfrm>
          <a:off x="1878780" y="939278"/>
          <a:ext cx="6994707" cy="443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1">
            <a:extLst>
              <a:ext uri="{FF2B5EF4-FFF2-40B4-BE49-F238E27FC236}">
                <a16:creationId xmlns:a16="http://schemas.microsoft.com/office/drawing/2014/main" id="{B160EE1D-E8AA-92EB-4DB6-D03AD788DBAA}"/>
              </a:ext>
            </a:extLst>
          </p:cNvPr>
          <p:cNvSpPr txBox="1">
            <a:spLocks/>
          </p:cNvSpPr>
          <p:nvPr/>
        </p:nvSpPr>
        <p:spPr bwMode="gray">
          <a:xfrm>
            <a:off x="1503457" y="176343"/>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9" name="Textfeld 8">
            <a:extLst>
              <a:ext uri="{FF2B5EF4-FFF2-40B4-BE49-F238E27FC236}">
                <a16:creationId xmlns:a16="http://schemas.microsoft.com/office/drawing/2014/main" id="{5C938146-B27D-020C-9953-E22328D1D8A3}"/>
              </a:ext>
            </a:extLst>
          </p:cNvPr>
          <p:cNvSpPr txBox="1"/>
          <p:nvPr/>
        </p:nvSpPr>
        <p:spPr>
          <a:xfrm>
            <a:off x="3526578" y="754612"/>
            <a:ext cx="4533310" cy="369332"/>
          </a:xfrm>
          <a:prstGeom prst="rect">
            <a:avLst/>
          </a:prstGeom>
          <a:noFill/>
        </p:spPr>
        <p:txBody>
          <a:bodyPr wrap="square" rtlCol="0">
            <a:spAutoFit/>
          </a:bodyPr>
          <a:lstStyle/>
          <a:p>
            <a:r>
              <a:rPr lang="de-DE" b="1" dirty="0"/>
              <a:t>Verständnis von inklusivem Kinderschutz</a:t>
            </a:r>
          </a:p>
        </p:txBody>
      </p:sp>
      <p:sp>
        <p:nvSpPr>
          <p:cNvPr id="4" name="Foliennummernplatzhalter 3">
            <a:extLst>
              <a:ext uri="{FF2B5EF4-FFF2-40B4-BE49-F238E27FC236}">
                <a16:creationId xmlns:a16="http://schemas.microsoft.com/office/drawing/2014/main" id="{D2362F31-D5FB-D3A1-8A20-76A63EF01CB6}"/>
              </a:ext>
            </a:extLst>
          </p:cNvPr>
          <p:cNvSpPr>
            <a:spLocks noGrp="1"/>
          </p:cNvSpPr>
          <p:nvPr>
            <p:ph type="sldNum" sz="quarter" idx="4"/>
          </p:nvPr>
        </p:nvSpPr>
        <p:spPr/>
        <p:txBody>
          <a:bodyPr/>
          <a:lstStyle/>
          <a:p>
            <a:fld id="{3D23FD3E-EA92-4EF9-B826-0F4AC5D6052A}" type="slidenum">
              <a:rPr lang="de-DE" smtClean="0"/>
              <a:pPr/>
              <a:t>41</a:t>
            </a:fld>
            <a:endParaRPr lang="de-DE" dirty="0"/>
          </a:p>
        </p:txBody>
      </p:sp>
      <p:sp>
        <p:nvSpPr>
          <p:cNvPr id="18" name="Rechteck 17">
            <a:extLst>
              <a:ext uri="{FF2B5EF4-FFF2-40B4-BE49-F238E27FC236}">
                <a16:creationId xmlns:a16="http://schemas.microsoft.com/office/drawing/2014/main" id="{6835840C-74E4-0747-D6A3-47EE40B5CBD1}"/>
              </a:ext>
            </a:extLst>
          </p:cNvPr>
          <p:cNvSpPr/>
          <p:nvPr/>
        </p:nvSpPr>
        <p:spPr bwMode="gray">
          <a:xfrm>
            <a:off x="3106615" y="1123944"/>
            <a:ext cx="2239108" cy="392870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20" name="Pfeil: nach links 19">
            <a:extLst>
              <a:ext uri="{FF2B5EF4-FFF2-40B4-BE49-F238E27FC236}">
                <a16:creationId xmlns:a16="http://schemas.microsoft.com/office/drawing/2014/main" id="{445BD5FD-1521-59B2-2EA3-B49A0F9C2CE8}"/>
              </a:ext>
            </a:extLst>
          </p:cNvPr>
          <p:cNvSpPr/>
          <p:nvPr/>
        </p:nvSpPr>
        <p:spPr bwMode="gray">
          <a:xfrm>
            <a:off x="6935099" y="508742"/>
            <a:ext cx="4360497" cy="2857267"/>
          </a:xfrm>
          <a:prstGeom prst="leftArrow">
            <a:avLst>
              <a:gd name="adj1" fmla="val 50000"/>
              <a:gd name="adj2" fmla="val 51647"/>
            </a:avLst>
          </a:prstGeom>
          <a:solidFill>
            <a:srgbClr val="0070C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Weites Verständnis von Kinderschutz:</a:t>
            </a:r>
          </a:p>
          <a:p>
            <a:pPr algn="ctr"/>
            <a:endParaRPr lang="de-DE" b="1" dirty="0">
              <a:sym typeface="Arial"/>
            </a:endParaRPr>
          </a:p>
          <a:p>
            <a:r>
              <a:rPr lang="de-DE" sz="1400" dirty="0"/>
              <a:t>Alle Aktivitäten der Gesellschaft sind darauf ausgerichtet, Kindern und Jugendlichen ein geschütztes Aufwachsen zu ermöglichen.</a:t>
            </a:r>
            <a:endParaRPr lang="de-DE" sz="1400" b="1" dirty="0">
              <a:sym typeface="Arial"/>
            </a:endParaRPr>
          </a:p>
        </p:txBody>
      </p:sp>
      <p:sp>
        <p:nvSpPr>
          <p:cNvPr id="21" name="Pfeil: nach links 20">
            <a:extLst>
              <a:ext uri="{FF2B5EF4-FFF2-40B4-BE49-F238E27FC236}">
                <a16:creationId xmlns:a16="http://schemas.microsoft.com/office/drawing/2014/main" id="{3E8C9861-A12F-3132-B63E-1A5D5E62AB09}"/>
              </a:ext>
            </a:extLst>
          </p:cNvPr>
          <p:cNvSpPr/>
          <p:nvPr/>
        </p:nvSpPr>
        <p:spPr bwMode="gray">
          <a:xfrm>
            <a:off x="6707727" y="3322261"/>
            <a:ext cx="3986836" cy="2781127"/>
          </a:xfrm>
          <a:prstGeom prst="leftArrow">
            <a:avLst/>
          </a:prstGeom>
          <a:solidFill>
            <a:schemeClr val="accent6">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b="1" dirty="0">
                <a:sym typeface="Arial"/>
              </a:rPr>
              <a:t>Enges Verständnis von Kinderschutz: </a:t>
            </a:r>
          </a:p>
          <a:p>
            <a:pPr algn="ctr"/>
            <a:endParaRPr lang="de-DE" sz="1400" b="1" dirty="0">
              <a:sym typeface="Arial"/>
            </a:endParaRPr>
          </a:p>
          <a:p>
            <a:pPr algn="ctr"/>
            <a:r>
              <a:rPr lang="de-DE" sz="1400" dirty="0"/>
              <a:t>Abwendung unmittelbarer Gefahren für Kinder und Jugendliche</a:t>
            </a:r>
          </a:p>
          <a:p>
            <a:pPr algn="ctr"/>
            <a:endParaRPr lang="de-DE" sz="1400" dirty="0">
              <a:sym typeface="Arial"/>
            </a:endParaRPr>
          </a:p>
        </p:txBody>
      </p:sp>
      <p:sp>
        <p:nvSpPr>
          <p:cNvPr id="2" name="Rechteck 1">
            <a:extLst>
              <a:ext uri="{FF2B5EF4-FFF2-40B4-BE49-F238E27FC236}">
                <a16:creationId xmlns:a16="http://schemas.microsoft.com/office/drawing/2014/main" id="{6F3936CB-D578-AF72-6E01-010F7459B501}"/>
              </a:ext>
            </a:extLst>
          </p:cNvPr>
          <p:cNvSpPr/>
          <p:nvPr/>
        </p:nvSpPr>
        <p:spPr bwMode="gray">
          <a:xfrm>
            <a:off x="318556" y="501065"/>
            <a:ext cx="10949353" cy="5594646"/>
          </a:xfrm>
          <a:prstGeom prst="rect">
            <a:avLst/>
          </a:prstGeom>
          <a:solidFill>
            <a:schemeClr val="bg1">
              <a:lumMod val="95000"/>
              <a:alpha val="69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sp>
        <p:nvSpPr>
          <p:cNvPr id="5" name="Textplatzhalter 12">
            <a:extLst>
              <a:ext uri="{FF2B5EF4-FFF2-40B4-BE49-F238E27FC236}">
                <a16:creationId xmlns:a16="http://schemas.microsoft.com/office/drawing/2014/main" id="{682E9E0D-CE3E-95A8-692C-58147CCA8001}"/>
              </a:ext>
            </a:extLst>
          </p:cNvPr>
          <p:cNvSpPr>
            <a:spLocks noGrp="1"/>
          </p:cNvSpPr>
          <p:nvPr>
            <p:ph type="body" sz="quarter" idx="15"/>
          </p:nvPr>
        </p:nvSpPr>
        <p:spPr>
          <a:xfrm rot="20167002">
            <a:off x="2340622" y="2679914"/>
            <a:ext cx="7768724" cy="949895"/>
          </a:xfrm>
        </p:spPr>
        <p:txBody>
          <a:bodyPr>
            <a:noAutofit/>
          </a:bodyPr>
          <a:lstStyle/>
          <a:p>
            <a:pPr algn="ctr"/>
            <a:r>
              <a:rPr lang="de-DE" sz="3200" b="1" dirty="0">
                <a:solidFill>
                  <a:srgbClr val="FF0000"/>
                </a:solidFill>
              </a:rPr>
              <a:t>Alle Handlungsebenen des Kinderschutzes müssen neu gedacht werden!</a:t>
            </a:r>
          </a:p>
        </p:txBody>
      </p:sp>
    </p:spTree>
    <p:extLst>
      <p:ext uri="{BB962C8B-B14F-4D97-AF65-F5344CB8AC3E}">
        <p14:creationId xmlns:p14="http://schemas.microsoft.com/office/powerpoint/2010/main" val="1751085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feil: nach links 9">
            <a:extLst>
              <a:ext uri="{FF2B5EF4-FFF2-40B4-BE49-F238E27FC236}">
                <a16:creationId xmlns:a16="http://schemas.microsoft.com/office/drawing/2014/main" id="{3B92A1EB-7645-F314-0F37-9A45922399DC}"/>
              </a:ext>
            </a:extLst>
          </p:cNvPr>
          <p:cNvSpPr/>
          <p:nvPr/>
        </p:nvSpPr>
        <p:spPr bwMode="gray">
          <a:xfrm>
            <a:off x="6762306" y="3061480"/>
            <a:ext cx="3986836" cy="2781127"/>
          </a:xfrm>
          <a:prstGeom prst="leftArrow">
            <a:avLst/>
          </a:prstGeom>
          <a:solidFill>
            <a:schemeClr val="accent6">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ym typeface="Arial"/>
              </a:rPr>
              <a:t>Enges Verständnis von Kinderschutz: </a:t>
            </a:r>
          </a:p>
          <a:p>
            <a:pPr algn="ctr"/>
            <a:endParaRPr lang="de-DE" sz="1400" b="1" dirty="0">
              <a:sym typeface="Arial"/>
            </a:endParaRPr>
          </a:p>
          <a:p>
            <a:pPr algn="ctr"/>
            <a:r>
              <a:rPr lang="de-DE" sz="1400" dirty="0"/>
              <a:t>Abwendung unmittelbarer Gefahren für Kinder und Jugendliche</a:t>
            </a:r>
          </a:p>
          <a:p>
            <a:pPr algn="ctr"/>
            <a:endParaRPr lang="de-DE" sz="1400" dirty="0">
              <a:sym typeface="Arial"/>
            </a:endParaRPr>
          </a:p>
        </p:txBody>
      </p:sp>
      <p:sp>
        <p:nvSpPr>
          <p:cNvPr id="11" name="Pfeil: nach links 10">
            <a:extLst>
              <a:ext uri="{FF2B5EF4-FFF2-40B4-BE49-F238E27FC236}">
                <a16:creationId xmlns:a16="http://schemas.microsoft.com/office/drawing/2014/main" id="{84127BC6-9E48-9F51-65AC-683E26353903}"/>
              </a:ext>
            </a:extLst>
          </p:cNvPr>
          <p:cNvSpPr/>
          <p:nvPr/>
        </p:nvSpPr>
        <p:spPr bwMode="gray">
          <a:xfrm>
            <a:off x="6876711" y="861119"/>
            <a:ext cx="4360497" cy="2857267"/>
          </a:xfrm>
          <a:prstGeom prst="leftArrow">
            <a:avLst>
              <a:gd name="adj1" fmla="val 50000"/>
              <a:gd name="adj2" fmla="val 51647"/>
            </a:avLst>
          </a:prstGeom>
          <a:solidFill>
            <a:srgbClr val="0070C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ym typeface="Arial"/>
              </a:rPr>
              <a:t>Weites Verständnis von Kinderschutz:</a:t>
            </a:r>
          </a:p>
          <a:p>
            <a:pPr algn="ctr"/>
            <a:endParaRPr lang="de-DE" sz="1400" b="1" dirty="0">
              <a:sym typeface="Arial"/>
            </a:endParaRPr>
          </a:p>
          <a:p>
            <a:r>
              <a:rPr lang="de-DE" sz="1400" dirty="0"/>
              <a:t>Alle Aktivitäten der Gesellschaft sind darauf ausgerichtet, Kindern und Jugendlichen ein geschütztes Aufwachsen zu ermöglichen.</a:t>
            </a:r>
            <a:endParaRPr lang="de-DE" sz="1400" b="1" dirty="0">
              <a:sym typeface="Arial"/>
            </a:endParaRPr>
          </a:p>
        </p:txBody>
      </p:sp>
      <p:graphicFrame>
        <p:nvGraphicFramePr>
          <p:cNvPr id="3" name="Diagramm 2">
            <a:extLst>
              <a:ext uri="{FF2B5EF4-FFF2-40B4-BE49-F238E27FC236}">
                <a16:creationId xmlns:a16="http://schemas.microsoft.com/office/drawing/2014/main" id="{FBAEB8F1-3CBD-1499-E122-0B3C26017D04}"/>
              </a:ext>
            </a:extLst>
          </p:cNvPr>
          <p:cNvGraphicFramePr/>
          <p:nvPr/>
        </p:nvGraphicFramePr>
        <p:xfrm>
          <a:off x="1878780" y="939278"/>
          <a:ext cx="6994707" cy="443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platzhalter 12">
            <a:extLst>
              <a:ext uri="{FF2B5EF4-FFF2-40B4-BE49-F238E27FC236}">
                <a16:creationId xmlns:a16="http://schemas.microsoft.com/office/drawing/2014/main" id="{3EA7D3D6-B1F1-B50B-323A-54EC3B45993A}"/>
              </a:ext>
            </a:extLst>
          </p:cNvPr>
          <p:cNvSpPr>
            <a:spLocks noGrp="1"/>
          </p:cNvSpPr>
          <p:nvPr>
            <p:ph type="body" sz="quarter" idx="15"/>
          </p:nvPr>
        </p:nvSpPr>
        <p:spPr>
          <a:xfrm>
            <a:off x="1878780" y="5800980"/>
            <a:ext cx="7768724" cy="352414"/>
          </a:xfrm>
        </p:spPr>
        <p:txBody>
          <a:bodyPr>
            <a:normAutofit/>
          </a:bodyPr>
          <a:lstStyle/>
          <a:p>
            <a:pPr algn="ctr"/>
            <a:r>
              <a:rPr lang="de-DE" sz="2000" b="1" dirty="0"/>
              <a:t>Alle Handlungsebenen des Kinderschutzes müssen neu gedacht werden!</a:t>
            </a:r>
          </a:p>
        </p:txBody>
      </p:sp>
      <p:sp>
        <p:nvSpPr>
          <p:cNvPr id="16" name="Textfeld 15">
            <a:extLst>
              <a:ext uri="{FF2B5EF4-FFF2-40B4-BE49-F238E27FC236}">
                <a16:creationId xmlns:a16="http://schemas.microsoft.com/office/drawing/2014/main" id="{910FF8A5-FBB4-1032-668F-571B7F27DDFC}"/>
              </a:ext>
            </a:extLst>
          </p:cNvPr>
          <p:cNvSpPr txBox="1"/>
          <p:nvPr/>
        </p:nvSpPr>
        <p:spPr>
          <a:xfrm>
            <a:off x="262633" y="6283391"/>
            <a:ext cx="11854376" cy="523220"/>
          </a:xfrm>
          <a:prstGeom prst="rect">
            <a:avLst/>
          </a:prstGeom>
          <a:noFill/>
        </p:spPr>
        <p:txBody>
          <a:bodyPr wrap="square" rtlCol="0">
            <a:spAutoFit/>
          </a:bodyPr>
          <a:lstStyle/>
          <a:p>
            <a:r>
              <a:rPr lang="de-DE" sz="1400" dirty="0"/>
              <a:t>Schone, R. (2018). Kinderschutz als Trendbegriff. Zur Erosion eines Leitbegriffs in der Jugendhilfe. In M. </a:t>
            </a:r>
            <a:r>
              <a:rPr lang="de-DE" sz="1400" dirty="0" err="1"/>
              <a:t>Böwer</a:t>
            </a:r>
            <a:r>
              <a:rPr lang="de-DE" sz="1400" dirty="0"/>
              <a:t> &amp; J.  Kotthaus (</a:t>
            </a:r>
            <a:r>
              <a:rPr lang="de-DE" sz="1400" dirty="0" err="1"/>
              <a:t>Hg</a:t>
            </a:r>
            <a:r>
              <a:rPr lang="de-DE" sz="1400" dirty="0"/>
              <a:t>.):Praxisbuch Kinderschutz. Weinheim, 32–43.</a:t>
            </a:r>
          </a:p>
        </p:txBody>
      </p:sp>
      <p:sp>
        <p:nvSpPr>
          <p:cNvPr id="8" name="Titel 1">
            <a:extLst>
              <a:ext uri="{FF2B5EF4-FFF2-40B4-BE49-F238E27FC236}">
                <a16:creationId xmlns:a16="http://schemas.microsoft.com/office/drawing/2014/main" id="{B160EE1D-E8AA-92EB-4DB6-D03AD788DBAA}"/>
              </a:ext>
            </a:extLst>
          </p:cNvPr>
          <p:cNvSpPr txBox="1">
            <a:spLocks/>
          </p:cNvSpPr>
          <p:nvPr/>
        </p:nvSpPr>
        <p:spPr bwMode="gray">
          <a:xfrm>
            <a:off x="1503457" y="176343"/>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9" name="Textfeld 8">
            <a:extLst>
              <a:ext uri="{FF2B5EF4-FFF2-40B4-BE49-F238E27FC236}">
                <a16:creationId xmlns:a16="http://schemas.microsoft.com/office/drawing/2014/main" id="{5C938146-B27D-020C-9953-E22328D1D8A3}"/>
              </a:ext>
            </a:extLst>
          </p:cNvPr>
          <p:cNvSpPr txBox="1"/>
          <p:nvPr/>
        </p:nvSpPr>
        <p:spPr>
          <a:xfrm>
            <a:off x="3496487" y="809281"/>
            <a:ext cx="4533310" cy="369332"/>
          </a:xfrm>
          <a:prstGeom prst="rect">
            <a:avLst/>
          </a:prstGeom>
          <a:noFill/>
        </p:spPr>
        <p:txBody>
          <a:bodyPr wrap="square" rtlCol="0">
            <a:spAutoFit/>
          </a:bodyPr>
          <a:lstStyle/>
          <a:p>
            <a:r>
              <a:rPr lang="de-DE" dirty="0"/>
              <a:t>Verständnis von inklusivem Kinderschutz</a:t>
            </a:r>
          </a:p>
        </p:txBody>
      </p:sp>
      <p:sp>
        <p:nvSpPr>
          <p:cNvPr id="4" name="Foliennummernplatzhalter 3">
            <a:extLst>
              <a:ext uri="{FF2B5EF4-FFF2-40B4-BE49-F238E27FC236}">
                <a16:creationId xmlns:a16="http://schemas.microsoft.com/office/drawing/2014/main" id="{D2362F31-D5FB-D3A1-8A20-76A63EF01CB6}"/>
              </a:ext>
            </a:extLst>
          </p:cNvPr>
          <p:cNvSpPr>
            <a:spLocks noGrp="1"/>
          </p:cNvSpPr>
          <p:nvPr>
            <p:ph type="sldNum" sz="quarter" idx="4"/>
          </p:nvPr>
        </p:nvSpPr>
        <p:spPr/>
        <p:txBody>
          <a:bodyPr/>
          <a:lstStyle/>
          <a:p>
            <a:fld id="{3D23FD3E-EA92-4EF9-B826-0F4AC5D6052A}" type="slidenum">
              <a:rPr lang="de-DE" smtClean="0"/>
              <a:pPr/>
              <a:t>42</a:t>
            </a:fld>
            <a:endParaRPr lang="de-DE" dirty="0"/>
          </a:p>
        </p:txBody>
      </p:sp>
    </p:spTree>
    <p:extLst>
      <p:ext uri="{BB962C8B-B14F-4D97-AF65-F5344CB8AC3E}">
        <p14:creationId xmlns:p14="http://schemas.microsoft.com/office/powerpoint/2010/main" val="2508116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feil: nach links 9">
            <a:extLst>
              <a:ext uri="{FF2B5EF4-FFF2-40B4-BE49-F238E27FC236}">
                <a16:creationId xmlns:a16="http://schemas.microsoft.com/office/drawing/2014/main" id="{3B92A1EB-7645-F314-0F37-9A45922399DC}"/>
              </a:ext>
            </a:extLst>
          </p:cNvPr>
          <p:cNvSpPr/>
          <p:nvPr/>
        </p:nvSpPr>
        <p:spPr bwMode="gray">
          <a:xfrm>
            <a:off x="6762306" y="3061480"/>
            <a:ext cx="3986836" cy="2781127"/>
          </a:xfrm>
          <a:prstGeom prst="leftArrow">
            <a:avLst/>
          </a:prstGeom>
          <a:solidFill>
            <a:schemeClr val="accent6">
              <a:lumMod val="5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ym typeface="Arial"/>
              </a:rPr>
              <a:t>Enges Verständnis von Kinderschutz: </a:t>
            </a:r>
          </a:p>
          <a:p>
            <a:pPr algn="ctr"/>
            <a:endParaRPr lang="de-DE" sz="1400" b="1" dirty="0">
              <a:sym typeface="Arial"/>
            </a:endParaRPr>
          </a:p>
          <a:p>
            <a:pPr algn="ctr"/>
            <a:r>
              <a:rPr lang="de-DE" sz="1400" dirty="0"/>
              <a:t>Abwendung unmittelbarer Gefahren für Kinder und Jugendliche</a:t>
            </a:r>
          </a:p>
          <a:p>
            <a:pPr algn="ctr"/>
            <a:endParaRPr lang="de-DE" sz="1400" dirty="0">
              <a:sym typeface="Arial"/>
            </a:endParaRPr>
          </a:p>
        </p:txBody>
      </p:sp>
      <p:sp>
        <p:nvSpPr>
          <p:cNvPr id="11" name="Pfeil: nach links 10">
            <a:extLst>
              <a:ext uri="{FF2B5EF4-FFF2-40B4-BE49-F238E27FC236}">
                <a16:creationId xmlns:a16="http://schemas.microsoft.com/office/drawing/2014/main" id="{84127BC6-9E48-9F51-65AC-683E26353903}"/>
              </a:ext>
            </a:extLst>
          </p:cNvPr>
          <p:cNvSpPr/>
          <p:nvPr/>
        </p:nvSpPr>
        <p:spPr bwMode="gray">
          <a:xfrm>
            <a:off x="6876711" y="861119"/>
            <a:ext cx="4360497" cy="2857267"/>
          </a:xfrm>
          <a:prstGeom prst="leftArrow">
            <a:avLst>
              <a:gd name="adj1" fmla="val 50000"/>
              <a:gd name="adj2" fmla="val 51647"/>
            </a:avLst>
          </a:prstGeom>
          <a:solidFill>
            <a:srgbClr val="0070C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ym typeface="Arial"/>
              </a:rPr>
              <a:t>Weites Verständnis von Kinderschutz:</a:t>
            </a:r>
          </a:p>
          <a:p>
            <a:pPr algn="ctr"/>
            <a:endParaRPr lang="de-DE" sz="1400" b="1" dirty="0">
              <a:sym typeface="Arial"/>
            </a:endParaRPr>
          </a:p>
          <a:p>
            <a:r>
              <a:rPr lang="de-DE" sz="1400" dirty="0"/>
              <a:t>Alle Aktivitäten der Gesellschaft sind darauf ausgerichtet, Kindern und Jugendlichen ein geschütztes Aufwachsen zu ermöglichen.</a:t>
            </a:r>
            <a:endParaRPr lang="de-DE" sz="1400" b="1" dirty="0">
              <a:sym typeface="Arial"/>
            </a:endParaRPr>
          </a:p>
        </p:txBody>
      </p:sp>
      <p:graphicFrame>
        <p:nvGraphicFramePr>
          <p:cNvPr id="3" name="Diagramm 2">
            <a:extLst>
              <a:ext uri="{FF2B5EF4-FFF2-40B4-BE49-F238E27FC236}">
                <a16:creationId xmlns:a16="http://schemas.microsoft.com/office/drawing/2014/main" id="{FBAEB8F1-3CBD-1499-E122-0B3C26017D04}"/>
              </a:ext>
            </a:extLst>
          </p:cNvPr>
          <p:cNvGraphicFramePr/>
          <p:nvPr/>
        </p:nvGraphicFramePr>
        <p:xfrm>
          <a:off x="1878780" y="939278"/>
          <a:ext cx="6994707" cy="443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platzhalter 12">
            <a:extLst>
              <a:ext uri="{FF2B5EF4-FFF2-40B4-BE49-F238E27FC236}">
                <a16:creationId xmlns:a16="http://schemas.microsoft.com/office/drawing/2014/main" id="{3EA7D3D6-B1F1-B50B-323A-54EC3B45993A}"/>
              </a:ext>
            </a:extLst>
          </p:cNvPr>
          <p:cNvSpPr>
            <a:spLocks noGrp="1"/>
          </p:cNvSpPr>
          <p:nvPr>
            <p:ph type="body" sz="quarter" idx="15"/>
          </p:nvPr>
        </p:nvSpPr>
        <p:spPr>
          <a:xfrm>
            <a:off x="3956551" y="5802428"/>
            <a:ext cx="7768724" cy="352414"/>
          </a:xfrm>
        </p:spPr>
        <p:txBody>
          <a:bodyPr>
            <a:normAutofit/>
          </a:bodyPr>
          <a:lstStyle/>
          <a:p>
            <a:pPr algn="ctr"/>
            <a:r>
              <a:rPr lang="de-DE" sz="2000" b="1" dirty="0"/>
              <a:t>Alle Handlungsebenen des Kinderschutzes müssen neu gedacht werden!</a:t>
            </a:r>
          </a:p>
        </p:txBody>
      </p:sp>
      <p:sp>
        <p:nvSpPr>
          <p:cNvPr id="16" name="Textfeld 15">
            <a:extLst>
              <a:ext uri="{FF2B5EF4-FFF2-40B4-BE49-F238E27FC236}">
                <a16:creationId xmlns:a16="http://schemas.microsoft.com/office/drawing/2014/main" id="{910FF8A5-FBB4-1032-668F-571B7F27DDFC}"/>
              </a:ext>
            </a:extLst>
          </p:cNvPr>
          <p:cNvSpPr txBox="1"/>
          <p:nvPr/>
        </p:nvSpPr>
        <p:spPr>
          <a:xfrm>
            <a:off x="262633" y="6283391"/>
            <a:ext cx="11854376" cy="523220"/>
          </a:xfrm>
          <a:prstGeom prst="rect">
            <a:avLst/>
          </a:prstGeom>
          <a:noFill/>
        </p:spPr>
        <p:txBody>
          <a:bodyPr wrap="square" rtlCol="0">
            <a:spAutoFit/>
          </a:bodyPr>
          <a:lstStyle/>
          <a:p>
            <a:r>
              <a:rPr lang="de-DE" sz="1400" dirty="0"/>
              <a:t>Schone, R. (2018). Kinderschutz als Trendbegriff. Zur Erosion eines Leitbegriffs in der Jugendhilfe. In M. </a:t>
            </a:r>
            <a:r>
              <a:rPr lang="de-DE" sz="1400" dirty="0" err="1"/>
              <a:t>Böwer</a:t>
            </a:r>
            <a:r>
              <a:rPr lang="de-DE" sz="1400" dirty="0"/>
              <a:t> &amp; J.  Kotthaus (</a:t>
            </a:r>
            <a:r>
              <a:rPr lang="de-DE" sz="1400" dirty="0" err="1"/>
              <a:t>Hg</a:t>
            </a:r>
            <a:r>
              <a:rPr lang="de-DE" sz="1400" dirty="0"/>
              <a:t>.):Praxisbuch Kinderschutz. Weinheim, 32–43.</a:t>
            </a:r>
          </a:p>
        </p:txBody>
      </p:sp>
      <p:sp>
        <p:nvSpPr>
          <p:cNvPr id="17" name="Sprechblase: rechteckig mit abgerundeten Ecken 16">
            <a:extLst>
              <a:ext uri="{FF2B5EF4-FFF2-40B4-BE49-F238E27FC236}">
                <a16:creationId xmlns:a16="http://schemas.microsoft.com/office/drawing/2014/main" id="{24988482-63BC-DF36-FD60-EE9FF189B3A2}"/>
              </a:ext>
            </a:extLst>
          </p:cNvPr>
          <p:cNvSpPr/>
          <p:nvPr/>
        </p:nvSpPr>
        <p:spPr bwMode="gray">
          <a:xfrm>
            <a:off x="199479" y="1232512"/>
            <a:ext cx="2177314" cy="1827459"/>
          </a:xfrm>
          <a:prstGeom prst="wedgeRoundRectCallou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DE" dirty="0"/>
              <a:t>Entwurf: Gesetz zur Stärkung der Strukturen gegen </a:t>
            </a:r>
            <a:r>
              <a:rPr lang="de-DE" dirty="0">
                <a:solidFill>
                  <a:srgbClr val="FF0000"/>
                </a:solidFill>
              </a:rPr>
              <a:t>sexuelle</a:t>
            </a:r>
            <a:r>
              <a:rPr lang="de-DE" dirty="0"/>
              <a:t> Gewalt an Kindern und Jugendlichen</a:t>
            </a:r>
          </a:p>
        </p:txBody>
      </p:sp>
      <p:sp>
        <p:nvSpPr>
          <p:cNvPr id="19" name="Denkblase: wolkenförmig 18">
            <a:extLst>
              <a:ext uri="{FF2B5EF4-FFF2-40B4-BE49-F238E27FC236}">
                <a16:creationId xmlns:a16="http://schemas.microsoft.com/office/drawing/2014/main" id="{82B66343-D91A-D973-EEC2-FF16CA7A18A5}"/>
              </a:ext>
            </a:extLst>
          </p:cNvPr>
          <p:cNvSpPr/>
          <p:nvPr/>
        </p:nvSpPr>
        <p:spPr bwMode="gray">
          <a:xfrm>
            <a:off x="2001938" y="558106"/>
            <a:ext cx="2445123" cy="1914722"/>
          </a:xfrm>
          <a:prstGeom prst="cloudCallout">
            <a:avLst/>
          </a:prstGeom>
          <a:solidFill>
            <a:srgbClr val="7030A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Aufarbeitung anderer Formen von Gewalt?</a:t>
            </a:r>
          </a:p>
        </p:txBody>
      </p:sp>
      <p:sp>
        <p:nvSpPr>
          <p:cNvPr id="12" name="Sprechblase: rechteckig mit abgerundeten Ecken 11">
            <a:extLst>
              <a:ext uri="{FF2B5EF4-FFF2-40B4-BE49-F238E27FC236}">
                <a16:creationId xmlns:a16="http://schemas.microsoft.com/office/drawing/2014/main" id="{42080083-76F6-9F74-E2D9-52FD95BB0613}"/>
              </a:ext>
            </a:extLst>
          </p:cNvPr>
          <p:cNvSpPr/>
          <p:nvPr/>
        </p:nvSpPr>
        <p:spPr bwMode="gray">
          <a:xfrm>
            <a:off x="394942" y="3568615"/>
            <a:ext cx="3213992" cy="2350107"/>
          </a:xfrm>
          <a:prstGeom prst="wedgeRoundRectCallout">
            <a:avLst/>
          </a:prstGeom>
          <a:solidFill>
            <a:srgbClr val="00B0F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Der aktuelle Bericht des UN-Fachausschusses zur Umsetzung der Behindertenrechtskonvention rügt Deutschland und moniert deutliche Lücken in Bezug auf Gewaltprävention und angemessene Antwortstrategien in der </a:t>
            </a:r>
            <a:r>
              <a:rPr kumimoji="0" lang="de-DE" sz="1600" b="0" i="0" u="none" strike="noStrike" kern="1200" cap="none" spc="0" normalizeH="0" baseline="0" noProof="0" dirty="0">
                <a:ln>
                  <a:noFill/>
                </a:ln>
                <a:solidFill>
                  <a:srgbClr val="FF0000"/>
                </a:solidFill>
                <a:effectLst/>
                <a:uLnTx/>
                <a:uFillTx/>
                <a:latin typeface="Calibri"/>
                <a:ea typeface="+mn-ea"/>
                <a:cs typeface="+mn-cs"/>
              </a:rPr>
              <a:t>Nachsorge</a:t>
            </a:r>
            <a:r>
              <a:rPr kumimoji="0" lang="de-DE" sz="1600" b="0" i="0" u="none" strike="noStrike" kern="1200" cap="none" spc="0" normalizeH="0" baseline="0" noProof="0" dirty="0">
                <a:ln>
                  <a:noFill/>
                </a:ln>
                <a:solidFill>
                  <a:prstClr val="black"/>
                </a:solidFill>
                <a:effectLst/>
                <a:uLnTx/>
                <a:uFillTx/>
                <a:latin typeface="Calibri"/>
                <a:ea typeface="+mn-ea"/>
                <a:cs typeface="+mn-cs"/>
              </a:rPr>
              <a:t> (UN-Committee 2023). </a:t>
            </a:r>
          </a:p>
        </p:txBody>
      </p:sp>
      <p:sp>
        <p:nvSpPr>
          <p:cNvPr id="8" name="Titel 1">
            <a:extLst>
              <a:ext uri="{FF2B5EF4-FFF2-40B4-BE49-F238E27FC236}">
                <a16:creationId xmlns:a16="http://schemas.microsoft.com/office/drawing/2014/main" id="{B160EE1D-E8AA-92EB-4DB6-D03AD788DBAA}"/>
              </a:ext>
            </a:extLst>
          </p:cNvPr>
          <p:cNvSpPr txBox="1">
            <a:spLocks/>
          </p:cNvSpPr>
          <p:nvPr/>
        </p:nvSpPr>
        <p:spPr bwMode="gray">
          <a:xfrm>
            <a:off x="1503457" y="176343"/>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9" name="Textfeld 8">
            <a:extLst>
              <a:ext uri="{FF2B5EF4-FFF2-40B4-BE49-F238E27FC236}">
                <a16:creationId xmlns:a16="http://schemas.microsoft.com/office/drawing/2014/main" id="{5C938146-B27D-020C-9953-E22328D1D8A3}"/>
              </a:ext>
            </a:extLst>
          </p:cNvPr>
          <p:cNvSpPr txBox="1"/>
          <p:nvPr/>
        </p:nvSpPr>
        <p:spPr>
          <a:xfrm>
            <a:off x="4370640" y="687303"/>
            <a:ext cx="4533310" cy="369332"/>
          </a:xfrm>
          <a:prstGeom prst="rect">
            <a:avLst/>
          </a:prstGeom>
          <a:noFill/>
        </p:spPr>
        <p:txBody>
          <a:bodyPr wrap="square" rtlCol="0">
            <a:spAutoFit/>
          </a:bodyPr>
          <a:lstStyle/>
          <a:p>
            <a:r>
              <a:rPr lang="de-DE" dirty="0"/>
              <a:t>Verständnis von inklusivem Kinderschutz</a:t>
            </a:r>
          </a:p>
        </p:txBody>
      </p:sp>
      <p:sp>
        <p:nvSpPr>
          <p:cNvPr id="4" name="Foliennummernplatzhalter 3">
            <a:extLst>
              <a:ext uri="{FF2B5EF4-FFF2-40B4-BE49-F238E27FC236}">
                <a16:creationId xmlns:a16="http://schemas.microsoft.com/office/drawing/2014/main" id="{D2362F31-D5FB-D3A1-8A20-76A63EF01CB6}"/>
              </a:ext>
            </a:extLst>
          </p:cNvPr>
          <p:cNvSpPr>
            <a:spLocks noGrp="1"/>
          </p:cNvSpPr>
          <p:nvPr>
            <p:ph type="sldNum" sz="quarter" idx="4"/>
          </p:nvPr>
        </p:nvSpPr>
        <p:spPr/>
        <p:txBody>
          <a:bodyPr/>
          <a:lstStyle/>
          <a:p>
            <a:fld id="{3D23FD3E-EA92-4EF9-B826-0F4AC5D6052A}" type="slidenum">
              <a:rPr lang="de-DE" smtClean="0"/>
              <a:pPr/>
              <a:t>43</a:t>
            </a:fld>
            <a:endParaRPr lang="de-DE" dirty="0"/>
          </a:p>
        </p:txBody>
      </p:sp>
      <p:sp>
        <p:nvSpPr>
          <p:cNvPr id="2" name="Ellipse 1">
            <a:extLst>
              <a:ext uri="{FF2B5EF4-FFF2-40B4-BE49-F238E27FC236}">
                <a16:creationId xmlns:a16="http://schemas.microsoft.com/office/drawing/2014/main" id="{D2CFF9BD-1E68-C466-E5E9-031D115F4B0C}"/>
              </a:ext>
            </a:extLst>
          </p:cNvPr>
          <p:cNvSpPr/>
          <p:nvPr/>
        </p:nvSpPr>
        <p:spPr bwMode="gray">
          <a:xfrm>
            <a:off x="4755886" y="4302369"/>
            <a:ext cx="3039960" cy="1371510"/>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Besondere </a:t>
            </a:r>
            <a:r>
              <a:rPr lang="de-DE" dirty="0" err="1">
                <a:sym typeface="Arial"/>
              </a:rPr>
              <a:t>Schutzbedürnisse</a:t>
            </a:r>
            <a:r>
              <a:rPr lang="de-DE" dirty="0">
                <a:sym typeface="Arial"/>
              </a:rPr>
              <a:t> § 8a SBG VIII zu kleiner Ausschnitt</a:t>
            </a:r>
          </a:p>
        </p:txBody>
      </p:sp>
      <p:sp>
        <p:nvSpPr>
          <p:cNvPr id="5" name="Rechteck 4">
            <a:extLst>
              <a:ext uri="{FF2B5EF4-FFF2-40B4-BE49-F238E27FC236}">
                <a16:creationId xmlns:a16="http://schemas.microsoft.com/office/drawing/2014/main" id="{85A6CE49-DE2C-EC50-1B1C-90ABDBCA8ACB}"/>
              </a:ext>
            </a:extLst>
          </p:cNvPr>
          <p:cNvSpPr/>
          <p:nvPr/>
        </p:nvSpPr>
        <p:spPr bwMode="gray">
          <a:xfrm>
            <a:off x="5922553" y="203502"/>
            <a:ext cx="5472277" cy="2197784"/>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de-DE" sz="1800" b="0" i="0" u="none" strike="noStrike" baseline="0" dirty="0">
                <a:latin typeface="ThiemeArgo2011-Light"/>
              </a:rPr>
              <a:t>Empowerment junger </a:t>
            </a:r>
            <a:r>
              <a:rPr lang="de-DE" dirty="0">
                <a:latin typeface="ThiemeArgo2011-Light"/>
              </a:rPr>
              <a:t>M</a:t>
            </a:r>
            <a:r>
              <a:rPr lang="de-DE" sz="1800" b="0" i="0" u="none" strike="noStrike" baseline="0" dirty="0">
                <a:latin typeface="ThiemeArgo2011-Light"/>
              </a:rPr>
              <a:t>enschen mit </a:t>
            </a:r>
            <a:r>
              <a:rPr lang="de-DE" dirty="0">
                <a:latin typeface="ThiemeArgo2011-Light"/>
              </a:rPr>
              <a:t>B</a:t>
            </a:r>
            <a:r>
              <a:rPr lang="de-DE" sz="1800" b="0" i="0" u="none" strike="noStrike" baseline="0" dirty="0">
                <a:latin typeface="ThiemeArgo2011-Light"/>
              </a:rPr>
              <a:t>ehinderungen </a:t>
            </a:r>
          </a:p>
          <a:p>
            <a:pPr marL="285750" indent="-285750">
              <a:buFont typeface="Arial" panose="020B0604020202020204" pitchFamily="34" charset="0"/>
              <a:buChar char="•"/>
            </a:pPr>
            <a:r>
              <a:rPr lang="de-DE" dirty="0">
                <a:sym typeface="Arial"/>
              </a:rPr>
              <a:t>Tatpersonenperspektive stärken</a:t>
            </a:r>
          </a:p>
          <a:p>
            <a:pPr marL="285750" indent="-285750">
              <a:buFont typeface="Arial" panose="020B0604020202020204" pitchFamily="34" charset="0"/>
              <a:buChar char="•"/>
            </a:pPr>
            <a:r>
              <a:rPr lang="de-DE" sz="1800" b="0" i="0" u="none" strike="noStrike" baseline="0" dirty="0">
                <a:latin typeface="ThiemeArgo2011-Light"/>
              </a:rPr>
              <a:t>institutionelle Perspektive (inklusive </a:t>
            </a:r>
            <a:r>
              <a:rPr lang="de-DE" dirty="0">
                <a:latin typeface="ThiemeArgo2011-Light"/>
              </a:rPr>
              <a:t>S</a:t>
            </a:r>
            <a:r>
              <a:rPr lang="de-DE" sz="1800" b="0" i="0" u="none" strike="noStrike" baseline="0" dirty="0">
                <a:latin typeface="ThiemeArgo2011-Light"/>
              </a:rPr>
              <a:t>chutzkonzepte)</a:t>
            </a:r>
          </a:p>
          <a:p>
            <a:pPr marL="285750" indent="-285750" algn="l">
              <a:buFont typeface="Arial" panose="020B0604020202020204" pitchFamily="34" charset="0"/>
              <a:buChar char="•"/>
            </a:pPr>
            <a:r>
              <a:rPr lang="de-DE" sz="1800" b="0" i="0" u="none" strike="noStrike" baseline="0" dirty="0">
                <a:latin typeface="ThiemeArgo2011-Light"/>
              </a:rPr>
              <a:t>Gesellschaftliche Perspektive – „Tabu im Tabu“ aufbrechen</a:t>
            </a:r>
          </a:p>
          <a:p>
            <a:pPr marL="285750" indent="-285750" algn="l">
              <a:buFont typeface="Arial" panose="020B0604020202020204" pitchFamily="34" charset="0"/>
              <a:buChar char="•"/>
            </a:pPr>
            <a:r>
              <a:rPr lang="de-DE" dirty="0">
                <a:latin typeface="ThiemeArgo2011-Light"/>
              </a:rPr>
              <a:t>Ombudsstellen ausweiten und Beschwerdemanagement </a:t>
            </a:r>
            <a:r>
              <a:rPr lang="de-DE" sz="1800" b="0" i="0" u="none" strike="noStrike" baseline="0" dirty="0">
                <a:latin typeface="ThiemeArgo2011-Light"/>
              </a:rPr>
              <a:t> verbessern</a:t>
            </a:r>
          </a:p>
          <a:p>
            <a:pPr algn="l"/>
            <a:endParaRPr lang="de-DE" dirty="0">
              <a:sym typeface="Arial"/>
            </a:endParaRPr>
          </a:p>
        </p:txBody>
      </p:sp>
    </p:spTree>
    <p:extLst>
      <p:ext uri="{BB962C8B-B14F-4D97-AF65-F5344CB8AC3E}">
        <p14:creationId xmlns:p14="http://schemas.microsoft.com/office/powerpoint/2010/main" val="2160691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DCFD5-7780-4CB8-FF4F-035A4E9F102B}"/>
              </a:ext>
            </a:extLst>
          </p:cNvPr>
          <p:cNvSpPr>
            <a:spLocks noGrp="1"/>
          </p:cNvSpPr>
          <p:nvPr>
            <p:ph type="title"/>
          </p:nvPr>
        </p:nvSpPr>
        <p:spPr>
          <a:xfrm>
            <a:off x="358050" y="906943"/>
            <a:ext cx="4178781" cy="664797"/>
          </a:xfrm>
        </p:spPr>
        <p:txBody>
          <a:bodyPr wrap="square" anchor="ctr">
            <a:normAutofit/>
          </a:bodyPr>
          <a:lstStyle/>
          <a:p>
            <a:r>
              <a:rPr lang="de-DE" dirty="0"/>
              <a:t>Ressourcen für Forschungstätigkeit </a:t>
            </a:r>
          </a:p>
        </p:txBody>
      </p:sp>
      <p:pic>
        <p:nvPicPr>
          <p:cNvPr id="8" name="Grafik 7" descr="Recherche Silhouette">
            <a:extLst>
              <a:ext uri="{FF2B5EF4-FFF2-40B4-BE49-F238E27FC236}">
                <a16:creationId xmlns:a16="http://schemas.microsoft.com/office/drawing/2014/main" id="{21457DC6-3016-F3E5-3E15-F0F38E8E7624}"/>
              </a:ext>
            </a:extLst>
          </p:cNvPr>
          <p:cNvPicPr>
            <a:picLocks noChangeAspect="1"/>
          </p:cNvPicPr>
          <p:nvPr/>
        </p:nvPicPr>
        <p:blipFill>
          <a:blip r:embed="rId2"/>
          <a:stretch/>
        </p:blipFill>
        <p:spPr bwMode="auto">
          <a:xfrm>
            <a:off x="737929" y="1726417"/>
            <a:ext cx="2653690" cy="2653690"/>
          </a:xfrm>
          <a:prstGeom prst="rect">
            <a:avLst/>
          </a:prstGeom>
          <a:noFill/>
        </p:spPr>
      </p:pic>
      <p:sp>
        <p:nvSpPr>
          <p:cNvPr id="3" name="Inhaltsplatzhalter 2">
            <a:extLst>
              <a:ext uri="{FF2B5EF4-FFF2-40B4-BE49-F238E27FC236}">
                <a16:creationId xmlns:a16="http://schemas.microsoft.com/office/drawing/2014/main" id="{45DB2AB0-189F-036A-70DC-5DB8897E0331}"/>
              </a:ext>
            </a:extLst>
          </p:cNvPr>
          <p:cNvSpPr>
            <a:spLocks noGrp="1"/>
          </p:cNvSpPr>
          <p:nvPr>
            <p:ph idx="19"/>
          </p:nvPr>
        </p:nvSpPr>
        <p:spPr>
          <a:xfrm>
            <a:off x="4771292" y="1458410"/>
            <a:ext cx="7070758" cy="4731375"/>
          </a:xfrm>
        </p:spPr>
        <p:txBody>
          <a:bodyPr wrap="square">
            <a:noAutofit/>
          </a:bodyPr>
          <a:lstStyle/>
          <a:p>
            <a:pPr marL="285750" indent="-285750">
              <a:buFont typeface="Arial" panose="020B0604020202020204" pitchFamily="34" charset="0"/>
              <a:buChar char="•"/>
            </a:pPr>
            <a:r>
              <a:rPr lang="de-DE" dirty="0"/>
              <a:t>Wie effektiv sind Präventionsprogramme, die sich direkt an die Kinder und Jugendlichen mit Behinderungen wenden, wenn die Effektivität an einer ausreichend großen Stichprobe mit verhaltensnahen, realitätsnahen Mitteln erhoben wird? </a:t>
            </a:r>
          </a:p>
          <a:p>
            <a:pPr marL="285750" indent="-285750">
              <a:buFont typeface="Arial" panose="020B0604020202020204" pitchFamily="34" charset="0"/>
              <a:buChar char="•"/>
            </a:pPr>
            <a:r>
              <a:rPr lang="de-DE" dirty="0"/>
              <a:t>Können die erlernten Strategien tatsächlich in realen Situationen von sexualisierter Gewalt angewendet werden (ökologische Validität)? </a:t>
            </a:r>
          </a:p>
          <a:p>
            <a:pPr marL="285750" indent="-285750">
              <a:buFont typeface="Arial" panose="020B0604020202020204" pitchFamily="34" charset="0"/>
              <a:buChar char="•"/>
            </a:pPr>
            <a:r>
              <a:rPr lang="de-DE" dirty="0"/>
              <a:t>Welche Maßnahmen sorgen auf institutioneller Ebene für eine Reduktion des Risikos für (sexualisierte) Gewalt? </a:t>
            </a:r>
          </a:p>
          <a:p>
            <a:pPr marL="285750" indent="-285750">
              <a:buFont typeface="Arial" panose="020B0604020202020204" pitchFamily="34" charset="0"/>
              <a:buChar char="•"/>
            </a:pPr>
            <a:r>
              <a:rPr lang="de-DE" dirty="0"/>
              <a:t>Wie kann das Umfeld für sexualisierte Gewalt an Kindern und Jugendlichen mit Behinderungen sensibilisiert werden, und wie kann es dazu befähigt werden, diese zu erkennen und zu beenden? </a:t>
            </a:r>
          </a:p>
          <a:p>
            <a:pPr marL="285750" indent="-285750">
              <a:buFont typeface="Arial" panose="020B0604020202020204" pitchFamily="34" charset="0"/>
              <a:buChar char="•"/>
            </a:pPr>
            <a:r>
              <a:rPr lang="de-DE" dirty="0"/>
              <a:t>Wie können Kinder und Jugendliche, die (sexualisierte) Gewalt erlebt haben, effektiv gestützt werden, sowohl rechtlich wie therapeutisch wie sozial?</a:t>
            </a:r>
          </a:p>
          <a:p>
            <a:pPr marL="285750" indent="-285750">
              <a:buFont typeface="Arial" panose="020B0604020202020204" pitchFamily="34" charset="0"/>
              <a:buChar char="•"/>
            </a:pPr>
            <a:r>
              <a:rPr lang="de-DE" dirty="0"/>
              <a:t>Wie können emotionale und Verhaltensprobleme, die daraus erwachsen können, effektiv behandelt werden?</a:t>
            </a:r>
          </a:p>
        </p:txBody>
      </p:sp>
      <p:sp>
        <p:nvSpPr>
          <p:cNvPr id="21" name="Footer Placeholder 6">
            <a:extLst>
              <a:ext uri="{FF2B5EF4-FFF2-40B4-BE49-F238E27FC236}">
                <a16:creationId xmlns:a16="http://schemas.microsoft.com/office/drawing/2014/main" id="{0425ADB2-44B1-441F-F0C9-85DBD9B649E1}"/>
              </a:ext>
            </a:extLst>
          </p:cNvPr>
          <p:cNvSpPr>
            <a:spLocks noGrp="1"/>
          </p:cNvSpPr>
          <p:nvPr>
            <p:ph type="ftr" sz="quarter" idx="3"/>
          </p:nvPr>
        </p:nvSpPr>
        <p:spPr>
          <a:xfrm>
            <a:off x="358050" y="6516000"/>
            <a:ext cx="10440000" cy="138499"/>
          </a:xfrm>
        </p:spPr>
        <p:txBody>
          <a:bodyPr/>
          <a:lstStyle/>
          <a:p>
            <a:endParaRPr lang="de-DE"/>
          </a:p>
        </p:txBody>
      </p:sp>
      <p:sp>
        <p:nvSpPr>
          <p:cNvPr id="7" name="Foliennummernplatzhalter 6">
            <a:extLst>
              <a:ext uri="{FF2B5EF4-FFF2-40B4-BE49-F238E27FC236}">
                <a16:creationId xmlns:a16="http://schemas.microsoft.com/office/drawing/2014/main" id="{AFEBB006-2CA2-E7CE-4C13-25921D11E447}"/>
              </a:ext>
            </a:extLst>
          </p:cNvPr>
          <p:cNvSpPr>
            <a:spLocks noGrp="1"/>
          </p:cNvSpPr>
          <p:nvPr>
            <p:ph type="sldNum" sz="quarter" idx="4"/>
          </p:nvPr>
        </p:nvSpPr>
        <p:spPr>
          <a:xfrm>
            <a:off x="10942050" y="6516000"/>
            <a:ext cx="900000" cy="138499"/>
          </a:xfrm>
        </p:spPr>
        <p:txBody>
          <a:bodyPr anchor="b">
            <a:normAutofit/>
          </a:bodyPr>
          <a:lstStyle/>
          <a:p>
            <a:pPr>
              <a:spcAft>
                <a:spcPts val="600"/>
              </a:spcAft>
            </a:pPr>
            <a:fld id="{3D23FD3E-EA92-4EF9-B826-0F4AC5D6052A}" type="slidenum">
              <a:rPr lang="de-DE" smtClean="0"/>
              <a:pPr>
                <a:spcAft>
                  <a:spcPts val="600"/>
                </a:spcAft>
              </a:pPr>
              <a:t>44</a:t>
            </a:fld>
            <a:endParaRPr lang="de-DE"/>
          </a:p>
        </p:txBody>
      </p:sp>
    </p:spTree>
    <p:extLst>
      <p:ext uri="{BB962C8B-B14F-4D97-AF65-F5344CB8AC3E}">
        <p14:creationId xmlns:p14="http://schemas.microsoft.com/office/powerpoint/2010/main" val="3410664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BEBE87D1-1270-2207-BC74-79535A16E36D}"/>
              </a:ext>
            </a:extLst>
          </p:cNvPr>
          <p:cNvSpPr/>
          <p:nvPr/>
        </p:nvSpPr>
        <p:spPr bwMode="gray">
          <a:xfrm>
            <a:off x="1346872" y="1259737"/>
            <a:ext cx="8632448" cy="4117814"/>
          </a:xfrm>
          <a:prstGeom prst="round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2400" b="1" dirty="0">
                <a:sym typeface="Arial"/>
              </a:rPr>
              <a:t>Inklusiver Kinderschutz</a:t>
            </a:r>
          </a:p>
          <a:p>
            <a:pPr algn="ctr"/>
            <a:endParaRPr lang="de-DE" sz="2400" dirty="0"/>
          </a:p>
          <a:p>
            <a:pPr marL="342900" indent="-342900" algn="ctr">
              <a:buFont typeface="Arial" panose="020B0604020202020204" pitchFamily="34" charset="0"/>
              <a:buChar char="•"/>
            </a:pPr>
            <a:r>
              <a:rPr lang="de-DE" sz="2400" dirty="0"/>
              <a:t>Minimierung sozialer Ausgrenzungsrisiken und Schutzlücken </a:t>
            </a:r>
          </a:p>
          <a:p>
            <a:pPr marL="342900" indent="-342900" algn="ctr">
              <a:buFont typeface="Arial" panose="020B0604020202020204" pitchFamily="34" charset="0"/>
              <a:buChar char="•"/>
            </a:pPr>
            <a:r>
              <a:rPr lang="de-DE" sz="2400" dirty="0"/>
              <a:t>Maximierung der Partizipationschancen</a:t>
            </a:r>
          </a:p>
          <a:p>
            <a:pPr marL="342900" indent="-342900" algn="ctr">
              <a:buFont typeface="Arial" panose="020B0604020202020204" pitchFamily="34" charset="0"/>
              <a:buChar char="•"/>
            </a:pPr>
            <a:r>
              <a:rPr lang="de-DE" sz="2400" dirty="0"/>
              <a:t>insbesondere für junge Menschen mit Behinderungen, chronischen Erkrankungen, besonderem Versorgungsbedarf, in der Folge vulnerable Gruppen</a:t>
            </a:r>
          </a:p>
          <a:p>
            <a:pPr algn="ctr"/>
            <a:endParaRPr lang="de-DE" sz="2400" dirty="0">
              <a:sym typeface="Arial"/>
            </a:endParaRPr>
          </a:p>
          <a:p>
            <a:pPr algn="ctr"/>
            <a:endParaRPr lang="de-DE" sz="2400" dirty="0">
              <a:sym typeface="Arial"/>
            </a:endParaRPr>
          </a:p>
        </p:txBody>
      </p:sp>
      <p:sp>
        <p:nvSpPr>
          <p:cNvPr id="2" name="Titel 1">
            <a:extLst>
              <a:ext uri="{FF2B5EF4-FFF2-40B4-BE49-F238E27FC236}">
                <a16:creationId xmlns:a16="http://schemas.microsoft.com/office/drawing/2014/main" id="{3362E243-EF93-E577-E9E8-A135F742AC00}"/>
              </a:ext>
            </a:extLst>
          </p:cNvPr>
          <p:cNvSpPr txBox="1">
            <a:spLocks/>
          </p:cNvSpPr>
          <p:nvPr/>
        </p:nvSpPr>
        <p:spPr bwMode="gray">
          <a:xfrm>
            <a:off x="1503457" y="203501"/>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3" name="Fußzeilenplatzhalter 2">
            <a:extLst>
              <a:ext uri="{FF2B5EF4-FFF2-40B4-BE49-F238E27FC236}">
                <a16:creationId xmlns:a16="http://schemas.microsoft.com/office/drawing/2014/main" id="{DDC76B7F-A30B-91E2-4ECE-0972CA449FB9}"/>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D80BF2EB-EDFE-D97E-74BE-2E8FC3454118}"/>
              </a:ext>
            </a:extLst>
          </p:cNvPr>
          <p:cNvSpPr>
            <a:spLocks noGrp="1"/>
          </p:cNvSpPr>
          <p:nvPr>
            <p:ph type="sldNum" sz="quarter" idx="4"/>
          </p:nvPr>
        </p:nvSpPr>
        <p:spPr/>
        <p:txBody>
          <a:bodyPr/>
          <a:lstStyle/>
          <a:p>
            <a:fld id="{3D23FD3E-EA92-4EF9-B826-0F4AC5D6052A}" type="slidenum">
              <a:rPr lang="de-DE" smtClean="0"/>
              <a:pPr/>
              <a:t>45</a:t>
            </a:fld>
            <a:endParaRPr lang="de-DE" dirty="0"/>
          </a:p>
        </p:txBody>
      </p:sp>
    </p:spTree>
    <p:extLst>
      <p:ext uri="{BB962C8B-B14F-4D97-AF65-F5344CB8AC3E}">
        <p14:creationId xmlns:p14="http://schemas.microsoft.com/office/powerpoint/2010/main" val="3342431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F6176-A5E4-AE55-C4BE-1D1A8A62EF69}"/>
              </a:ext>
            </a:extLst>
          </p:cNvPr>
          <p:cNvSpPr>
            <a:spLocks noGrp="1"/>
          </p:cNvSpPr>
          <p:nvPr>
            <p:ph type="title"/>
          </p:nvPr>
        </p:nvSpPr>
        <p:spPr>
          <a:xfrm>
            <a:off x="358050" y="918466"/>
            <a:ext cx="11484000" cy="332399"/>
          </a:xfrm>
        </p:spPr>
        <p:txBody>
          <a:bodyPr>
            <a:normAutofit/>
          </a:bodyPr>
          <a:lstStyle/>
          <a:p>
            <a:r>
              <a:rPr lang="de-DE" dirty="0"/>
              <a:t>Inklusive Weiterentwicklung des Kinderschutzes</a:t>
            </a:r>
          </a:p>
        </p:txBody>
      </p:sp>
      <p:sp>
        <p:nvSpPr>
          <p:cNvPr id="8" name="Inhaltsplatzhalter 7">
            <a:extLst>
              <a:ext uri="{FF2B5EF4-FFF2-40B4-BE49-F238E27FC236}">
                <a16:creationId xmlns:a16="http://schemas.microsoft.com/office/drawing/2014/main" id="{B19E3207-F4E9-5804-7FB6-E01E2B834639}"/>
              </a:ext>
            </a:extLst>
          </p:cNvPr>
          <p:cNvSpPr txBox="1">
            <a:spLocks noGrp="1"/>
          </p:cNvSpPr>
          <p:nvPr>
            <p:ph sz="quarter" idx="17"/>
          </p:nvPr>
        </p:nvSpPr>
        <p:spPr>
          <a:xfrm>
            <a:off x="358775" y="1619250"/>
            <a:ext cx="11483975" cy="1569660"/>
          </a:xfrm>
          <a:prstGeom prst="rect">
            <a:avLst/>
          </a:prstGeom>
          <a:noFill/>
        </p:spPr>
        <p:txBody>
          <a:bodyPr wrap="square" rtlCol="0">
            <a:spAutoFit/>
          </a:bodyPr>
          <a:lstStyle/>
          <a:p>
            <a:pPr marL="285750" indent="-285750">
              <a:buFont typeface="Arial" panose="020B0604020202020204" pitchFamily="34" charset="0"/>
              <a:buChar char="•"/>
            </a:pPr>
            <a:r>
              <a:rPr lang="de-DE" sz="2000" dirty="0"/>
              <a:t>… ein Prozess im Zusammenwirken der gesamten Verantwortungsgemeinschaft Kinderschutz</a:t>
            </a:r>
          </a:p>
          <a:p>
            <a:pPr marL="285750" indent="-285750">
              <a:buFont typeface="Arial" panose="020B0604020202020204" pitchFamily="34" charset="0"/>
              <a:buChar char="•"/>
            </a:pPr>
            <a:r>
              <a:rPr lang="de-DE" sz="2000" dirty="0"/>
              <a:t>… ein Querschnittsziel in der Überwindung der Systemgrenzen und -logiken</a:t>
            </a:r>
          </a:p>
          <a:p>
            <a:pPr marL="285750" indent="-285750">
              <a:buFont typeface="Arial" panose="020B0604020202020204" pitchFamily="34" charset="0"/>
              <a:buChar char="•"/>
            </a:pPr>
            <a:r>
              <a:rPr lang="de-DE" sz="2000" dirty="0"/>
              <a:t>… eine politische Strategie</a:t>
            </a:r>
          </a:p>
          <a:p>
            <a:pPr marL="285750" indent="-285750">
              <a:buFont typeface="Arial" panose="020B0604020202020204" pitchFamily="34" charset="0"/>
              <a:buChar char="•"/>
            </a:pPr>
            <a:r>
              <a:rPr lang="de-DE" sz="2000" dirty="0"/>
              <a:t>… ein Instrument zur Realisierung grundlegender Rechte von Kindern und Jugendlichen mit Beeinträchtigung</a:t>
            </a:r>
          </a:p>
        </p:txBody>
      </p:sp>
      <p:sp>
        <p:nvSpPr>
          <p:cNvPr id="9" name="Pfeil: nach rechts 8">
            <a:extLst>
              <a:ext uri="{FF2B5EF4-FFF2-40B4-BE49-F238E27FC236}">
                <a16:creationId xmlns:a16="http://schemas.microsoft.com/office/drawing/2014/main" id="{0B081B59-0BF8-BDF1-5B80-BC00642D3505}"/>
              </a:ext>
            </a:extLst>
          </p:cNvPr>
          <p:cNvSpPr/>
          <p:nvPr/>
        </p:nvSpPr>
        <p:spPr bwMode="gray">
          <a:xfrm>
            <a:off x="627707" y="4210741"/>
            <a:ext cx="1377387" cy="757866"/>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endParaRPr>
          </a:p>
        </p:txBody>
      </p:sp>
      <p:sp>
        <p:nvSpPr>
          <p:cNvPr id="10" name="Rechteck: abgerundete Ecken 9">
            <a:extLst>
              <a:ext uri="{FF2B5EF4-FFF2-40B4-BE49-F238E27FC236}">
                <a16:creationId xmlns:a16="http://schemas.microsoft.com/office/drawing/2014/main" id="{76E5BC91-4202-520D-5A63-B265077FB06D}"/>
              </a:ext>
            </a:extLst>
          </p:cNvPr>
          <p:cNvSpPr/>
          <p:nvPr/>
        </p:nvSpPr>
        <p:spPr bwMode="gray">
          <a:xfrm>
            <a:off x="2429741" y="3611399"/>
            <a:ext cx="8843058" cy="1838500"/>
          </a:xfrm>
          <a:prstGeom prst="roundRect">
            <a:avLst>
              <a:gd name="adj" fmla="val 0"/>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a:ea typeface="+mn-ea"/>
                <a:cs typeface="+mn-cs"/>
                <a:sym typeface="Arial"/>
              </a:rPr>
              <a:t>Im Prozess ergeben sich Veränderungen auf rechtlicher, konzeptioneller, organisatorischer, professioneller, kommunikativer, baulicher und gestalterischer Ebene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white"/>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Calibri"/>
                <a:ea typeface="+mn-ea"/>
                <a:cs typeface="+mn-cs"/>
                <a:sym typeface="Arial"/>
              </a:rPr>
              <a:t>… und möglicher weiterer Komponenten</a:t>
            </a:r>
          </a:p>
        </p:txBody>
      </p:sp>
      <p:sp>
        <p:nvSpPr>
          <p:cNvPr id="3" name="Fußzeilenplatzhalter 2">
            <a:extLst>
              <a:ext uri="{FF2B5EF4-FFF2-40B4-BE49-F238E27FC236}">
                <a16:creationId xmlns:a16="http://schemas.microsoft.com/office/drawing/2014/main" id="{C57DF415-0DA3-5231-0280-0B5B13E321D0}"/>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83F3FD8E-119C-D1D5-60E2-4AE42EB9FD5D}"/>
              </a:ext>
            </a:extLst>
          </p:cNvPr>
          <p:cNvSpPr>
            <a:spLocks noGrp="1"/>
          </p:cNvSpPr>
          <p:nvPr>
            <p:ph type="sldNum" sz="quarter" idx="4"/>
          </p:nvPr>
        </p:nvSpPr>
        <p:spPr/>
        <p:txBody>
          <a:bodyPr/>
          <a:lstStyle/>
          <a:p>
            <a:fld id="{3D23FD3E-EA92-4EF9-B826-0F4AC5D6052A}" type="slidenum">
              <a:rPr lang="de-DE" smtClean="0"/>
              <a:pPr/>
              <a:t>46</a:t>
            </a:fld>
            <a:endParaRPr lang="de-DE" dirty="0"/>
          </a:p>
        </p:txBody>
      </p:sp>
    </p:spTree>
    <p:extLst>
      <p:ext uri="{BB962C8B-B14F-4D97-AF65-F5344CB8AC3E}">
        <p14:creationId xmlns:p14="http://schemas.microsoft.com/office/powerpoint/2010/main" val="1103616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C90B2BB1-A472-524F-3516-A8CDBFEF7B0B}"/>
              </a:ext>
            </a:extLst>
          </p:cNvPr>
          <p:cNvSpPr>
            <a:spLocks noGrp="1"/>
          </p:cNvSpPr>
          <p:nvPr>
            <p:ph type="ftr" sz="quarter" idx="3"/>
          </p:nvPr>
        </p:nvSpPr>
        <p:spPr/>
        <p:txBody>
          <a:bodyPr/>
          <a:lstStyle/>
          <a:p>
            <a:endParaRPr lang="de-DE" dirty="0"/>
          </a:p>
        </p:txBody>
      </p:sp>
      <p:sp>
        <p:nvSpPr>
          <p:cNvPr id="8" name="Foliennummernplatzhalter 7">
            <a:extLst>
              <a:ext uri="{FF2B5EF4-FFF2-40B4-BE49-F238E27FC236}">
                <a16:creationId xmlns:a16="http://schemas.microsoft.com/office/drawing/2014/main" id="{7C9CC714-18A3-916F-D048-2D21E8977529}"/>
              </a:ext>
            </a:extLst>
          </p:cNvPr>
          <p:cNvSpPr>
            <a:spLocks noGrp="1"/>
          </p:cNvSpPr>
          <p:nvPr>
            <p:ph type="sldNum" sz="quarter" idx="4"/>
          </p:nvPr>
        </p:nvSpPr>
        <p:spPr/>
        <p:txBody>
          <a:bodyPr/>
          <a:lstStyle/>
          <a:p>
            <a:fld id="{3D23FD3E-EA92-4EF9-B826-0F4AC5D6052A}" type="slidenum">
              <a:rPr lang="de-DE" smtClean="0"/>
              <a:pPr/>
              <a:t>47</a:t>
            </a:fld>
            <a:endParaRPr lang="de-DE" dirty="0"/>
          </a:p>
        </p:txBody>
      </p:sp>
      <p:sp>
        <p:nvSpPr>
          <p:cNvPr id="9" name="Rechteck 8">
            <a:extLst>
              <a:ext uri="{FF2B5EF4-FFF2-40B4-BE49-F238E27FC236}">
                <a16:creationId xmlns:a16="http://schemas.microsoft.com/office/drawing/2014/main" id="{36C72E43-8AFA-DDA1-19F4-21EE4DE2B3B4}"/>
              </a:ext>
            </a:extLst>
          </p:cNvPr>
          <p:cNvSpPr/>
          <p:nvPr/>
        </p:nvSpPr>
        <p:spPr bwMode="gray">
          <a:xfrm>
            <a:off x="370918" y="887185"/>
            <a:ext cx="11450164" cy="508362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400" dirty="0">
                <a:sym typeface="Arial"/>
              </a:rPr>
              <a:t>Herausforderungen für die Fachkräfte</a:t>
            </a:r>
          </a:p>
        </p:txBody>
      </p:sp>
    </p:spTree>
    <p:extLst>
      <p:ext uri="{BB962C8B-B14F-4D97-AF65-F5344CB8AC3E}">
        <p14:creationId xmlns:p14="http://schemas.microsoft.com/office/powerpoint/2010/main" val="471086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A8451AA4-FED4-66A0-62C9-3F0A1FE29FA7}"/>
              </a:ext>
            </a:extLst>
          </p:cNvPr>
          <p:cNvPicPr>
            <a:picLocks noGrp="1" noChangeAspect="1"/>
          </p:cNvPicPr>
          <p:nvPr>
            <p:ph sz="quarter" idx="17"/>
          </p:nvPr>
        </p:nvPicPr>
        <p:blipFill>
          <a:blip r:embed="rId2"/>
          <a:stretch>
            <a:fillRect/>
          </a:stretch>
        </p:blipFill>
        <p:spPr>
          <a:xfrm>
            <a:off x="1126846" y="442912"/>
            <a:ext cx="3730903" cy="5320450"/>
          </a:xfrm>
          <a:ln w="19050">
            <a:solidFill>
              <a:schemeClr val="tx1"/>
            </a:solidFill>
          </a:ln>
        </p:spPr>
      </p:pic>
      <p:sp>
        <p:nvSpPr>
          <p:cNvPr id="5" name="Textplatzhalter 4">
            <a:extLst>
              <a:ext uri="{FF2B5EF4-FFF2-40B4-BE49-F238E27FC236}">
                <a16:creationId xmlns:a16="http://schemas.microsoft.com/office/drawing/2014/main" id="{94252B5C-22EA-9C5F-0319-33FB746AFEA1}"/>
              </a:ext>
            </a:extLst>
          </p:cNvPr>
          <p:cNvSpPr>
            <a:spLocks noGrp="1"/>
          </p:cNvSpPr>
          <p:nvPr>
            <p:ph type="body" sz="quarter" idx="14"/>
          </p:nvPr>
        </p:nvSpPr>
        <p:spPr/>
        <p:txBody>
          <a:bodyPr/>
          <a:lstStyle/>
          <a:p>
            <a:endParaRPr lang="de-DE"/>
          </a:p>
        </p:txBody>
      </p:sp>
      <p:pic>
        <p:nvPicPr>
          <p:cNvPr id="11" name="Grafik 10">
            <a:extLst>
              <a:ext uri="{FF2B5EF4-FFF2-40B4-BE49-F238E27FC236}">
                <a16:creationId xmlns:a16="http://schemas.microsoft.com/office/drawing/2014/main" id="{396CBD3B-B6ED-B6FD-64F3-C004A6D2204E}"/>
              </a:ext>
            </a:extLst>
          </p:cNvPr>
          <p:cNvPicPr>
            <a:picLocks noChangeAspect="1"/>
          </p:cNvPicPr>
          <p:nvPr/>
        </p:nvPicPr>
        <p:blipFill>
          <a:blip r:embed="rId3"/>
          <a:stretch>
            <a:fillRect/>
          </a:stretch>
        </p:blipFill>
        <p:spPr>
          <a:xfrm>
            <a:off x="5575554" y="447302"/>
            <a:ext cx="4549521" cy="5425597"/>
          </a:xfrm>
          <a:prstGeom prst="rect">
            <a:avLst/>
          </a:prstGeom>
          <a:ln w="19050">
            <a:solidFill>
              <a:schemeClr val="tx1"/>
            </a:solidFill>
          </a:ln>
        </p:spPr>
      </p:pic>
      <p:sp>
        <p:nvSpPr>
          <p:cNvPr id="14" name="Fußzeilenplatzhalter 13">
            <a:extLst>
              <a:ext uri="{FF2B5EF4-FFF2-40B4-BE49-F238E27FC236}">
                <a16:creationId xmlns:a16="http://schemas.microsoft.com/office/drawing/2014/main" id="{8E2657C5-790E-CD23-F81A-59A7327DE4AF}"/>
              </a:ext>
            </a:extLst>
          </p:cNvPr>
          <p:cNvSpPr>
            <a:spLocks noGrp="1"/>
          </p:cNvSpPr>
          <p:nvPr>
            <p:ph type="ftr" sz="quarter" idx="3"/>
          </p:nvPr>
        </p:nvSpPr>
        <p:spPr/>
        <p:txBody>
          <a:bodyPr/>
          <a:lstStyle/>
          <a:p>
            <a:endParaRPr lang="de-DE" dirty="0"/>
          </a:p>
        </p:txBody>
      </p:sp>
      <p:sp>
        <p:nvSpPr>
          <p:cNvPr id="15" name="Foliennummernplatzhalter 14">
            <a:extLst>
              <a:ext uri="{FF2B5EF4-FFF2-40B4-BE49-F238E27FC236}">
                <a16:creationId xmlns:a16="http://schemas.microsoft.com/office/drawing/2014/main" id="{B8941406-6672-160D-413D-54AF64DA61A8}"/>
              </a:ext>
            </a:extLst>
          </p:cNvPr>
          <p:cNvSpPr>
            <a:spLocks noGrp="1"/>
          </p:cNvSpPr>
          <p:nvPr>
            <p:ph type="sldNum" sz="quarter" idx="4"/>
          </p:nvPr>
        </p:nvSpPr>
        <p:spPr/>
        <p:txBody>
          <a:bodyPr/>
          <a:lstStyle/>
          <a:p>
            <a:fld id="{3D23FD3E-EA92-4EF9-B826-0F4AC5D6052A}" type="slidenum">
              <a:rPr lang="de-DE" smtClean="0"/>
              <a:pPr/>
              <a:t>48</a:t>
            </a:fld>
            <a:endParaRPr lang="de-DE" dirty="0"/>
          </a:p>
        </p:txBody>
      </p:sp>
    </p:spTree>
    <p:extLst>
      <p:ext uri="{BB962C8B-B14F-4D97-AF65-F5344CB8AC3E}">
        <p14:creationId xmlns:p14="http://schemas.microsoft.com/office/powerpoint/2010/main" val="1526664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28E8DD9-D45D-2F11-2C8C-DE233B064AF0}"/>
              </a:ext>
            </a:extLst>
          </p:cNvPr>
          <p:cNvSpPr/>
          <p:nvPr/>
        </p:nvSpPr>
        <p:spPr bwMode="gray">
          <a:xfrm>
            <a:off x="1225296" y="1536192"/>
            <a:ext cx="9966959" cy="3538728"/>
          </a:xfrm>
          <a:prstGeom prst="rect">
            <a:avLst/>
          </a:prstGeom>
          <a:solidFill>
            <a:srgbClr val="FFFF00"/>
          </a:solidFill>
          <a:ln w="9525">
            <a:solidFill>
              <a:schemeClr val="tx2"/>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4000" b="1" dirty="0">
              <a:solidFill>
                <a:schemeClr val="tx1"/>
              </a:solidFill>
              <a:sym typeface="Arial"/>
            </a:endParaRPr>
          </a:p>
          <a:p>
            <a:pPr algn="ctr"/>
            <a:r>
              <a:rPr lang="de-DE" sz="4000" b="1" dirty="0">
                <a:solidFill>
                  <a:schemeClr val="tx1"/>
                </a:solidFill>
                <a:sym typeface="Arial"/>
              </a:rPr>
              <a:t>Sensibilisierung für </a:t>
            </a:r>
          </a:p>
          <a:p>
            <a:pPr algn="ctr"/>
            <a:r>
              <a:rPr lang="de-DE" sz="4000" b="1" dirty="0">
                <a:solidFill>
                  <a:schemeClr val="tx1"/>
                </a:solidFill>
                <a:sym typeface="Arial"/>
              </a:rPr>
              <a:t>Wechselwirkungen mit relevanten Kontextfaktoren </a:t>
            </a:r>
          </a:p>
          <a:p>
            <a:pPr algn="ctr"/>
            <a:endParaRPr lang="de-DE" sz="4000" b="1" dirty="0">
              <a:solidFill>
                <a:schemeClr val="tx1"/>
              </a:solidFill>
              <a:sym typeface="Arial"/>
            </a:endParaRPr>
          </a:p>
          <a:p>
            <a:pPr algn="ctr"/>
            <a:endParaRPr lang="de-DE" sz="4000" b="1" dirty="0">
              <a:solidFill>
                <a:schemeClr val="tx1"/>
              </a:solidFill>
              <a:sym typeface="Arial"/>
            </a:endParaRPr>
          </a:p>
        </p:txBody>
      </p:sp>
      <p:sp>
        <p:nvSpPr>
          <p:cNvPr id="2" name="Fußzeilenplatzhalter 1">
            <a:extLst>
              <a:ext uri="{FF2B5EF4-FFF2-40B4-BE49-F238E27FC236}">
                <a16:creationId xmlns:a16="http://schemas.microsoft.com/office/drawing/2014/main" id="{06BA3AAB-F37A-CDE3-8F4B-C8BD06298124}"/>
              </a:ext>
            </a:extLst>
          </p:cNvPr>
          <p:cNvSpPr>
            <a:spLocks noGrp="1"/>
          </p:cNvSpPr>
          <p:nvPr>
            <p:ph type="ftr" sz="quarter" idx="3"/>
          </p:nvPr>
        </p:nvSpPr>
        <p:spPr/>
        <p:txBody>
          <a:bodyPr/>
          <a:lstStyle/>
          <a:p>
            <a:endParaRPr lang="de-DE" dirty="0"/>
          </a:p>
        </p:txBody>
      </p:sp>
      <p:sp>
        <p:nvSpPr>
          <p:cNvPr id="3" name="Foliennummernplatzhalter 2">
            <a:extLst>
              <a:ext uri="{FF2B5EF4-FFF2-40B4-BE49-F238E27FC236}">
                <a16:creationId xmlns:a16="http://schemas.microsoft.com/office/drawing/2014/main" id="{003763DB-A796-5F85-93DC-EB82CC7A4215}"/>
              </a:ext>
            </a:extLst>
          </p:cNvPr>
          <p:cNvSpPr>
            <a:spLocks noGrp="1"/>
          </p:cNvSpPr>
          <p:nvPr>
            <p:ph type="sldNum" sz="quarter" idx="4"/>
          </p:nvPr>
        </p:nvSpPr>
        <p:spPr/>
        <p:txBody>
          <a:bodyPr/>
          <a:lstStyle/>
          <a:p>
            <a:fld id="{3D23FD3E-EA92-4EF9-B826-0F4AC5D6052A}" type="slidenum">
              <a:rPr lang="de-DE" smtClean="0"/>
              <a:pPr/>
              <a:t>49</a:t>
            </a:fld>
            <a:endParaRPr lang="de-DE" dirty="0"/>
          </a:p>
        </p:txBody>
      </p:sp>
    </p:spTree>
    <p:extLst>
      <p:ext uri="{BB962C8B-B14F-4D97-AF65-F5344CB8AC3E}">
        <p14:creationId xmlns:p14="http://schemas.microsoft.com/office/powerpoint/2010/main" val="30182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EF659445-437A-F8E9-CF37-718C5BBAD3C6}"/>
              </a:ext>
            </a:extLst>
          </p:cNvPr>
          <p:cNvSpPr txBox="1"/>
          <p:nvPr/>
        </p:nvSpPr>
        <p:spPr>
          <a:xfrm>
            <a:off x="490724" y="2147191"/>
            <a:ext cx="5161626"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Ziel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Sicherstellung gesellschaftlicher Teilhabe </a:t>
            </a:r>
            <a:r>
              <a:rPr kumimoji="0" lang="de-DE" sz="1800" b="1" i="0" u="none" strike="noStrike" kern="1200" cap="none" spc="0" normalizeH="0" baseline="0" noProof="0" dirty="0">
                <a:ln>
                  <a:noFill/>
                </a:ln>
                <a:solidFill>
                  <a:prstClr val="black"/>
                </a:solidFill>
                <a:effectLst/>
                <a:uLnTx/>
                <a:uFillTx/>
                <a:latin typeface="Calibri"/>
                <a:ea typeface="+mn-ea"/>
                <a:cs typeface="+mn-cs"/>
              </a:rPr>
              <a:t>für</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1" i="0" u="none" strike="noStrike" kern="1200" cap="none" spc="0" normalizeH="0" baseline="0" noProof="0" dirty="0">
                <a:ln>
                  <a:noFill/>
                </a:ln>
                <a:solidFill>
                  <a:prstClr val="black"/>
                </a:solidFill>
                <a:effectLst/>
                <a:uLnTx/>
                <a:uFillTx/>
                <a:latin typeface="Calibri"/>
                <a:ea typeface="+mn-ea"/>
                <a:cs typeface="+mn-cs"/>
              </a:rPr>
              <a:t>alle</a:t>
            </a:r>
            <a:r>
              <a:rPr kumimoji="0" lang="de-DE" sz="1800" b="0" i="0" u="none" strike="noStrike" kern="1200" cap="none" spc="0" normalizeH="0" baseline="0" noProof="0" dirty="0">
                <a:ln>
                  <a:noFill/>
                </a:ln>
                <a:solidFill>
                  <a:prstClr val="black"/>
                </a:solidFill>
                <a:effectLst/>
                <a:uLnTx/>
                <a:uFillTx/>
                <a:latin typeface="Calibri"/>
                <a:ea typeface="+mn-ea"/>
                <a:cs typeface="+mn-cs"/>
              </a:rPr>
              <a:t> Kinder und Jugendlichen durch </a:t>
            </a:r>
            <a:r>
              <a:rPr kumimoji="0" lang="de-DE" sz="1800" b="1" i="0" u="none" strike="noStrike" kern="1200" cap="none" spc="0" normalizeH="0" baseline="0" noProof="0" dirty="0">
                <a:ln>
                  <a:noFill/>
                </a:ln>
                <a:solidFill>
                  <a:prstClr val="black"/>
                </a:solidFill>
                <a:effectLst/>
                <a:uLnTx/>
                <a:uFillTx/>
                <a:latin typeface="Calibri"/>
                <a:ea typeface="+mn-ea"/>
                <a:cs typeface="+mn-cs"/>
              </a:rPr>
              <a:t>Stärkung </a:t>
            </a:r>
            <a:r>
              <a:rPr kumimoji="0" lang="de-DE" sz="1800" b="0" i="0" u="none" strike="noStrike" kern="1200" cap="none" spc="0" normalizeH="0" baseline="0" noProof="0" dirty="0">
                <a:ln>
                  <a:noFill/>
                </a:ln>
                <a:solidFill>
                  <a:prstClr val="black"/>
                </a:solidFill>
                <a:effectLst/>
                <a:uLnTx/>
                <a:uFillTx/>
                <a:latin typeface="Calibri"/>
                <a:ea typeface="+mn-ea"/>
                <a:cs typeface="+mn-cs"/>
              </a:rPr>
              <a:t>der jungen Menschen, die besonderen Unterstützungsbedarf haben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benachteiligt sind,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unter belastenden Lebensbedingungen aufwachsen und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Gefahr laufen, von der sozialen Teilhabe abgehängt zu werden. (vgl. § 1 SGB VIII: Auftrag der Kinder- und Jugendhilfe) </a:t>
            </a:r>
          </a:p>
        </p:txBody>
      </p:sp>
      <p:sp>
        <p:nvSpPr>
          <p:cNvPr id="17" name="Rechteck: abgerundete Ecken 16">
            <a:extLst>
              <a:ext uri="{FF2B5EF4-FFF2-40B4-BE49-F238E27FC236}">
                <a16:creationId xmlns:a16="http://schemas.microsoft.com/office/drawing/2014/main" id="{F631289D-775D-44F8-6759-CB9651CCECC2}"/>
              </a:ext>
            </a:extLst>
          </p:cNvPr>
          <p:cNvSpPr/>
          <p:nvPr/>
        </p:nvSpPr>
        <p:spPr bwMode="gray">
          <a:xfrm>
            <a:off x="1036732" y="1455786"/>
            <a:ext cx="3588463" cy="834340"/>
          </a:xfrm>
          <a:prstGeom prst="round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Calibri"/>
                <a:ea typeface="+mn-ea"/>
                <a:cs typeface="+mn-cs"/>
                <a:sym typeface="Arial"/>
              </a:rPr>
              <a:t>Kinder- und Jugendstärkungsgesetz</a:t>
            </a: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21" name="Rechteck 20">
            <a:extLst>
              <a:ext uri="{FF2B5EF4-FFF2-40B4-BE49-F238E27FC236}">
                <a16:creationId xmlns:a16="http://schemas.microsoft.com/office/drawing/2014/main" id="{BCFFA8FF-C58A-C9D9-7E51-9975E74AC379}"/>
              </a:ext>
            </a:extLst>
          </p:cNvPr>
          <p:cNvSpPr/>
          <p:nvPr/>
        </p:nvSpPr>
        <p:spPr bwMode="gray">
          <a:xfrm>
            <a:off x="6595497" y="1894854"/>
            <a:ext cx="1537186" cy="343948"/>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Schützen</a:t>
            </a:r>
          </a:p>
        </p:txBody>
      </p:sp>
      <p:sp>
        <p:nvSpPr>
          <p:cNvPr id="22" name="Rechteck 21">
            <a:extLst>
              <a:ext uri="{FF2B5EF4-FFF2-40B4-BE49-F238E27FC236}">
                <a16:creationId xmlns:a16="http://schemas.microsoft.com/office/drawing/2014/main" id="{178F9921-8136-8CF6-51DF-47187D73A86B}"/>
              </a:ext>
            </a:extLst>
          </p:cNvPr>
          <p:cNvSpPr/>
          <p:nvPr/>
        </p:nvSpPr>
        <p:spPr bwMode="gray">
          <a:xfrm>
            <a:off x="6595497" y="2864379"/>
            <a:ext cx="1537186" cy="343948"/>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Calibri"/>
                <a:ea typeface="+mn-ea"/>
                <a:cs typeface="+mn-cs"/>
                <a:sym typeface="Arial"/>
              </a:rPr>
              <a:t>Stärken</a:t>
            </a: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23" name="Rechteck 22">
            <a:extLst>
              <a:ext uri="{FF2B5EF4-FFF2-40B4-BE49-F238E27FC236}">
                <a16:creationId xmlns:a16="http://schemas.microsoft.com/office/drawing/2014/main" id="{96A9BC13-C92A-EDCF-BD5E-5473741BAE15}"/>
              </a:ext>
            </a:extLst>
          </p:cNvPr>
          <p:cNvSpPr/>
          <p:nvPr/>
        </p:nvSpPr>
        <p:spPr bwMode="gray">
          <a:xfrm>
            <a:off x="6595497" y="3872264"/>
            <a:ext cx="1537186" cy="343948"/>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Calibri"/>
                <a:ea typeface="+mn-ea"/>
                <a:cs typeface="+mn-cs"/>
                <a:sym typeface="Arial"/>
              </a:rPr>
              <a:t>Helfen</a:t>
            </a: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24" name="Rechteck 23">
            <a:extLst>
              <a:ext uri="{FF2B5EF4-FFF2-40B4-BE49-F238E27FC236}">
                <a16:creationId xmlns:a16="http://schemas.microsoft.com/office/drawing/2014/main" id="{40A6947A-7AF7-B060-4E01-065330EA2D1C}"/>
              </a:ext>
            </a:extLst>
          </p:cNvPr>
          <p:cNvSpPr/>
          <p:nvPr/>
        </p:nvSpPr>
        <p:spPr bwMode="gray">
          <a:xfrm>
            <a:off x="6595497" y="4721246"/>
            <a:ext cx="1537186" cy="343948"/>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Unterstützen</a:t>
            </a:r>
          </a:p>
        </p:txBody>
      </p:sp>
      <p:sp>
        <p:nvSpPr>
          <p:cNvPr id="25" name="Rechteck 24">
            <a:extLst>
              <a:ext uri="{FF2B5EF4-FFF2-40B4-BE49-F238E27FC236}">
                <a16:creationId xmlns:a16="http://schemas.microsoft.com/office/drawing/2014/main" id="{B500A937-EF61-A07E-E8EF-44CACF43EA70}"/>
              </a:ext>
            </a:extLst>
          </p:cNvPr>
          <p:cNvSpPr/>
          <p:nvPr/>
        </p:nvSpPr>
        <p:spPr bwMode="gray">
          <a:xfrm>
            <a:off x="6595497" y="5548796"/>
            <a:ext cx="1537186" cy="343948"/>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Beteiligen</a:t>
            </a:r>
          </a:p>
        </p:txBody>
      </p:sp>
      <p:sp>
        <p:nvSpPr>
          <p:cNvPr id="4" name="Textfeld 3">
            <a:extLst>
              <a:ext uri="{FF2B5EF4-FFF2-40B4-BE49-F238E27FC236}">
                <a16:creationId xmlns:a16="http://schemas.microsoft.com/office/drawing/2014/main" id="{C25C9AFE-04A1-4237-2BD3-5E85647CF11B}"/>
              </a:ext>
            </a:extLst>
          </p:cNvPr>
          <p:cNvSpPr txBox="1"/>
          <p:nvPr/>
        </p:nvSpPr>
        <p:spPr>
          <a:xfrm>
            <a:off x="8333642" y="1872956"/>
            <a:ext cx="3428430" cy="369332"/>
          </a:xfrm>
          <a:prstGeom prst="rect">
            <a:avLst/>
          </a:prstGeom>
          <a:noFill/>
        </p:spPr>
        <p:txBody>
          <a:bodyPr wrap="square">
            <a:spAutoFit/>
          </a:bodyPr>
          <a:lstStyle/>
          <a:p>
            <a:r>
              <a:rPr lang="de-DE" dirty="0"/>
              <a:t>Besserer Kinder- und Jugendschutz</a:t>
            </a:r>
          </a:p>
        </p:txBody>
      </p:sp>
      <p:sp>
        <p:nvSpPr>
          <p:cNvPr id="14" name="Textfeld 13">
            <a:extLst>
              <a:ext uri="{FF2B5EF4-FFF2-40B4-BE49-F238E27FC236}">
                <a16:creationId xmlns:a16="http://schemas.microsoft.com/office/drawing/2014/main" id="{6FFD560B-574C-AD99-3C92-1D303FACF09D}"/>
              </a:ext>
            </a:extLst>
          </p:cNvPr>
          <p:cNvSpPr txBox="1"/>
          <p:nvPr/>
        </p:nvSpPr>
        <p:spPr>
          <a:xfrm>
            <a:off x="8166094" y="2782669"/>
            <a:ext cx="3894361" cy="923330"/>
          </a:xfrm>
          <a:prstGeom prst="rect">
            <a:avLst/>
          </a:prstGeom>
          <a:noFill/>
        </p:spPr>
        <p:txBody>
          <a:bodyPr wrap="square">
            <a:spAutoFit/>
          </a:bodyPr>
          <a:lstStyle/>
          <a:p>
            <a:r>
              <a:rPr lang="de-DE" dirty="0"/>
              <a:t>Stärkung von Kindern und Jugendlichen in Pflegefamilien und Einrichtungen der Erziehungshilfe</a:t>
            </a:r>
          </a:p>
        </p:txBody>
      </p:sp>
      <p:sp>
        <p:nvSpPr>
          <p:cNvPr id="19" name="Textfeld 18">
            <a:extLst>
              <a:ext uri="{FF2B5EF4-FFF2-40B4-BE49-F238E27FC236}">
                <a16:creationId xmlns:a16="http://schemas.microsoft.com/office/drawing/2014/main" id="{DB9BF096-FE98-EAF0-42DD-19A697E48B25}"/>
              </a:ext>
            </a:extLst>
          </p:cNvPr>
          <p:cNvSpPr txBox="1"/>
          <p:nvPr/>
        </p:nvSpPr>
        <p:spPr>
          <a:xfrm>
            <a:off x="8166094" y="3774092"/>
            <a:ext cx="3826984" cy="923330"/>
          </a:xfrm>
          <a:prstGeom prst="rect">
            <a:avLst/>
          </a:prstGeom>
          <a:noFill/>
        </p:spPr>
        <p:txBody>
          <a:bodyPr wrap="square">
            <a:spAutoFit/>
          </a:bodyPr>
          <a:lstStyle/>
          <a:p>
            <a:r>
              <a:rPr lang="de-DE" dirty="0"/>
              <a:t>Hilfen aus einer Hand für Kinder und Jugendliche mit und ohne Behinderungen</a:t>
            </a:r>
          </a:p>
        </p:txBody>
      </p:sp>
      <p:sp>
        <p:nvSpPr>
          <p:cNvPr id="26" name="Textfeld 25">
            <a:extLst>
              <a:ext uri="{FF2B5EF4-FFF2-40B4-BE49-F238E27FC236}">
                <a16:creationId xmlns:a16="http://schemas.microsoft.com/office/drawing/2014/main" id="{C18A02C8-2480-60E9-65D5-FC9C9E05A3B4}"/>
              </a:ext>
            </a:extLst>
          </p:cNvPr>
          <p:cNvSpPr txBox="1"/>
          <p:nvPr/>
        </p:nvSpPr>
        <p:spPr>
          <a:xfrm>
            <a:off x="8132683" y="4697422"/>
            <a:ext cx="3061498" cy="369332"/>
          </a:xfrm>
          <a:prstGeom prst="rect">
            <a:avLst/>
          </a:prstGeom>
          <a:noFill/>
        </p:spPr>
        <p:txBody>
          <a:bodyPr wrap="square">
            <a:spAutoFit/>
          </a:bodyPr>
          <a:lstStyle/>
          <a:p>
            <a:r>
              <a:rPr lang="de-DE" dirty="0"/>
              <a:t>Mehr Prävention vor Ort</a:t>
            </a:r>
          </a:p>
        </p:txBody>
      </p:sp>
      <p:sp>
        <p:nvSpPr>
          <p:cNvPr id="28" name="Textfeld 27">
            <a:extLst>
              <a:ext uri="{FF2B5EF4-FFF2-40B4-BE49-F238E27FC236}">
                <a16:creationId xmlns:a16="http://schemas.microsoft.com/office/drawing/2014/main" id="{809DF7A8-A934-18A3-7AEA-2A1376E8C843}"/>
              </a:ext>
            </a:extLst>
          </p:cNvPr>
          <p:cNvSpPr txBox="1"/>
          <p:nvPr/>
        </p:nvSpPr>
        <p:spPr>
          <a:xfrm>
            <a:off x="8166094" y="5524577"/>
            <a:ext cx="3826984" cy="646331"/>
          </a:xfrm>
          <a:prstGeom prst="rect">
            <a:avLst/>
          </a:prstGeom>
          <a:noFill/>
        </p:spPr>
        <p:txBody>
          <a:bodyPr wrap="square">
            <a:spAutoFit/>
          </a:bodyPr>
          <a:lstStyle/>
          <a:p>
            <a:r>
              <a:rPr lang="de-DE" dirty="0"/>
              <a:t>Mehr Beteiligung von jungen Menschen, Eltern und Familien</a:t>
            </a:r>
          </a:p>
        </p:txBody>
      </p:sp>
      <p:sp>
        <p:nvSpPr>
          <p:cNvPr id="33" name="Textfeld 32">
            <a:extLst>
              <a:ext uri="{FF2B5EF4-FFF2-40B4-BE49-F238E27FC236}">
                <a16:creationId xmlns:a16="http://schemas.microsoft.com/office/drawing/2014/main" id="{EEC657AE-0B0B-2633-E7F3-A0EB6B05AD86}"/>
              </a:ext>
            </a:extLst>
          </p:cNvPr>
          <p:cNvSpPr txBox="1"/>
          <p:nvPr/>
        </p:nvSpPr>
        <p:spPr>
          <a:xfrm>
            <a:off x="490724" y="5334178"/>
            <a:ext cx="4788693" cy="923330"/>
          </a:xfrm>
          <a:prstGeom prst="rect">
            <a:avLst/>
          </a:prstGeom>
          <a:noFill/>
        </p:spPr>
        <p:txBody>
          <a:bodyPr wrap="square">
            <a:spAutoFit/>
          </a:bodyPr>
          <a:lstStyle/>
          <a:p>
            <a:r>
              <a:rPr lang="de-DE" dirty="0"/>
              <a:t>Verankerung des Leitgedankens der Inklusion (§§ 1, 8a Abs. 4, 8b Abs. 3, 9 Nr. 4, 11 Abs. 1, 77 Abs. 1 Satz 2, 79a Satz 2, 80 Abs. 2 SGB VIII)</a:t>
            </a:r>
          </a:p>
        </p:txBody>
      </p:sp>
      <p:sp>
        <p:nvSpPr>
          <p:cNvPr id="35" name="Titel 7">
            <a:extLst>
              <a:ext uri="{FF2B5EF4-FFF2-40B4-BE49-F238E27FC236}">
                <a16:creationId xmlns:a16="http://schemas.microsoft.com/office/drawing/2014/main" id="{71A2C4BD-FBFE-E2B4-06F1-81416AAB8B9D}"/>
              </a:ext>
            </a:extLst>
          </p:cNvPr>
          <p:cNvSpPr txBox="1">
            <a:spLocks noGrp="1"/>
          </p:cNvSpPr>
          <p:nvPr>
            <p:ph type="title"/>
          </p:nvPr>
        </p:nvSpPr>
        <p:spPr>
          <a:xfrm>
            <a:off x="278097" y="628631"/>
            <a:ext cx="11483975" cy="867930"/>
          </a:xfrm>
          <a:prstGeom prst="rect">
            <a:avLst/>
          </a:prstGeom>
          <a:noFill/>
        </p:spPr>
        <p:txBody>
          <a:bodyPr wrap="square">
            <a:spAutoFit/>
          </a:bodyPr>
          <a:lstStyle/>
          <a:p>
            <a:r>
              <a:rPr lang="de-DE" sz="2800" dirty="0"/>
              <a:t>Stärkung von Inklusion als Leitgedanken der Kinder- und Jugendhilfe und Gesamtzuständigkeit</a:t>
            </a:r>
          </a:p>
        </p:txBody>
      </p:sp>
      <p:sp>
        <p:nvSpPr>
          <p:cNvPr id="2" name="Fußzeilenplatzhalter 1">
            <a:extLst>
              <a:ext uri="{FF2B5EF4-FFF2-40B4-BE49-F238E27FC236}">
                <a16:creationId xmlns:a16="http://schemas.microsoft.com/office/drawing/2014/main" id="{09111968-2225-58F5-FD9A-B8DA3AC88C4F}"/>
              </a:ext>
            </a:extLst>
          </p:cNvPr>
          <p:cNvSpPr>
            <a:spLocks noGrp="1"/>
          </p:cNvSpPr>
          <p:nvPr>
            <p:ph type="ftr" sz="quarter" idx="3"/>
          </p:nvPr>
        </p:nvSpPr>
        <p:spPr/>
        <p:txBody>
          <a:bodyPr/>
          <a:lstStyle/>
          <a:p>
            <a:endParaRPr lang="de-DE" dirty="0"/>
          </a:p>
        </p:txBody>
      </p:sp>
      <p:sp>
        <p:nvSpPr>
          <p:cNvPr id="3" name="Foliennummernplatzhalter 2">
            <a:extLst>
              <a:ext uri="{FF2B5EF4-FFF2-40B4-BE49-F238E27FC236}">
                <a16:creationId xmlns:a16="http://schemas.microsoft.com/office/drawing/2014/main" id="{7404BE87-1CF3-0E15-1D3A-5F70EAB9D2A6}"/>
              </a:ext>
            </a:extLst>
          </p:cNvPr>
          <p:cNvSpPr>
            <a:spLocks noGrp="1"/>
          </p:cNvSpPr>
          <p:nvPr>
            <p:ph type="sldNum" sz="quarter" idx="4"/>
          </p:nvPr>
        </p:nvSpPr>
        <p:spPr/>
        <p:txBody>
          <a:bodyPr/>
          <a:lstStyle/>
          <a:p>
            <a:fld id="{3D23FD3E-EA92-4EF9-B826-0F4AC5D6052A}" type="slidenum">
              <a:rPr lang="de-DE" smtClean="0"/>
              <a:pPr/>
              <a:t>5</a:t>
            </a:fld>
            <a:endParaRPr lang="de-DE" dirty="0"/>
          </a:p>
        </p:txBody>
      </p:sp>
    </p:spTree>
    <p:extLst>
      <p:ext uri="{BB962C8B-B14F-4D97-AF65-F5344CB8AC3E}">
        <p14:creationId xmlns:p14="http://schemas.microsoft.com/office/powerpoint/2010/main" val="363364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wrap="square" anchor="b">
            <a:normAutofit/>
          </a:bodyPr>
          <a:lstStyle/>
          <a:p>
            <a:r>
              <a:rPr lang="de-DE" b="1" dirty="0"/>
              <a:t>Besondere Schutzbedürfnisse?</a:t>
            </a:r>
          </a:p>
        </p:txBody>
      </p:sp>
      <p:sp>
        <p:nvSpPr>
          <p:cNvPr id="37" name="Text Placeholder 3">
            <a:extLst>
              <a:ext uri="{FF2B5EF4-FFF2-40B4-BE49-F238E27FC236}">
                <a16:creationId xmlns:a16="http://schemas.microsoft.com/office/drawing/2014/main" id="{517785E2-DE94-B1C6-66D8-4670B48DED3B}"/>
              </a:ext>
            </a:extLst>
          </p:cNvPr>
          <p:cNvSpPr>
            <a:spLocks noGrp="1"/>
          </p:cNvSpPr>
          <p:nvPr>
            <p:ph type="body" sz="half" idx="2"/>
          </p:nvPr>
        </p:nvSpPr>
        <p:spPr>
          <a:xfrm>
            <a:off x="839788" y="2057400"/>
            <a:ext cx="3932237" cy="3811588"/>
          </a:xfrm>
        </p:spPr>
        <p:txBody>
          <a:bodyPr/>
          <a:lstStyle/>
          <a:p>
            <a:endParaRPr lang="en-US" dirty="0"/>
          </a:p>
        </p:txBody>
      </p:sp>
      <p:sp>
        <p:nvSpPr>
          <p:cNvPr id="38" name="Footer Placeholder 4">
            <a:extLst>
              <a:ext uri="{FF2B5EF4-FFF2-40B4-BE49-F238E27FC236}">
                <a16:creationId xmlns:a16="http://schemas.microsoft.com/office/drawing/2014/main" id="{5313FED0-5CE2-4CD6-AD6C-FA4E81F72469}"/>
              </a:ext>
            </a:extLst>
          </p:cNvPr>
          <p:cNvSpPr>
            <a:spLocks noGrp="1"/>
          </p:cNvSpPr>
          <p:nvPr>
            <p:ph type="ftr" sz="quarter" idx="11"/>
          </p:nvPr>
        </p:nvSpPr>
        <p:spPr>
          <a:xfrm>
            <a:off x="358050" y="6516000"/>
            <a:ext cx="10440000" cy="138499"/>
          </a:xfrm>
        </p:spPr>
        <p:txBody>
          <a:bodyPr/>
          <a:lstStyle/>
          <a:p>
            <a:endParaRPr lang="de-DE"/>
          </a:p>
        </p:txBody>
      </p:sp>
      <p:sp>
        <p:nvSpPr>
          <p:cNvPr id="25" name="Slide Number Placeholder 5">
            <a:extLst>
              <a:ext uri="{FF2B5EF4-FFF2-40B4-BE49-F238E27FC236}">
                <a16:creationId xmlns:a16="http://schemas.microsoft.com/office/drawing/2014/main" id="{3DF75B41-E765-F31E-0280-30F28BF66451}"/>
              </a:ext>
            </a:extLst>
          </p:cNvPr>
          <p:cNvSpPr>
            <a:spLocks noGrp="1"/>
          </p:cNvSpPr>
          <p:nvPr>
            <p:ph type="sldNum" sz="quarter" idx="12"/>
          </p:nvPr>
        </p:nvSpPr>
        <p:spPr>
          <a:xfrm>
            <a:off x="10942050" y="6516000"/>
            <a:ext cx="900000" cy="138499"/>
          </a:xfrm>
        </p:spPr>
        <p:txBody>
          <a:bodyPr anchor="b">
            <a:normAutofit/>
          </a:bodyPr>
          <a:lstStyle/>
          <a:p>
            <a:pPr>
              <a:spcAft>
                <a:spcPts val="600"/>
              </a:spcAft>
            </a:pPr>
            <a:fld id="{254833C4-3289-4ABA-818E-61F9BDF6463A}" type="slidenum">
              <a:rPr lang="de-DE" smtClean="0"/>
              <a:pPr>
                <a:spcAft>
                  <a:spcPts val="600"/>
                </a:spcAft>
              </a:pPr>
              <a:t>50</a:t>
            </a:fld>
            <a:endParaRPr lang="de-DE"/>
          </a:p>
        </p:txBody>
      </p:sp>
      <p:graphicFrame>
        <p:nvGraphicFramePr>
          <p:cNvPr id="26" name="Inhaltsplatzhalter 2">
            <a:extLst>
              <a:ext uri="{FF2B5EF4-FFF2-40B4-BE49-F238E27FC236}">
                <a16:creationId xmlns:a16="http://schemas.microsoft.com/office/drawing/2014/main" id="{60D2F80E-7900-ADB5-A68B-4263E45F1AA7}"/>
              </a:ext>
            </a:extLst>
          </p:cNvPr>
          <p:cNvGraphicFramePr>
            <a:graphicFrameLocks noGrp="1"/>
          </p:cNvGraphicFramePr>
          <p:nvPr>
            <p:ph idx="1"/>
            <p:extLst>
              <p:ext uri="{D42A27DB-BD31-4B8C-83A1-F6EECF244321}">
                <p14:modId xmlns:p14="http://schemas.microsoft.com/office/powerpoint/2010/main" val="11345923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 3">
            <a:extLst>
              <a:ext uri="{FF2B5EF4-FFF2-40B4-BE49-F238E27FC236}">
                <a16:creationId xmlns:a16="http://schemas.microsoft.com/office/drawing/2014/main" id="{ACEE0CAC-DF6D-8224-1102-3D79F6894BBB}"/>
              </a:ext>
            </a:extLst>
          </p:cNvPr>
          <p:cNvPicPr>
            <a:picLocks noChangeAspect="1"/>
          </p:cNvPicPr>
          <p:nvPr/>
        </p:nvPicPr>
        <p:blipFill>
          <a:blip r:embed="rId7"/>
          <a:stretch>
            <a:fillRect/>
          </a:stretch>
        </p:blipFill>
        <p:spPr>
          <a:xfrm>
            <a:off x="1811276" y="2514418"/>
            <a:ext cx="1989259" cy="2655989"/>
          </a:xfrm>
          <a:prstGeom prst="rect">
            <a:avLst/>
          </a:prstGeom>
        </p:spPr>
      </p:pic>
    </p:spTree>
    <p:extLst>
      <p:ext uri="{BB962C8B-B14F-4D97-AF65-F5344CB8AC3E}">
        <p14:creationId xmlns:p14="http://schemas.microsoft.com/office/powerpoint/2010/main" val="167123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28380" y="1488985"/>
            <a:ext cx="11484000" cy="553998"/>
          </a:xfrm>
        </p:spPr>
        <p:txBody>
          <a:bodyPr/>
          <a:lstStyle/>
          <a:p>
            <a:pPr algn="ctr"/>
            <a:r>
              <a:rPr lang="de-DE" altLang="de-DE" sz="4000" dirty="0">
                <a:latin typeface="Calibri" panose="020F0502020204030204" pitchFamily="34" charset="0"/>
                <a:cs typeface="Calibri" panose="020F0502020204030204" pitchFamily="34" charset="0"/>
              </a:rPr>
              <a:t>Definition Kindeswohlgefährdung</a:t>
            </a:r>
          </a:p>
        </p:txBody>
      </p:sp>
      <p:sp>
        <p:nvSpPr>
          <p:cNvPr id="24579" name="Rectangle 3"/>
          <p:cNvSpPr>
            <a:spLocks noGrp="1" noChangeArrowheads="1"/>
          </p:cNvSpPr>
          <p:nvPr>
            <p:ph type="body" idx="1"/>
          </p:nvPr>
        </p:nvSpPr>
        <p:spPr>
          <a:xfrm>
            <a:off x="1658471" y="2160000"/>
            <a:ext cx="9063318" cy="2619179"/>
          </a:xfrm>
        </p:spPr>
        <p:txBody>
          <a:bodyPr/>
          <a:lstStyle/>
          <a:p>
            <a:pPr algn="ctr">
              <a:buFont typeface="Monotype Sorts" pitchFamily="2" charset="2"/>
              <a:buNone/>
            </a:pPr>
            <a:endParaRPr lang="de-DE" altLang="de-DE" i="1" dirty="0"/>
          </a:p>
          <a:p>
            <a:pPr algn="ctr">
              <a:buFont typeface="Monotype Sorts" pitchFamily="2" charset="2"/>
              <a:buNone/>
            </a:pPr>
            <a:r>
              <a:rPr lang="de-DE" altLang="de-DE" sz="3200" i="1" dirty="0">
                <a:latin typeface="+mj-lt"/>
              </a:rPr>
              <a:t>„eine gegenwärtige, in einem solchen Maße vorhandene Gefahr, dass sich bei der weiteren Entwicklung eine erhebliche Schädigung mit ziemlicher Sicherheit voraussehen lässt“</a:t>
            </a:r>
            <a:br>
              <a:rPr lang="de-DE" altLang="de-DE" sz="3200" dirty="0">
                <a:latin typeface="+mj-lt"/>
              </a:rPr>
            </a:br>
            <a:r>
              <a:rPr lang="de-DE" altLang="de-DE" sz="3200" dirty="0">
                <a:latin typeface="+mj-lt"/>
              </a:rPr>
              <a:t>(BGH FamRZ 1956, 350 = NJW 1956, 1434) </a:t>
            </a:r>
          </a:p>
        </p:txBody>
      </p:sp>
    </p:spTree>
    <p:extLst>
      <p:ext uri="{BB962C8B-B14F-4D97-AF65-F5344CB8AC3E}">
        <p14:creationId xmlns:p14="http://schemas.microsoft.com/office/powerpoint/2010/main" val="2245569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8331A-33A5-265C-4428-3805A0B3923D}"/>
              </a:ext>
            </a:extLst>
          </p:cNvPr>
          <p:cNvSpPr>
            <a:spLocks noGrp="1"/>
          </p:cNvSpPr>
          <p:nvPr>
            <p:ph type="title"/>
          </p:nvPr>
        </p:nvSpPr>
        <p:spPr>
          <a:xfrm>
            <a:off x="839788" y="2057400"/>
            <a:ext cx="3932237" cy="1600200"/>
          </a:xfrm>
        </p:spPr>
        <p:txBody>
          <a:bodyPr wrap="square" anchor="b">
            <a:normAutofit/>
          </a:bodyPr>
          <a:lstStyle/>
          <a:p>
            <a:r>
              <a:rPr lang="de-DE" sz="2700" b="1" dirty="0"/>
              <a:t>Wo spielen besondere Schutzbedürfnisse eine Rolle?</a:t>
            </a:r>
          </a:p>
        </p:txBody>
      </p:sp>
      <p:sp>
        <p:nvSpPr>
          <p:cNvPr id="19467" name="Footer Placeholder 4">
            <a:extLst>
              <a:ext uri="{FF2B5EF4-FFF2-40B4-BE49-F238E27FC236}">
                <a16:creationId xmlns:a16="http://schemas.microsoft.com/office/drawing/2014/main" id="{572DAC59-A66B-BD32-05A5-051079501C73}"/>
              </a:ext>
            </a:extLst>
          </p:cNvPr>
          <p:cNvSpPr>
            <a:spLocks noGrp="1"/>
          </p:cNvSpPr>
          <p:nvPr>
            <p:ph type="ftr" sz="quarter" idx="11"/>
          </p:nvPr>
        </p:nvSpPr>
        <p:spPr>
          <a:xfrm>
            <a:off x="358050" y="6516000"/>
            <a:ext cx="10440000" cy="138499"/>
          </a:xfrm>
        </p:spPr>
        <p:txBody>
          <a:bodyPr/>
          <a:lstStyle/>
          <a:p>
            <a:endParaRPr lang="de-DE"/>
          </a:p>
        </p:txBody>
      </p:sp>
      <p:sp>
        <p:nvSpPr>
          <p:cNvPr id="19469" name="Slide Number Placeholder 5">
            <a:extLst>
              <a:ext uri="{FF2B5EF4-FFF2-40B4-BE49-F238E27FC236}">
                <a16:creationId xmlns:a16="http://schemas.microsoft.com/office/drawing/2014/main" id="{56AFA426-22F6-230D-F4CD-33D253DBC573}"/>
              </a:ext>
            </a:extLst>
          </p:cNvPr>
          <p:cNvSpPr>
            <a:spLocks noGrp="1"/>
          </p:cNvSpPr>
          <p:nvPr>
            <p:ph type="sldNum" sz="quarter" idx="12"/>
          </p:nvPr>
        </p:nvSpPr>
        <p:spPr>
          <a:xfrm>
            <a:off x="10942050" y="6516000"/>
            <a:ext cx="900000" cy="138499"/>
          </a:xfrm>
        </p:spPr>
        <p:txBody>
          <a:bodyPr/>
          <a:lstStyle/>
          <a:p>
            <a:pPr>
              <a:spcAft>
                <a:spcPts val="600"/>
              </a:spcAft>
            </a:pPr>
            <a:fld id="{254833C4-3289-4ABA-818E-61F9BDF6463A}" type="slidenum">
              <a:rPr lang="de-DE" smtClean="0"/>
              <a:pPr>
                <a:spcAft>
                  <a:spcPts val="600"/>
                </a:spcAft>
              </a:pPr>
              <a:t>52</a:t>
            </a:fld>
            <a:endParaRPr lang="de-DE"/>
          </a:p>
        </p:txBody>
      </p:sp>
      <p:graphicFrame>
        <p:nvGraphicFramePr>
          <p:cNvPr id="19461" name="Inhaltsplatzhalter 2">
            <a:extLst>
              <a:ext uri="{FF2B5EF4-FFF2-40B4-BE49-F238E27FC236}">
                <a16:creationId xmlns:a16="http://schemas.microsoft.com/office/drawing/2014/main" id="{5E5A2EDB-76E5-EDE6-75D2-FBF3BECBD3E6}"/>
              </a:ext>
            </a:extLst>
          </p:cNvPr>
          <p:cNvGraphicFramePr>
            <a:graphicFrameLocks noGrp="1"/>
          </p:cNvGraphicFramePr>
          <p:nvPr>
            <p:ph idx="1"/>
            <p:extLst>
              <p:ext uri="{D42A27DB-BD31-4B8C-83A1-F6EECF244321}">
                <p14:modId xmlns:p14="http://schemas.microsoft.com/office/powerpoint/2010/main" val="120164457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489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63407-B632-89C3-B073-FFB593A946C8}"/>
              </a:ext>
            </a:extLst>
          </p:cNvPr>
          <p:cNvSpPr>
            <a:spLocks noGrp="1"/>
          </p:cNvSpPr>
          <p:nvPr>
            <p:ph type="title"/>
          </p:nvPr>
        </p:nvSpPr>
        <p:spPr>
          <a:xfrm>
            <a:off x="1365047" y="171526"/>
            <a:ext cx="7177069" cy="332399"/>
          </a:xfrm>
        </p:spPr>
        <p:txBody>
          <a:bodyPr/>
          <a:lstStyle/>
          <a:p>
            <a:r>
              <a:rPr lang="de-DE" dirty="0"/>
              <a:t>Anforderungen an Fachkräfte im inklusiven Kinderschutz</a:t>
            </a:r>
          </a:p>
        </p:txBody>
      </p:sp>
      <p:graphicFrame>
        <p:nvGraphicFramePr>
          <p:cNvPr id="11" name="Inhaltsplatzhalter 10">
            <a:extLst>
              <a:ext uri="{FF2B5EF4-FFF2-40B4-BE49-F238E27FC236}">
                <a16:creationId xmlns:a16="http://schemas.microsoft.com/office/drawing/2014/main" id="{0B07B9B7-F43F-8B62-9C11-ED1CE496055E}"/>
              </a:ext>
            </a:extLst>
          </p:cNvPr>
          <p:cNvGraphicFramePr>
            <a:graphicFrameLocks noGrp="1"/>
          </p:cNvGraphicFramePr>
          <p:nvPr>
            <p:ph sz="quarter" idx="17"/>
          </p:nvPr>
        </p:nvGraphicFramePr>
        <p:xfrm>
          <a:off x="1447296" y="2578828"/>
          <a:ext cx="8715278" cy="281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5">
            <a:extLst>
              <a:ext uri="{FF2B5EF4-FFF2-40B4-BE49-F238E27FC236}">
                <a16:creationId xmlns:a16="http://schemas.microsoft.com/office/drawing/2014/main" id="{A402CBC4-7556-3840-1174-62B5E3BE5067}"/>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6D1D95C2-E1C7-332E-1AF5-8DA2EEDE1A4A}"/>
              </a:ext>
            </a:extLst>
          </p:cNvPr>
          <p:cNvSpPr>
            <a:spLocks noGrp="1"/>
          </p:cNvSpPr>
          <p:nvPr>
            <p:ph type="sldNum" sz="quarter" idx="4"/>
          </p:nvPr>
        </p:nvSpPr>
        <p:spPr/>
        <p:txBody>
          <a:bodyPr/>
          <a:lstStyle/>
          <a:p>
            <a:fld id="{3D23FD3E-EA92-4EF9-B826-0F4AC5D6052A}" type="slidenum">
              <a:rPr lang="de-DE" smtClean="0"/>
              <a:pPr/>
              <a:t>53</a:t>
            </a:fld>
            <a:endParaRPr lang="de-DE" dirty="0"/>
          </a:p>
        </p:txBody>
      </p:sp>
      <p:sp>
        <p:nvSpPr>
          <p:cNvPr id="12" name="Ellipse 11">
            <a:extLst>
              <a:ext uri="{FF2B5EF4-FFF2-40B4-BE49-F238E27FC236}">
                <a16:creationId xmlns:a16="http://schemas.microsoft.com/office/drawing/2014/main" id="{DE2B5D15-24E2-A4A6-31B6-3D245685A477}"/>
              </a:ext>
            </a:extLst>
          </p:cNvPr>
          <p:cNvSpPr/>
          <p:nvPr/>
        </p:nvSpPr>
        <p:spPr bwMode="gray">
          <a:xfrm>
            <a:off x="9645685" y="2629073"/>
            <a:ext cx="2592729" cy="1786485"/>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Lebenswelt von Kindern mit Behinderung/Be-</a:t>
            </a:r>
            <a:r>
              <a:rPr lang="de-DE" dirty="0" err="1">
                <a:sym typeface="Arial"/>
              </a:rPr>
              <a:t>einträchtigung</a:t>
            </a:r>
            <a:endParaRPr lang="de-DE" dirty="0">
              <a:sym typeface="Arial"/>
            </a:endParaRPr>
          </a:p>
        </p:txBody>
      </p:sp>
      <p:sp>
        <p:nvSpPr>
          <p:cNvPr id="13" name="Ellipse 12">
            <a:extLst>
              <a:ext uri="{FF2B5EF4-FFF2-40B4-BE49-F238E27FC236}">
                <a16:creationId xmlns:a16="http://schemas.microsoft.com/office/drawing/2014/main" id="{76F543BE-420D-2854-373C-F6FFF53DC696}"/>
              </a:ext>
            </a:extLst>
          </p:cNvPr>
          <p:cNvSpPr/>
          <p:nvPr/>
        </p:nvSpPr>
        <p:spPr bwMode="gray">
          <a:xfrm>
            <a:off x="1657599" y="583526"/>
            <a:ext cx="2966978" cy="1883781"/>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Bedarfe (infrastrukturell)   von Familien mit Kindern mit Behinderung/Be-</a:t>
            </a:r>
            <a:r>
              <a:rPr lang="de-DE" dirty="0" err="1">
                <a:sym typeface="Arial"/>
              </a:rPr>
              <a:t>einträchtigungen</a:t>
            </a:r>
            <a:r>
              <a:rPr lang="de-DE" dirty="0">
                <a:sym typeface="Arial"/>
              </a:rPr>
              <a:t> </a:t>
            </a:r>
          </a:p>
        </p:txBody>
      </p:sp>
      <p:sp>
        <p:nvSpPr>
          <p:cNvPr id="14" name="Ellipse 13">
            <a:extLst>
              <a:ext uri="{FF2B5EF4-FFF2-40B4-BE49-F238E27FC236}">
                <a16:creationId xmlns:a16="http://schemas.microsoft.com/office/drawing/2014/main" id="{A893384D-2214-F075-BD85-0F28DD646F5F}"/>
              </a:ext>
            </a:extLst>
          </p:cNvPr>
          <p:cNvSpPr/>
          <p:nvPr/>
        </p:nvSpPr>
        <p:spPr bwMode="gray">
          <a:xfrm>
            <a:off x="7523591" y="4089055"/>
            <a:ext cx="2801073" cy="1688280"/>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Risiken, die sich aufgrund der Behinderung/Be-</a:t>
            </a:r>
            <a:r>
              <a:rPr lang="de-DE" dirty="0" err="1">
                <a:sym typeface="Arial"/>
              </a:rPr>
              <a:t>einträchtigung</a:t>
            </a:r>
            <a:r>
              <a:rPr lang="de-DE" dirty="0">
                <a:sym typeface="Arial"/>
              </a:rPr>
              <a:t> ergeben</a:t>
            </a:r>
          </a:p>
        </p:txBody>
      </p:sp>
      <p:sp>
        <p:nvSpPr>
          <p:cNvPr id="15" name="Ellipse 14">
            <a:extLst>
              <a:ext uri="{FF2B5EF4-FFF2-40B4-BE49-F238E27FC236}">
                <a16:creationId xmlns:a16="http://schemas.microsoft.com/office/drawing/2014/main" id="{A227583C-1654-088B-A4CE-0A1524825DE6}"/>
              </a:ext>
            </a:extLst>
          </p:cNvPr>
          <p:cNvSpPr/>
          <p:nvPr/>
        </p:nvSpPr>
        <p:spPr bwMode="gray">
          <a:xfrm>
            <a:off x="12020" y="2145067"/>
            <a:ext cx="2966978" cy="1883781"/>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Belastungserleben   von Familien mit Kindern mit Behinderung/Be-</a:t>
            </a:r>
            <a:r>
              <a:rPr lang="de-DE" dirty="0" err="1">
                <a:sym typeface="Arial"/>
              </a:rPr>
              <a:t>einträchtigungen</a:t>
            </a:r>
            <a:r>
              <a:rPr lang="de-DE" dirty="0">
                <a:sym typeface="Arial"/>
              </a:rPr>
              <a:t> </a:t>
            </a:r>
          </a:p>
        </p:txBody>
      </p:sp>
      <p:sp>
        <p:nvSpPr>
          <p:cNvPr id="16" name="Ellipse 15">
            <a:extLst>
              <a:ext uri="{FF2B5EF4-FFF2-40B4-BE49-F238E27FC236}">
                <a16:creationId xmlns:a16="http://schemas.microsoft.com/office/drawing/2014/main" id="{8CDE334F-C75F-5E4F-4B90-17F7AF2151D8}"/>
              </a:ext>
            </a:extLst>
          </p:cNvPr>
          <p:cNvSpPr/>
          <p:nvPr/>
        </p:nvSpPr>
        <p:spPr bwMode="gray">
          <a:xfrm>
            <a:off x="9287798" y="1044871"/>
            <a:ext cx="2592729" cy="1786485"/>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Kinder mit Behinderung/Be-</a:t>
            </a:r>
            <a:r>
              <a:rPr lang="de-DE" dirty="0" err="1">
                <a:sym typeface="Arial"/>
              </a:rPr>
              <a:t>einträchtigung</a:t>
            </a:r>
            <a:r>
              <a:rPr lang="de-DE" dirty="0">
                <a:sym typeface="Arial"/>
              </a:rPr>
              <a:t> in Pflegefamilien</a:t>
            </a:r>
          </a:p>
        </p:txBody>
      </p:sp>
      <p:sp>
        <p:nvSpPr>
          <p:cNvPr id="17" name="Ellipse 16">
            <a:extLst>
              <a:ext uri="{FF2B5EF4-FFF2-40B4-BE49-F238E27FC236}">
                <a16:creationId xmlns:a16="http://schemas.microsoft.com/office/drawing/2014/main" id="{889A5E3C-E139-CBCA-6C1A-09FA6C2A0EBF}"/>
              </a:ext>
            </a:extLst>
          </p:cNvPr>
          <p:cNvSpPr/>
          <p:nvPr/>
        </p:nvSpPr>
        <p:spPr bwMode="gray">
          <a:xfrm>
            <a:off x="4094561" y="789806"/>
            <a:ext cx="2966978" cy="1664293"/>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Beteiligung von Kindern mit Behinderung/</a:t>
            </a:r>
            <a:r>
              <a:rPr lang="de-DE" dirty="0" err="1">
                <a:sym typeface="Arial"/>
              </a:rPr>
              <a:t>Beein-trächtigung</a:t>
            </a:r>
            <a:r>
              <a:rPr lang="de-DE" dirty="0">
                <a:sym typeface="Arial"/>
              </a:rPr>
              <a:t> im Kinderschutz</a:t>
            </a:r>
          </a:p>
        </p:txBody>
      </p:sp>
      <p:sp>
        <p:nvSpPr>
          <p:cNvPr id="3" name="Ellipse 2">
            <a:extLst>
              <a:ext uri="{FF2B5EF4-FFF2-40B4-BE49-F238E27FC236}">
                <a16:creationId xmlns:a16="http://schemas.microsoft.com/office/drawing/2014/main" id="{1874F29A-8C39-B65D-BED8-6F1AAD8E9C4B}"/>
              </a:ext>
            </a:extLst>
          </p:cNvPr>
          <p:cNvSpPr/>
          <p:nvPr/>
        </p:nvSpPr>
        <p:spPr bwMode="gray">
          <a:xfrm>
            <a:off x="160959" y="4398181"/>
            <a:ext cx="2572673" cy="1046910"/>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a:sym typeface="Arial"/>
              </a:rPr>
              <a:t>Inklusive </a:t>
            </a:r>
            <a:r>
              <a:rPr lang="de-DE" dirty="0">
                <a:sym typeface="Arial"/>
              </a:rPr>
              <a:t>Schutzkonzepte</a:t>
            </a:r>
          </a:p>
        </p:txBody>
      </p:sp>
      <p:sp>
        <p:nvSpPr>
          <p:cNvPr id="4" name="Ellipse 3">
            <a:extLst>
              <a:ext uri="{FF2B5EF4-FFF2-40B4-BE49-F238E27FC236}">
                <a16:creationId xmlns:a16="http://schemas.microsoft.com/office/drawing/2014/main" id="{4A60220B-9D37-C81E-7AC2-3F41BC11CB75}"/>
              </a:ext>
            </a:extLst>
          </p:cNvPr>
          <p:cNvSpPr/>
          <p:nvPr/>
        </p:nvSpPr>
        <p:spPr bwMode="gray">
          <a:xfrm>
            <a:off x="9638024" y="4871993"/>
            <a:ext cx="2213359" cy="1374146"/>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Gefährdungs-einschätzung </a:t>
            </a:r>
          </a:p>
        </p:txBody>
      </p:sp>
      <p:sp>
        <p:nvSpPr>
          <p:cNvPr id="5" name="Ellipse 4">
            <a:extLst>
              <a:ext uri="{FF2B5EF4-FFF2-40B4-BE49-F238E27FC236}">
                <a16:creationId xmlns:a16="http://schemas.microsoft.com/office/drawing/2014/main" id="{8238AF8B-F28F-542B-1B6F-41D87C1C37A5}"/>
              </a:ext>
            </a:extLst>
          </p:cNvPr>
          <p:cNvSpPr/>
          <p:nvPr/>
        </p:nvSpPr>
        <p:spPr bwMode="gray">
          <a:xfrm>
            <a:off x="2051904" y="5235176"/>
            <a:ext cx="2572673" cy="763929"/>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Wissen über Hilfen</a:t>
            </a:r>
          </a:p>
        </p:txBody>
      </p:sp>
      <p:sp>
        <p:nvSpPr>
          <p:cNvPr id="8" name="Ellipse 7">
            <a:extLst>
              <a:ext uri="{FF2B5EF4-FFF2-40B4-BE49-F238E27FC236}">
                <a16:creationId xmlns:a16="http://schemas.microsoft.com/office/drawing/2014/main" id="{4E1E9C93-E069-C341-1074-70D52F4B8951}"/>
              </a:ext>
            </a:extLst>
          </p:cNvPr>
          <p:cNvSpPr/>
          <p:nvPr/>
        </p:nvSpPr>
        <p:spPr bwMode="gray">
          <a:xfrm>
            <a:off x="4788099" y="5529030"/>
            <a:ext cx="2572673" cy="763929"/>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Wissen über das Hilfesystem</a:t>
            </a:r>
          </a:p>
        </p:txBody>
      </p:sp>
      <p:sp>
        <p:nvSpPr>
          <p:cNvPr id="10" name="Ellipse 9">
            <a:extLst>
              <a:ext uri="{FF2B5EF4-FFF2-40B4-BE49-F238E27FC236}">
                <a16:creationId xmlns:a16="http://schemas.microsoft.com/office/drawing/2014/main" id="{A526E502-A7A7-C322-7A46-2131DAA1DEB2}"/>
              </a:ext>
            </a:extLst>
          </p:cNvPr>
          <p:cNvSpPr/>
          <p:nvPr/>
        </p:nvSpPr>
        <p:spPr bwMode="gray">
          <a:xfrm>
            <a:off x="7197953" y="2983611"/>
            <a:ext cx="2440071" cy="1121403"/>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Kommunikation</a:t>
            </a:r>
          </a:p>
        </p:txBody>
      </p:sp>
      <p:sp>
        <p:nvSpPr>
          <p:cNvPr id="9" name="Ellipse 8">
            <a:extLst>
              <a:ext uri="{FF2B5EF4-FFF2-40B4-BE49-F238E27FC236}">
                <a16:creationId xmlns:a16="http://schemas.microsoft.com/office/drawing/2014/main" id="{FF7B9193-56B5-3414-A829-CA12733347CA}"/>
              </a:ext>
            </a:extLst>
          </p:cNvPr>
          <p:cNvSpPr/>
          <p:nvPr/>
        </p:nvSpPr>
        <p:spPr bwMode="gray">
          <a:xfrm>
            <a:off x="6383616" y="1349089"/>
            <a:ext cx="2966978" cy="1688280"/>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medizinischer/ </a:t>
            </a:r>
            <a:r>
              <a:rPr lang="de-DE">
                <a:sym typeface="Arial"/>
              </a:rPr>
              <a:t>pflegerischer Versorgungsbedarf</a:t>
            </a:r>
            <a:endParaRPr lang="de-DE" dirty="0">
              <a:sym typeface="Arial"/>
            </a:endParaRPr>
          </a:p>
        </p:txBody>
      </p:sp>
      <p:sp>
        <p:nvSpPr>
          <p:cNvPr id="18" name="Ellipse 17">
            <a:extLst>
              <a:ext uri="{FF2B5EF4-FFF2-40B4-BE49-F238E27FC236}">
                <a16:creationId xmlns:a16="http://schemas.microsoft.com/office/drawing/2014/main" id="{23EDCE07-E87A-8CBA-9576-3344432531E4}"/>
              </a:ext>
            </a:extLst>
          </p:cNvPr>
          <p:cNvSpPr/>
          <p:nvPr/>
        </p:nvSpPr>
        <p:spPr bwMode="gray">
          <a:xfrm>
            <a:off x="1657599" y="3603287"/>
            <a:ext cx="2882096" cy="1391009"/>
          </a:xfrm>
          <a:prstGeom prst="ellipse">
            <a:avLst/>
          </a:prstGeom>
          <a:solidFill>
            <a:schemeClr val="accent3">
              <a:lumMod val="7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Vernetzung und Kooperation</a:t>
            </a:r>
          </a:p>
        </p:txBody>
      </p:sp>
    </p:spTree>
    <p:extLst>
      <p:ext uri="{BB962C8B-B14F-4D97-AF65-F5344CB8AC3E}">
        <p14:creationId xmlns:p14="http://schemas.microsoft.com/office/powerpoint/2010/main" val="3872487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160EE1D-E8AA-92EB-4DB6-D03AD788DBAA}"/>
              </a:ext>
            </a:extLst>
          </p:cNvPr>
          <p:cNvSpPr txBox="1">
            <a:spLocks/>
          </p:cNvSpPr>
          <p:nvPr/>
        </p:nvSpPr>
        <p:spPr bwMode="gray">
          <a:xfrm>
            <a:off x="1503457" y="176343"/>
            <a:ext cx="114840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sp>
        <p:nvSpPr>
          <p:cNvPr id="9" name="Textfeld 8">
            <a:extLst>
              <a:ext uri="{FF2B5EF4-FFF2-40B4-BE49-F238E27FC236}">
                <a16:creationId xmlns:a16="http://schemas.microsoft.com/office/drawing/2014/main" id="{5C938146-B27D-020C-9953-E22328D1D8A3}"/>
              </a:ext>
            </a:extLst>
          </p:cNvPr>
          <p:cNvSpPr txBox="1"/>
          <p:nvPr/>
        </p:nvSpPr>
        <p:spPr>
          <a:xfrm>
            <a:off x="3362455" y="729722"/>
            <a:ext cx="4533310" cy="369332"/>
          </a:xfrm>
          <a:prstGeom prst="rect">
            <a:avLst/>
          </a:prstGeom>
          <a:noFill/>
        </p:spPr>
        <p:txBody>
          <a:bodyPr wrap="square" rtlCol="0">
            <a:spAutoFit/>
          </a:bodyPr>
          <a:lstStyle/>
          <a:p>
            <a:r>
              <a:rPr lang="de-DE" dirty="0"/>
              <a:t>Anforderungen an professionelles Handeln</a:t>
            </a:r>
          </a:p>
        </p:txBody>
      </p:sp>
      <p:sp>
        <p:nvSpPr>
          <p:cNvPr id="4" name="Foliennummernplatzhalter 3">
            <a:extLst>
              <a:ext uri="{FF2B5EF4-FFF2-40B4-BE49-F238E27FC236}">
                <a16:creationId xmlns:a16="http://schemas.microsoft.com/office/drawing/2014/main" id="{D2362F31-D5FB-D3A1-8A20-76A63EF01CB6}"/>
              </a:ext>
            </a:extLst>
          </p:cNvPr>
          <p:cNvSpPr>
            <a:spLocks noGrp="1"/>
          </p:cNvSpPr>
          <p:nvPr>
            <p:ph type="sldNum" sz="quarter" idx="4"/>
          </p:nvPr>
        </p:nvSpPr>
        <p:spPr/>
        <p:txBody>
          <a:bodyPr/>
          <a:lstStyle/>
          <a:p>
            <a:fld id="{3D23FD3E-EA92-4EF9-B826-0F4AC5D6052A}" type="slidenum">
              <a:rPr lang="de-DE" smtClean="0"/>
              <a:pPr/>
              <a:t>54</a:t>
            </a:fld>
            <a:endParaRPr lang="de-DE" dirty="0"/>
          </a:p>
        </p:txBody>
      </p:sp>
      <p:graphicFrame>
        <p:nvGraphicFramePr>
          <p:cNvPr id="14" name="Tabelle 13">
            <a:extLst>
              <a:ext uri="{FF2B5EF4-FFF2-40B4-BE49-F238E27FC236}">
                <a16:creationId xmlns:a16="http://schemas.microsoft.com/office/drawing/2014/main" id="{D12E624E-1FA3-CFD1-265F-EACF7684C25F}"/>
              </a:ext>
            </a:extLst>
          </p:cNvPr>
          <p:cNvGraphicFramePr>
            <a:graphicFrameLocks noGrp="1"/>
          </p:cNvGraphicFramePr>
          <p:nvPr/>
        </p:nvGraphicFramePr>
        <p:xfrm>
          <a:off x="1867877" y="1446496"/>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874960112"/>
                    </a:ext>
                  </a:extLst>
                </a:gridCol>
                <a:gridCol w="1625600">
                  <a:extLst>
                    <a:ext uri="{9D8B030D-6E8A-4147-A177-3AD203B41FA5}">
                      <a16:colId xmlns:a16="http://schemas.microsoft.com/office/drawing/2014/main" val="3262746959"/>
                    </a:ext>
                  </a:extLst>
                </a:gridCol>
                <a:gridCol w="1625600">
                  <a:extLst>
                    <a:ext uri="{9D8B030D-6E8A-4147-A177-3AD203B41FA5}">
                      <a16:colId xmlns:a16="http://schemas.microsoft.com/office/drawing/2014/main" val="1739952599"/>
                    </a:ext>
                  </a:extLst>
                </a:gridCol>
                <a:gridCol w="1625600">
                  <a:extLst>
                    <a:ext uri="{9D8B030D-6E8A-4147-A177-3AD203B41FA5}">
                      <a16:colId xmlns:a16="http://schemas.microsoft.com/office/drawing/2014/main" val="4095515160"/>
                    </a:ext>
                  </a:extLst>
                </a:gridCol>
                <a:gridCol w="1625600">
                  <a:extLst>
                    <a:ext uri="{9D8B030D-6E8A-4147-A177-3AD203B41FA5}">
                      <a16:colId xmlns:a16="http://schemas.microsoft.com/office/drawing/2014/main" val="862341476"/>
                    </a:ext>
                  </a:extLst>
                </a:gridCol>
              </a:tblGrid>
              <a:tr h="370840">
                <a:tc>
                  <a:txBody>
                    <a:bodyPr/>
                    <a:lstStyle/>
                    <a:p>
                      <a:endParaRPr lang="de-DE" dirty="0"/>
                    </a:p>
                  </a:txBody>
                  <a:tcPr/>
                </a:tc>
                <a:tc>
                  <a:txBody>
                    <a:bodyPr/>
                    <a:lstStyle/>
                    <a:p>
                      <a:r>
                        <a:rPr lang="de-DE" dirty="0"/>
                        <a:t>Prävention</a:t>
                      </a:r>
                    </a:p>
                  </a:txBody>
                  <a:tcPr/>
                </a:tc>
                <a:tc>
                  <a:txBody>
                    <a:bodyPr/>
                    <a:lstStyle/>
                    <a:p>
                      <a:r>
                        <a:rPr lang="de-DE" dirty="0"/>
                        <a:t>Intervention</a:t>
                      </a:r>
                    </a:p>
                  </a:txBody>
                  <a:tcPr/>
                </a:tc>
                <a:tc>
                  <a:txBody>
                    <a:bodyPr/>
                    <a:lstStyle/>
                    <a:p>
                      <a:r>
                        <a:rPr lang="de-DE" dirty="0"/>
                        <a:t>Nachsorge</a:t>
                      </a:r>
                    </a:p>
                  </a:txBody>
                  <a:tcPr/>
                </a:tc>
                <a:tc>
                  <a:txBody>
                    <a:bodyPr/>
                    <a:lstStyle/>
                    <a:p>
                      <a:r>
                        <a:rPr lang="de-DE" dirty="0"/>
                        <a:t>Aufarbeitung</a:t>
                      </a:r>
                    </a:p>
                  </a:txBody>
                  <a:tcPr/>
                </a:tc>
                <a:extLst>
                  <a:ext uri="{0D108BD9-81ED-4DB2-BD59-A6C34878D82A}">
                    <a16:rowId xmlns:a16="http://schemas.microsoft.com/office/drawing/2014/main" val="1565757315"/>
                  </a:ext>
                </a:extLst>
              </a:tr>
            </a:tbl>
          </a:graphicData>
        </a:graphic>
      </p:graphicFrame>
      <p:graphicFrame>
        <p:nvGraphicFramePr>
          <p:cNvPr id="15" name="Tabelle 14">
            <a:extLst>
              <a:ext uri="{FF2B5EF4-FFF2-40B4-BE49-F238E27FC236}">
                <a16:creationId xmlns:a16="http://schemas.microsoft.com/office/drawing/2014/main" id="{A088E7A1-A5D1-C37A-ED28-287975DAB908}"/>
              </a:ext>
            </a:extLst>
          </p:cNvPr>
          <p:cNvGraphicFramePr>
            <a:graphicFrameLocks noGrp="1"/>
          </p:cNvGraphicFramePr>
          <p:nvPr/>
        </p:nvGraphicFramePr>
        <p:xfrm>
          <a:off x="1867877" y="1863969"/>
          <a:ext cx="1637323" cy="486229"/>
        </p:xfrm>
        <a:graphic>
          <a:graphicData uri="http://schemas.openxmlformats.org/drawingml/2006/table">
            <a:tbl>
              <a:tblPr firstRow="1" bandRow="1">
                <a:tableStyleId>{5C22544A-7EE6-4342-B048-85BDC9FD1C3A}</a:tableStyleId>
              </a:tblPr>
              <a:tblGrid>
                <a:gridCol w="1637323">
                  <a:extLst>
                    <a:ext uri="{9D8B030D-6E8A-4147-A177-3AD203B41FA5}">
                      <a16:colId xmlns:a16="http://schemas.microsoft.com/office/drawing/2014/main" val="1689349645"/>
                    </a:ext>
                  </a:extLst>
                </a:gridCol>
              </a:tblGrid>
              <a:tr h="486229">
                <a:tc>
                  <a:txBody>
                    <a:bodyPr/>
                    <a:lstStyle/>
                    <a:p>
                      <a:pPr algn="ctr"/>
                      <a:r>
                        <a:rPr lang="de-DE" dirty="0"/>
                        <a:t>Wissen</a:t>
                      </a:r>
                    </a:p>
                  </a:txBody>
                  <a:tcPr>
                    <a:solidFill>
                      <a:srgbClr val="00B0F0"/>
                    </a:solidFill>
                  </a:tcPr>
                </a:tc>
                <a:extLst>
                  <a:ext uri="{0D108BD9-81ED-4DB2-BD59-A6C34878D82A}">
                    <a16:rowId xmlns:a16="http://schemas.microsoft.com/office/drawing/2014/main" val="3088278449"/>
                  </a:ext>
                </a:extLst>
              </a:tr>
            </a:tbl>
          </a:graphicData>
        </a:graphic>
      </p:graphicFrame>
      <p:graphicFrame>
        <p:nvGraphicFramePr>
          <p:cNvPr id="18" name="Tabelle 17">
            <a:extLst>
              <a:ext uri="{FF2B5EF4-FFF2-40B4-BE49-F238E27FC236}">
                <a16:creationId xmlns:a16="http://schemas.microsoft.com/office/drawing/2014/main" id="{6B15F1B7-B901-352E-E321-C2ADDD4DB6E0}"/>
              </a:ext>
            </a:extLst>
          </p:cNvPr>
          <p:cNvGraphicFramePr>
            <a:graphicFrameLocks noGrp="1"/>
          </p:cNvGraphicFramePr>
          <p:nvPr/>
        </p:nvGraphicFramePr>
        <p:xfrm>
          <a:off x="1867874" y="2431767"/>
          <a:ext cx="1637323" cy="582022"/>
        </p:xfrm>
        <a:graphic>
          <a:graphicData uri="http://schemas.openxmlformats.org/drawingml/2006/table">
            <a:tbl>
              <a:tblPr firstRow="1" bandRow="1">
                <a:tableStyleId>{5C22544A-7EE6-4342-B048-85BDC9FD1C3A}</a:tableStyleId>
              </a:tblPr>
              <a:tblGrid>
                <a:gridCol w="1637323">
                  <a:extLst>
                    <a:ext uri="{9D8B030D-6E8A-4147-A177-3AD203B41FA5}">
                      <a16:colId xmlns:a16="http://schemas.microsoft.com/office/drawing/2014/main" val="1689349645"/>
                    </a:ext>
                  </a:extLst>
                </a:gridCol>
              </a:tblGrid>
              <a:tr h="582022">
                <a:tc>
                  <a:txBody>
                    <a:bodyPr/>
                    <a:lstStyle/>
                    <a:p>
                      <a:pPr algn="ctr"/>
                      <a:r>
                        <a:rPr lang="de-DE" dirty="0"/>
                        <a:t>Können</a:t>
                      </a:r>
                    </a:p>
                  </a:txBody>
                  <a:tcPr>
                    <a:solidFill>
                      <a:srgbClr val="00B0F0"/>
                    </a:solidFill>
                  </a:tcPr>
                </a:tc>
                <a:extLst>
                  <a:ext uri="{0D108BD9-81ED-4DB2-BD59-A6C34878D82A}">
                    <a16:rowId xmlns:a16="http://schemas.microsoft.com/office/drawing/2014/main" val="3088278449"/>
                  </a:ext>
                </a:extLst>
              </a:tr>
            </a:tbl>
          </a:graphicData>
        </a:graphic>
      </p:graphicFrame>
      <p:graphicFrame>
        <p:nvGraphicFramePr>
          <p:cNvPr id="20" name="Tabelle 19">
            <a:extLst>
              <a:ext uri="{FF2B5EF4-FFF2-40B4-BE49-F238E27FC236}">
                <a16:creationId xmlns:a16="http://schemas.microsoft.com/office/drawing/2014/main" id="{322D3FF7-DF6D-F3D8-B602-BDD37DD595CF}"/>
              </a:ext>
            </a:extLst>
          </p:cNvPr>
          <p:cNvGraphicFramePr>
            <a:graphicFrameLocks noGrp="1"/>
          </p:cNvGraphicFramePr>
          <p:nvPr/>
        </p:nvGraphicFramePr>
        <p:xfrm>
          <a:off x="1867873" y="3141531"/>
          <a:ext cx="1637323" cy="582022"/>
        </p:xfrm>
        <a:graphic>
          <a:graphicData uri="http://schemas.openxmlformats.org/drawingml/2006/table">
            <a:tbl>
              <a:tblPr firstRow="1" bandRow="1">
                <a:tableStyleId>{5C22544A-7EE6-4342-B048-85BDC9FD1C3A}</a:tableStyleId>
              </a:tblPr>
              <a:tblGrid>
                <a:gridCol w="1637323">
                  <a:extLst>
                    <a:ext uri="{9D8B030D-6E8A-4147-A177-3AD203B41FA5}">
                      <a16:colId xmlns:a16="http://schemas.microsoft.com/office/drawing/2014/main" val="1689349645"/>
                    </a:ext>
                  </a:extLst>
                </a:gridCol>
              </a:tblGrid>
              <a:tr h="582022">
                <a:tc>
                  <a:txBody>
                    <a:bodyPr/>
                    <a:lstStyle/>
                    <a:p>
                      <a:pPr algn="ctr"/>
                      <a:r>
                        <a:rPr lang="de-DE" dirty="0"/>
                        <a:t>Haltung</a:t>
                      </a:r>
                    </a:p>
                  </a:txBody>
                  <a:tcPr>
                    <a:solidFill>
                      <a:srgbClr val="00B0F0"/>
                    </a:solidFill>
                  </a:tcPr>
                </a:tc>
                <a:extLst>
                  <a:ext uri="{0D108BD9-81ED-4DB2-BD59-A6C34878D82A}">
                    <a16:rowId xmlns:a16="http://schemas.microsoft.com/office/drawing/2014/main" val="3088278449"/>
                  </a:ext>
                </a:extLst>
              </a:tr>
            </a:tbl>
          </a:graphicData>
        </a:graphic>
      </p:graphicFrame>
      <p:cxnSp>
        <p:nvCxnSpPr>
          <p:cNvPr id="3" name="Gerade Verbindung mit Pfeil 2">
            <a:extLst>
              <a:ext uri="{FF2B5EF4-FFF2-40B4-BE49-F238E27FC236}">
                <a16:creationId xmlns:a16="http://schemas.microsoft.com/office/drawing/2014/main" id="{8F1AF2EB-6989-BDBC-0338-63784E823487}"/>
              </a:ext>
            </a:extLst>
          </p:cNvPr>
          <p:cNvCxnSpPr/>
          <p:nvPr/>
        </p:nvCxnSpPr>
        <p:spPr bwMode="gray">
          <a:xfrm flipV="1">
            <a:off x="3587258" y="1875438"/>
            <a:ext cx="6307019" cy="1859584"/>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02494F4F-8009-5968-7EB5-E359FBD6638B}"/>
              </a:ext>
            </a:extLst>
          </p:cNvPr>
          <p:cNvSpPr/>
          <p:nvPr/>
        </p:nvSpPr>
        <p:spPr bwMode="gray">
          <a:xfrm rot="20599691">
            <a:off x="4104224" y="2316727"/>
            <a:ext cx="3421843" cy="634769"/>
          </a:xfrm>
          <a:prstGeom prst="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Schutz und Teilhabe von jungen Menschen mit Behinderung  </a:t>
            </a:r>
          </a:p>
        </p:txBody>
      </p:sp>
    </p:spTree>
    <p:extLst>
      <p:ext uri="{BB962C8B-B14F-4D97-AF65-F5344CB8AC3E}">
        <p14:creationId xmlns:p14="http://schemas.microsoft.com/office/powerpoint/2010/main" val="753879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3D4472D6-61EB-4155-2F0A-17B5372637D5}"/>
              </a:ext>
            </a:extLst>
          </p:cNvPr>
          <p:cNvSpPr>
            <a:spLocks noGrp="1"/>
          </p:cNvSpPr>
          <p:nvPr>
            <p:ph type="ftr" sz="quarter" idx="3"/>
          </p:nvPr>
        </p:nvSpPr>
        <p:spPr/>
        <p:txBody>
          <a:bodyPr/>
          <a:lstStyle/>
          <a:p>
            <a:endParaRPr lang="de-DE" dirty="0"/>
          </a:p>
        </p:txBody>
      </p:sp>
      <p:sp>
        <p:nvSpPr>
          <p:cNvPr id="7" name="Foliennummernplatzhalter 6">
            <a:extLst>
              <a:ext uri="{FF2B5EF4-FFF2-40B4-BE49-F238E27FC236}">
                <a16:creationId xmlns:a16="http://schemas.microsoft.com/office/drawing/2014/main" id="{6922072B-698C-8543-35B2-C048D297D822}"/>
              </a:ext>
            </a:extLst>
          </p:cNvPr>
          <p:cNvSpPr>
            <a:spLocks noGrp="1"/>
          </p:cNvSpPr>
          <p:nvPr>
            <p:ph type="sldNum" sz="quarter" idx="4"/>
          </p:nvPr>
        </p:nvSpPr>
        <p:spPr/>
        <p:txBody>
          <a:bodyPr/>
          <a:lstStyle/>
          <a:p>
            <a:fld id="{3D23FD3E-EA92-4EF9-B826-0F4AC5D6052A}" type="slidenum">
              <a:rPr lang="de-DE" smtClean="0"/>
              <a:pPr/>
              <a:t>55</a:t>
            </a:fld>
            <a:endParaRPr lang="de-DE" dirty="0"/>
          </a:p>
        </p:txBody>
      </p:sp>
      <p:sp>
        <p:nvSpPr>
          <p:cNvPr id="8" name="Titel 1">
            <a:extLst>
              <a:ext uri="{FF2B5EF4-FFF2-40B4-BE49-F238E27FC236}">
                <a16:creationId xmlns:a16="http://schemas.microsoft.com/office/drawing/2014/main" id="{3FA171F2-50E6-1DDD-A1E1-1586B062107B}"/>
              </a:ext>
            </a:extLst>
          </p:cNvPr>
          <p:cNvSpPr>
            <a:spLocks noGrp="1"/>
          </p:cNvSpPr>
          <p:nvPr>
            <p:ph type="title"/>
          </p:nvPr>
        </p:nvSpPr>
        <p:spPr>
          <a:xfrm>
            <a:off x="358775" y="752475"/>
            <a:ext cx="11483975" cy="665163"/>
          </a:xfrm>
        </p:spPr>
        <p:txBody>
          <a:bodyPr/>
          <a:lstStyle/>
          <a:p>
            <a:r>
              <a:rPr lang="de-DE" dirty="0"/>
              <a:t>Anforderungen an Fachkräfte im inklusiven Kinderschutz</a:t>
            </a:r>
          </a:p>
        </p:txBody>
      </p:sp>
      <p:sp>
        <p:nvSpPr>
          <p:cNvPr id="9" name="Gleichschenkliges Dreieck 8">
            <a:extLst>
              <a:ext uri="{FF2B5EF4-FFF2-40B4-BE49-F238E27FC236}">
                <a16:creationId xmlns:a16="http://schemas.microsoft.com/office/drawing/2014/main" id="{A6B0C506-8B62-990F-02BC-CCB65FBD792C}"/>
              </a:ext>
            </a:extLst>
          </p:cNvPr>
          <p:cNvSpPr/>
          <p:nvPr/>
        </p:nvSpPr>
        <p:spPr bwMode="gray">
          <a:xfrm>
            <a:off x="5752617" y="4130046"/>
            <a:ext cx="1122745" cy="1574157"/>
          </a:xfrm>
          <a:prstGeom prst="triangl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err="1">
              <a:sym typeface="Arial"/>
            </a:endParaRPr>
          </a:p>
        </p:txBody>
      </p:sp>
      <p:cxnSp>
        <p:nvCxnSpPr>
          <p:cNvPr id="11" name="Gerader Verbinder 10">
            <a:extLst>
              <a:ext uri="{FF2B5EF4-FFF2-40B4-BE49-F238E27FC236}">
                <a16:creationId xmlns:a16="http://schemas.microsoft.com/office/drawing/2014/main" id="{DC546D80-621C-9C7C-2F8C-01F524CE152C}"/>
              </a:ext>
            </a:extLst>
          </p:cNvPr>
          <p:cNvCxnSpPr>
            <a:cxnSpLocks/>
          </p:cNvCxnSpPr>
          <p:nvPr/>
        </p:nvCxnSpPr>
        <p:spPr bwMode="gray">
          <a:xfrm>
            <a:off x="4529561" y="4058038"/>
            <a:ext cx="417460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0F021E23-B99D-05E4-7F08-7A37B80543A1}"/>
              </a:ext>
            </a:extLst>
          </p:cNvPr>
          <p:cNvSpPr/>
          <p:nvPr/>
        </p:nvSpPr>
        <p:spPr bwMode="gray">
          <a:xfrm>
            <a:off x="3574649" y="2898503"/>
            <a:ext cx="1909823" cy="1114063"/>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Wissen und Können</a:t>
            </a:r>
          </a:p>
        </p:txBody>
      </p:sp>
      <p:sp>
        <p:nvSpPr>
          <p:cNvPr id="17" name="Ellipse 16">
            <a:extLst>
              <a:ext uri="{FF2B5EF4-FFF2-40B4-BE49-F238E27FC236}">
                <a16:creationId xmlns:a16="http://schemas.microsoft.com/office/drawing/2014/main" id="{C46A655B-EDB9-0735-F1DD-26C52BDAC1F2}"/>
              </a:ext>
            </a:extLst>
          </p:cNvPr>
          <p:cNvSpPr/>
          <p:nvPr/>
        </p:nvSpPr>
        <p:spPr bwMode="gray">
          <a:xfrm>
            <a:off x="7267953" y="2871968"/>
            <a:ext cx="1909823" cy="1114063"/>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Haltung</a:t>
            </a:r>
          </a:p>
        </p:txBody>
      </p:sp>
    </p:spTree>
    <p:extLst>
      <p:ext uri="{BB962C8B-B14F-4D97-AF65-F5344CB8AC3E}">
        <p14:creationId xmlns:p14="http://schemas.microsoft.com/office/powerpoint/2010/main" val="510617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86BDE5EA-8AD1-6192-0929-4F0D9E209B9F}"/>
              </a:ext>
            </a:extLst>
          </p:cNvPr>
          <p:cNvSpPr txBox="1">
            <a:spLocks noGrp="1"/>
          </p:cNvSpPr>
          <p:nvPr>
            <p:ph type="title"/>
          </p:nvPr>
        </p:nvSpPr>
        <p:spPr bwMode="gray">
          <a:xfrm>
            <a:off x="1358900" y="0"/>
            <a:ext cx="11483975" cy="66516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Wie kann Kinderschutz inklusiv weiterentwickelt werden</a:t>
            </a:r>
          </a:p>
        </p:txBody>
      </p:sp>
      <p:pic>
        <p:nvPicPr>
          <p:cNvPr id="9" name="Picture 2" descr="Netzwerk | by NetCare in Trier">
            <a:extLst>
              <a:ext uri="{FF2B5EF4-FFF2-40B4-BE49-F238E27FC236}">
                <a16:creationId xmlns:a16="http://schemas.microsoft.com/office/drawing/2014/main" id="{8751D564-D503-AEBC-5117-10F84E4C0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28" y="1803503"/>
            <a:ext cx="9752544" cy="3413390"/>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E5027F6C-0449-9029-C1B3-9D8D0E2404A8}"/>
              </a:ext>
            </a:extLst>
          </p:cNvPr>
          <p:cNvSpPr/>
          <p:nvPr/>
        </p:nvSpPr>
        <p:spPr bwMode="gray">
          <a:xfrm>
            <a:off x="1219728" y="1803503"/>
            <a:ext cx="974785" cy="488378"/>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FUD</a:t>
            </a:r>
          </a:p>
        </p:txBody>
      </p:sp>
      <p:sp>
        <p:nvSpPr>
          <p:cNvPr id="11" name="Ellipse 10">
            <a:extLst>
              <a:ext uri="{FF2B5EF4-FFF2-40B4-BE49-F238E27FC236}">
                <a16:creationId xmlns:a16="http://schemas.microsoft.com/office/drawing/2014/main" id="{3CEFC6B7-7A86-C179-ADD6-9D301F250804}"/>
              </a:ext>
            </a:extLst>
          </p:cNvPr>
          <p:cNvSpPr/>
          <p:nvPr/>
        </p:nvSpPr>
        <p:spPr bwMode="gray">
          <a:xfrm>
            <a:off x="4784683" y="2857917"/>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Jugendamt</a:t>
            </a:r>
          </a:p>
        </p:txBody>
      </p:sp>
      <p:sp>
        <p:nvSpPr>
          <p:cNvPr id="13" name="Ellipse 12">
            <a:extLst>
              <a:ext uri="{FF2B5EF4-FFF2-40B4-BE49-F238E27FC236}">
                <a16:creationId xmlns:a16="http://schemas.microsoft.com/office/drawing/2014/main" id="{9E065297-5A9B-4E70-96B5-33345C53FC93}"/>
              </a:ext>
            </a:extLst>
          </p:cNvPr>
          <p:cNvSpPr/>
          <p:nvPr/>
        </p:nvSpPr>
        <p:spPr bwMode="gray">
          <a:xfrm>
            <a:off x="6216770" y="5002535"/>
            <a:ext cx="1161061" cy="656919"/>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Vereine</a:t>
            </a:r>
          </a:p>
        </p:txBody>
      </p:sp>
      <p:sp>
        <p:nvSpPr>
          <p:cNvPr id="14" name="Ellipse 13">
            <a:extLst>
              <a:ext uri="{FF2B5EF4-FFF2-40B4-BE49-F238E27FC236}">
                <a16:creationId xmlns:a16="http://schemas.microsoft.com/office/drawing/2014/main" id="{01CC183B-3F6A-D2EE-6241-2CE5CE9C5B69}"/>
              </a:ext>
            </a:extLst>
          </p:cNvPr>
          <p:cNvSpPr/>
          <p:nvPr/>
        </p:nvSpPr>
        <p:spPr bwMode="gray">
          <a:xfrm>
            <a:off x="6002891" y="1897257"/>
            <a:ext cx="1239430"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Schule</a:t>
            </a:r>
          </a:p>
        </p:txBody>
      </p:sp>
      <p:sp>
        <p:nvSpPr>
          <p:cNvPr id="15" name="Ellipse 14">
            <a:extLst>
              <a:ext uri="{FF2B5EF4-FFF2-40B4-BE49-F238E27FC236}">
                <a16:creationId xmlns:a16="http://schemas.microsoft.com/office/drawing/2014/main" id="{5B81BD62-E2E4-A091-6E73-EC39C41950EB}"/>
              </a:ext>
            </a:extLst>
          </p:cNvPr>
          <p:cNvSpPr/>
          <p:nvPr/>
        </p:nvSpPr>
        <p:spPr bwMode="gray">
          <a:xfrm>
            <a:off x="7723416" y="732711"/>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Familien-gerichte</a:t>
            </a:r>
          </a:p>
        </p:txBody>
      </p:sp>
      <p:sp>
        <p:nvSpPr>
          <p:cNvPr id="16" name="Ellipse 15">
            <a:extLst>
              <a:ext uri="{FF2B5EF4-FFF2-40B4-BE49-F238E27FC236}">
                <a16:creationId xmlns:a16="http://schemas.microsoft.com/office/drawing/2014/main" id="{1F0E6DC1-CF69-4183-D765-F7B2EF930730}"/>
              </a:ext>
            </a:extLst>
          </p:cNvPr>
          <p:cNvSpPr/>
          <p:nvPr/>
        </p:nvSpPr>
        <p:spPr bwMode="gray">
          <a:xfrm>
            <a:off x="7867291" y="2429251"/>
            <a:ext cx="1129532" cy="491262"/>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INSOFA</a:t>
            </a:r>
          </a:p>
        </p:txBody>
      </p:sp>
      <p:sp>
        <p:nvSpPr>
          <p:cNvPr id="17" name="Ellipse 16">
            <a:extLst>
              <a:ext uri="{FF2B5EF4-FFF2-40B4-BE49-F238E27FC236}">
                <a16:creationId xmlns:a16="http://schemas.microsoft.com/office/drawing/2014/main" id="{C0D63331-5F2E-C4D7-632B-57CE2368CC35}"/>
              </a:ext>
            </a:extLst>
          </p:cNvPr>
          <p:cNvSpPr/>
          <p:nvPr/>
        </p:nvSpPr>
        <p:spPr bwMode="gray">
          <a:xfrm>
            <a:off x="9385538" y="1112808"/>
            <a:ext cx="1974719" cy="1038157"/>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Polizei/</a:t>
            </a:r>
          </a:p>
          <a:p>
            <a:pPr algn="ctr"/>
            <a:r>
              <a:rPr lang="de-DE" sz="1600" dirty="0" err="1">
                <a:sym typeface="Arial"/>
              </a:rPr>
              <a:t>Ordnungsbe-hörden</a:t>
            </a:r>
            <a:r>
              <a:rPr lang="de-DE" sz="1600" dirty="0">
                <a:sym typeface="Arial"/>
              </a:rPr>
              <a:t>/Feuer-wehr</a:t>
            </a:r>
          </a:p>
        </p:txBody>
      </p:sp>
      <p:sp>
        <p:nvSpPr>
          <p:cNvPr id="18" name="Ellipse 17">
            <a:extLst>
              <a:ext uri="{FF2B5EF4-FFF2-40B4-BE49-F238E27FC236}">
                <a16:creationId xmlns:a16="http://schemas.microsoft.com/office/drawing/2014/main" id="{21C46E95-3DED-F6C6-7C21-D2AB33D542E0}"/>
              </a:ext>
            </a:extLst>
          </p:cNvPr>
          <p:cNvSpPr/>
          <p:nvPr/>
        </p:nvSpPr>
        <p:spPr bwMode="gray">
          <a:xfrm>
            <a:off x="9936371" y="2598610"/>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err="1">
                <a:sym typeface="Arial"/>
              </a:rPr>
              <a:t>Vormün</a:t>
            </a:r>
            <a:r>
              <a:rPr lang="de-DE" sz="1600" dirty="0">
                <a:sym typeface="Arial"/>
              </a:rPr>
              <a:t>-der*innen</a:t>
            </a:r>
          </a:p>
        </p:txBody>
      </p:sp>
      <p:sp>
        <p:nvSpPr>
          <p:cNvPr id="19" name="Ellipse 18">
            <a:extLst>
              <a:ext uri="{FF2B5EF4-FFF2-40B4-BE49-F238E27FC236}">
                <a16:creationId xmlns:a16="http://schemas.microsoft.com/office/drawing/2014/main" id="{D610717C-F2F5-03A8-740F-FF5D9EC83A2D}"/>
              </a:ext>
            </a:extLst>
          </p:cNvPr>
          <p:cNvSpPr/>
          <p:nvPr/>
        </p:nvSpPr>
        <p:spPr bwMode="gray">
          <a:xfrm>
            <a:off x="6380570" y="3207963"/>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Freie Träger der Jugendhilfe</a:t>
            </a:r>
          </a:p>
        </p:txBody>
      </p:sp>
      <p:sp>
        <p:nvSpPr>
          <p:cNvPr id="20" name="Ellipse 19">
            <a:extLst>
              <a:ext uri="{FF2B5EF4-FFF2-40B4-BE49-F238E27FC236}">
                <a16:creationId xmlns:a16="http://schemas.microsoft.com/office/drawing/2014/main" id="{04F60D20-9670-0403-24B1-ABD966B7035C}"/>
              </a:ext>
            </a:extLst>
          </p:cNvPr>
          <p:cNvSpPr/>
          <p:nvPr/>
        </p:nvSpPr>
        <p:spPr bwMode="gray">
          <a:xfrm>
            <a:off x="8147070" y="3962334"/>
            <a:ext cx="1704296"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Kinderärzte</a:t>
            </a:r>
          </a:p>
        </p:txBody>
      </p:sp>
      <p:sp>
        <p:nvSpPr>
          <p:cNvPr id="21" name="Ellipse 20">
            <a:extLst>
              <a:ext uri="{FF2B5EF4-FFF2-40B4-BE49-F238E27FC236}">
                <a16:creationId xmlns:a16="http://schemas.microsoft.com/office/drawing/2014/main" id="{3699153B-34E1-FAC6-2DAF-2D7A80515E11}"/>
              </a:ext>
            </a:extLst>
          </p:cNvPr>
          <p:cNvSpPr/>
          <p:nvPr/>
        </p:nvSpPr>
        <p:spPr bwMode="gray">
          <a:xfrm>
            <a:off x="7723416" y="4915537"/>
            <a:ext cx="1662122"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Stationäre Erziehungs-hilfen</a:t>
            </a:r>
          </a:p>
        </p:txBody>
      </p:sp>
      <p:sp>
        <p:nvSpPr>
          <p:cNvPr id="22" name="Ellipse 21">
            <a:extLst>
              <a:ext uri="{FF2B5EF4-FFF2-40B4-BE49-F238E27FC236}">
                <a16:creationId xmlns:a16="http://schemas.microsoft.com/office/drawing/2014/main" id="{EE162888-3C57-5ACF-5C49-6F84DC0E6D1C}"/>
              </a:ext>
            </a:extLst>
          </p:cNvPr>
          <p:cNvSpPr/>
          <p:nvPr/>
        </p:nvSpPr>
        <p:spPr bwMode="gray">
          <a:xfrm>
            <a:off x="10004683" y="4072347"/>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Frühe Hilfen</a:t>
            </a:r>
          </a:p>
        </p:txBody>
      </p:sp>
      <p:sp>
        <p:nvSpPr>
          <p:cNvPr id="23" name="Ellipse 22">
            <a:extLst>
              <a:ext uri="{FF2B5EF4-FFF2-40B4-BE49-F238E27FC236}">
                <a16:creationId xmlns:a16="http://schemas.microsoft.com/office/drawing/2014/main" id="{C80FB331-59AF-097A-B986-EBEAFFB424BA}"/>
              </a:ext>
            </a:extLst>
          </p:cNvPr>
          <p:cNvSpPr/>
          <p:nvPr/>
        </p:nvSpPr>
        <p:spPr bwMode="gray">
          <a:xfrm>
            <a:off x="5587203" y="4072347"/>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KJP</a:t>
            </a:r>
          </a:p>
        </p:txBody>
      </p:sp>
      <p:sp>
        <p:nvSpPr>
          <p:cNvPr id="24" name="Ellipse 23">
            <a:extLst>
              <a:ext uri="{FF2B5EF4-FFF2-40B4-BE49-F238E27FC236}">
                <a16:creationId xmlns:a16="http://schemas.microsoft.com/office/drawing/2014/main" id="{A1CC5A58-8EB2-689C-15BD-3C0E622B8977}"/>
              </a:ext>
            </a:extLst>
          </p:cNvPr>
          <p:cNvSpPr/>
          <p:nvPr/>
        </p:nvSpPr>
        <p:spPr bwMode="gray">
          <a:xfrm>
            <a:off x="8203456" y="2895666"/>
            <a:ext cx="1647910" cy="1038157"/>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Geheimnis-träger nach § 4KKG</a:t>
            </a:r>
          </a:p>
        </p:txBody>
      </p:sp>
      <p:sp>
        <p:nvSpPr>
          <p:cNvPr id="25" name="Ellipse 24">
            <a:extLst>
              <a:ext uri="{FF2B5EF4-FFF2-40B4-BE49-F238E27FC236}">
                <a16:creationId xmlns:a16="http://schemas.microsoft.com/office/drawing/2014/main" id="{EAB5CA24-4AEF-1A06-875F-AB8C654EF0BF}"/>
              </a:ext>
            </a:extLst>
          </p:cNvPr>
          <p:cNvSpPr/>
          <p:nvPr/>
        </p:nvSpPr>
        <p:spPr bwMode="gray">
          <a:xfrm>
            <a:off x="9579530" y="4966232"/>
            <a:ext cx="1586733"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err="1">
                <a:sym typeface="Arial"/>
              </a:rPr>
              <a:t>Staatsan-waltschaft</a:t>
            </a:r>
            <a:endParaRPr lang="de-DE" sz="1600" dirty="0">
              <a:sym typeface="Arial"/>
            </a:endParaRPr>
          </a:p>
        </p:txBody>
      </p:sp>
      <p:sp>
        <p:nvSpPr>
          <p:cNvPr id="26" name="Ellipse 25">
            <a:extLst>
              <a:ext uri="{FF2B5EF4-FFF2-40B4-BE49-F238E27FC236}">
                <a16:creationId xmlns:a16="http://schemas.microsoft.com/office/drawing/2014/main" id="{8F968CF4-531B-085E-8269-F18494A4B590}"/>
              </a:ext>
            </a:extLst>
          </p:cNvPr>
          <p:cNvSpPr/>
          <p:nvPr/>
        </p:nvSpPr>
        <p:spPr bwMode="gray">
          <a:xfrm>
            <a:off x="7723416" y="1551819"/>
            <a:ext cx="1805997" cy="816935"/>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Gesundheits-ämter</a:t>
            </a:r>
          </a:p>
        </p:txBody>
      </p:sp>
      <p:sp>
        <p:nvSpPr>
          <p:cNvPr id="27" name="Ellipse 26">
            <a:extLst>
              <a:ext uri="{FF2B5EF4-FFF2-40B4-BE49-F238E27FC236}">
                <a16:creationId xmlns:a16="http://schemas.microsoft.com/office/drawing/2014/main" id="{8FF6492A-F98A-A139-D3AA-A946BD7969F1}"/>
              </a:ext>
            </a:extLst>
          </p:cNvPr>
          <p:cNvSpPr/>
          <p:nvPr/>
        </p:nvSpPr>
        <p:spPr bwMode="gray">
          <a:xfrm>
            <a:off x="5811955" y="751084"/>
            <a:ext cx="1911461" cy="1107700"/>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Kinderschutz-ambulanzen</a:t>
            </a:r>
          </a:p>
        </p:txBody>
      </p:sp>
      <p:sp>
        <p:nvSpPr>
          <p:cNvPr id="28" name="Ellipse 27">
            <a:extLst>
              <a:ext uri="{FF2B5EF4-FFF2-40B4-BE49-F238E27FC236}">
                <a16:creationId xmlns:a16="http://schemas.microsoft.com/office/drawing/2014/main" id="{DC5C32C5-5906-12F4-E916-601C396511A5}"/>
              </a:ext>
            </a:extLst>
          </p:cNvPr>
          <p:cNvSpPr/>
          <p:nvPr/>
        </p:nvSpPr>
        <p:spPr bwMode="gray">
          <a:xfrm>
            <a:off x="1704671" y="828761"/>
            <a:ext cx="1586733" cy="816935"/>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Frühförder-stellen</a:t>
            </a:r>
          </a:p>
        </p:txBody>
      </p:sp>
      <p:sp>
        <p:nvSpPr>
          <p:cNvPr id="29" name="Ellipse 28">
            <a:extLst>
              <a:ext uri="{FF2B5EF4-FFF2-40B4-BE49-F238E27FC236}">
                <a16:creationId xmlns:a16="http://schemas.microsoft.com/office/drawing/2014/main" id="{753F8424-3E7F-4947-FFDD-3DBFF9E3B3AE}"/>
              </a:ext>
            </a:extLst>
          </p:cNvPr>
          <p:cNvSpPr/>
          <p:nvPr/>
        </p:nvSpPr>
        <p:spPr bwMode="gray">
          <a:xfrm>
            <a:off x="3460427" y="1255828"/>
            <a:ext cx="1586733" cy="816935"/>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Förder-schulen</a:t>
            </a:r>
          </a:p>
        </p:txBody>
      </p:sp>
      <p:sp>
        <p:nvSpPr>
          <p:cNvPr id="30" name="Ellipse 29">
            <a:extLst>
              <a:ext uri="{FF2B5EF4-FFF2-40B4-BE49-F238E27FC236}">
                <a16:creationId xmlns:a16="http://schemas.microsoft.com/office/drawing/2014/main" id="{0007E9DD-97C2-27C5-2F03-5325324B1ACC}"/>
              </a:ext>
            </a:extLst>
          </p:cNvPr>
          <p:cNvSpPr/>
          <p:nvPr/>
        </p:nvSpPr>
        <p:spPr bwMode="gray">
          <a:xfrm>
            <a:off x="2498037" y="3962334"/>
            <a:ext cx="2391207" cy="1235629"/>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KoKoBe</a:t>
            </a:r>
          </a:p>
          <a:p>
            <a:pPr algn="ctr"/>
            <a:r>
              <a:rPr lang="de-DE" sz="1600" dirty="0">
                <a:sym typeface="Arial"/>
              </a:rPr>
              <a:t>Koordinierungs- u. Beratungsstellen</a:t>
            </a:r>
          </a:p>
        </p:txBody>
      </p:sp>
      <p:sp>
        <p:nvSpPr>
          <p:cNvPr id="31" name="Ellipse 30">
            <a:extLst>
              <a:ext uri="{FF2B5EF4-FFF2-40B4-BE49-F238E27FC236}">
                <a16:creationId xmlns:a16="http://schemas.microsoft.com/office/drawing/2014/main" id="{F2360E76-1B7E-84DE-A5FF-FD35BBCC21DF}"/>
              </a:ext>
            </a:extLst>
          </p:cNvPr>
          <p:cNvSpPr/>
          <p:nvPr/>
        </p:nvSpPr>
        <p:spPr bwMode="gray">
          <a:xfrm>
            <a:off x="243622" y="4321489"/>
            <a:ext cx="1896707" cy="1235628"/>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Einrichtungen der Behinderten-hilfe</a:t>
            </a:r>
          </a:p>
        </p:txBody>
      </p:sp>
      <p:sp>
        <p:nvSpPr>
          <p:cNvPr id="32" name="Ellipse 31">
            <a:extLst>
              <a:ext uri="{FF2B5EF4-FFF2-40B4-BE49-F238E27FC236}">
                <a16:creationId xmlns:a16="http://schemas.microsoft.com/office/drawing/2014/main" id="{F37668B0-E785-2342-EEEC-06F0FD2B08A4}"/>
              </a:ext>
            </a:extLst>
          </p:cNvPr>
          <p:cNvSpPr/>
          <p:nvPr/>
        </p:nvSpPr>
        <p:spPr bwMode="gray">
          <a:xfrm>
            <a:off x="372061" y="2982576"/>
            <a:ext cx="1586733" cy="816935"/>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SPZ</a:t>
            </a:r>
          </a:p>
        </p:txBody>
      </p:sp>
      <p:sp>
        <p:nvSpPr>
          <p:cNvPr id="33" name="Ellipse 32">
            <a:extLst>
              <a:ext uri="{FF2B5EF4-FFF2-40B4-BE49-F238E27FC236}">
                <a16:creationId xmlns:a16="http://schemas.microsoft.com/office/drawing/2014/main" id="{BF883338-DCEF-85F3-BAC3-A3694F6D6792}"/>
              </a:ext>
            </a:extLst>
          </p:cNvPr>
          <p:cNvSpPr/>
          <p:nvPr/>
        </p:nvSpPr>
        <p:spPr bwMode="gray">
          <a:xfrm>
            <a:off x="2272125" y="2908214"/>
            <a:ext cx="1981668" cy="816935"/>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Verfahrenslots*innen</a:t>
            </a:r>
          </a:p>
        </p:txBody>
      </p:sp>
      <p:sp>
        <p:nvSpPr>
          <p:cNvPr id="34" name="Ellipse 33">
            <a:extLst>
              <a:ext uri="{FF2B5EF4-FFF2-40B4-BE49-F238E27FC236}">
                <a16:creationId xmlns:a16="http://schemas.microsoft.com/office/drawing/2014/main" id="{F7B46C79-54A3-5925-C120-2F5C32A76F76}"/>
              </a:ext>
            </a:extLst>
          </p:cNvPr>
          <p:cNvSpPr/>
          <p:nvPr/>
        </p:nvSpPr>
        <p:spPr bwMode="gray">
          <a:xfrm>
            <a:off x="1846498" y="5085976"/>
            <a:ext cx="2078988" cy="1235628"/>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Selbsthilfe/ </a:t>
            </a:r>
            <a:r>
              <a:rPr lang="de-DE" sz="1600" dirty="0" err="1">
                <a:sym typeface="Arial"/>
              </a:rPr>
              <a:t>Selbstver</a:t>
            </a:r>
            <a:r>
              <a:rPr lang="de-DE" sz="1600" dirty="0">
                <a:sym typeface="Arial"/>
              </a:rPr>
              <a:t>-</a:t>
            </a:r>
            <a:r>
              <a:rPr lang="de-DE" sz="1600" dirty="0" err="1">
                <a:sym typeface="Arial"/>
              </a:rPr>
              <a:t>tretungs</a:t>
            </a:r>
            <a:r>
              <a:rPr lang="de-DE" sz="1600" dirty="0">
                <a:sym typeface="Arial"/>
              </a:rPr>
              <a:t>-organisationen</a:t>
            </a:r>
          </a:p>
        </p:txBody>
      </p:sp>
      <p:sp>
        <p:nvSpPr>
          <p:cNvPr id="35" name="Ellipse 34">
            <a:extLst>
              <a:ext uri="{FF2B5EF4-FFF2-40B4-BE49-F238E27FC236}">
                <a16:creationId xmlns:a16="http://schemas.microsoft.com/office/drawing/2014/main" id="{5ABAC8C4-12B9-FD54-3628-D8223E9CAEB5}"/>
              </a:ext>
            </a:extLst>
          </p:cNvPr>
          <p:cNvSpPr/>
          <p:nvPr/>
        </p:nvSpPr>
        <p:spPr bwMode="gray">
          <a:xfrm>
            <a:off x="92673" y="1027301"/>
            <a:ext cx="1586733" cy="816935"/>
          </a:xfrm>
          <a:prstGeom prst="ellipse">
            <a:avLst/>
          </a:prstGeom>
          <a:solidFill>
            <a:srgbClr val="FFC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dirty="0">
                <a:sym typeface="Arial"/>
              </a:rPr>
              <a:t>EUTB</a:t>
            </a:r>
          </a:p>
        </p:txBody>
      </p:sp>
      <p:sp>
        <p:nvSpPr>
          <p:cNvPr id="2" name="Textfeld 1">
            <a:extLst>
              <a:ext uri="{FF2B5EF4-FFF2-40B4-BE49-F238E27FC236}">
                <a16:creationId xmlns:a16="http://schemas.microsoft.com/office/drawing/2014/main" id="{210F17F4-5FCD-73B2-C705-30D06776A9CF}"/>
              </a:ext>
            </a:extLst>
          </p:cNvPr>
          <p:cNvSpPr txBox="1"/>
          <p:nvPr/>
        </p:nvSpPr>
        <p:spPr>
          <a:xfrm>
            <a:off x="4045727" y="2291881"/>
            <a:ext cx="2391207" cy="646331"/>
          </a:xfrm>
          <a:prstGeom prst="rect">
            <a:avLst/>
          </a:prstGeom>
          <a:noFill/>
        </p:spPr>
        <p:txBody>
          <a:bodyPr wrap="square" rtlCol="0">
            <a:spAutoFit/>
          </a:bodyPr>
          <a:lstStyle/>
          <a:p>
            <a:pPr algn="ctr"/>
            <a:r>
              <a:rPr lang="de-DE" b="1" dirty="0">
                <a:solidFill>
                  <a:srgbClr val="FF0000"/>
                </a:solidFill>
              </a:rPr>
              <a:t>Netzwerk Kinderschutz inklusiv</a:t>
            </a:r>
          </a:p>
        </p:txBody>
      </p:sp>
      <p:sp>
        <p:nvSpPr>
          <p:cNvPr id="3" name="Fußzeilenplatzhalter 2">
            <a:extLst>
              <a:ext uri="{FF2B5EF4-FFF2-40B4-BE49-F238E27FC236}">
                <a16:creationId xmlns:a16="http://schemas.microsoft.com/office/drawing/2014/main" id="{3DC148CB-F198-1628-A6FD-E491A9EB3391}"/>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320DD9A5-BCBF-EFB2-7043-ECB436678EB9}"/>
              </a:ext>
            </a:extLst>
          </p:cNvPr>
          <p:cNvSpPr>
            <a:spLocks noGrp="1"/>
          </p:cNvSpPr>
          <p:nvPr>
            <p:ph type="sldNum" sz="quarter" idx="4"/>
          </p:nvPr>
        </p:nvSpPr>
        <p:spPr/>
        <p:txBody>
          <a:bodyPr/>
          <a:lstStyle/>
          <a:p>
            <a:fld id="{3D23FD3E-EA92-4EF9-B826-0F4AC5D6052A}" type="slidenum">
              <a:rPr lang="de-DE" smtClean="0"/>
              <a:pPr/>
              <a:t>56</a:t>
            </a:fld>
            <a:endParaRPr lang="de-DE" dirty="0"/>
          </a:p>
        </p:txBody>
      </p:sp>
    </p:spTree>
    <p:extLst>
      <p:ext uri="{BB962C8B-B14F-4D97-AF65-F5344CB8AC3E}">
        <p14:creationId xmlns:p14="http://schemas.microsoft.com/office/powerpoint/2010/main" val="1447265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97387" y="843781"/>
            <a:ext cx="11484000" cy="467999"/>
          </a:xfrm>
          <a:prstGeom prst="rect">
            <a:avLst/>
          </a:prstGeom>
        </p:spPr>
        <p:txBody>
          <a:bodyPr vert="horz" wrap="square" lIns="0" tIns="189153" rIns="0" bIns="0" rtlCol="0" anchor="ctr">
            <a:spAutoFit/>
          </a:bodyPr>
          <a:lstStyle/>
          <a:p>
            <a:pPr marL="102235" marR="5080">
              <a:lnSpc>
                <a:spcPct val="100000"/>
              </a:lnSpc>
              <a:spcBef>
                <a:spcPts val="100"/>
              </a:spcBef>
            </a:pPr>
            <a:r>
              <a:rPr lang="de-DE" sz="1800" b="1" dirty="0"/>
              <a:t>Vorläufiger Ausblick und Ansatzpunkte </a:t>
            </a:r>
            <a:endParaRPr sz="1800" b="1" dirty="0"/>
          </a:p>
        </p:txBody>
      </p:sp>
      <p:sp>
        <p:nvSpPr>
          <p:cNvPr id="6" name="object 6"/>
          <p:cNvSpPr txBox="1"/>
          <p:nvPr/>
        </p:nvSpPr>
        <p:spPr>
          <a:xfrm>
            <a:off x="1031386" y="1832568"/>
            <a:ext cx="5863119" cy="566181"/>
          </a:xfrm>
          <a:prstGeom prst="rect">
            <a:avLst/>
          </a:prstGeom>
        </p:spPr>
        <p:txBody>
          <a:bodyPr vert="horz" wrap="square" lIns="0" tIns="12065" rIns="0" bIns="0" rtlCol="0">
            <a:spAutoFit/>
          </a:bodyPr>
          <a:lstStyle/>
          <a:p>
            <a:pPr marL="288290" marR="5080" lvl="0" indent="-276225" algn="l" defTabSz="914400" rtl="0" eaLnBrk="1" fontAlgn="auto" latinLnBrk="0" hangingPunct="1">
              <a:lnSpc>
                <a:spcPct val="100000"/>
              </a:lnSpc>
              <a:spcBef>
                <a:spcPts val="95"/>
              </a:spcBef>
              <a:spcAft>
                <a:spcPts val="0"/>
              </a:spcAft>
              <a:buClrTx/>
              <a:buSzTx/>
              <a:buFontTx/>
              <a:buChar char="•"/>
              <a:tabLst>
                <a:tab pos="288290" algn="l"/>
                <a:tab pos="299085" algn="l"/>
              </a:tabLst>
              <a:defRPr/>
            </a:pPr>
            <a:r>
              <a:rPr kumimoji="0" sz="1600" b="0" i="0" u="none" strike="noStrike" kern="1200" cap="none" spc="0" normalizeH="0" baseline="0" noProof="0" dirty="0">
                <a:ln>
                  <a:noFill/>
                </a:ln>
                <a:solidFill>
                  <a:prstClr val="black"/>
                </a:solidFill>
                <a:effectLst/>
                <a:uLnTx/>
                <a:uFillTx/>
                <a:latin typeface="Arial"/>
                <a:ea typeface="+mn-ea"/>
                <a:cs typeface="Arial"/>
              </a:rPr>
              <a:t>	</a:t>
            </a:r>
            <a:r>
              <a:rPr kumimoji="0" sz="1800" b="0" i="0" u="none" strike="noStrike" kern="1200" cap="none" spc="-10" normalizeH="0" baseline="0" noProof="0" dirty="0">
                <a:ln>
                  <a:noFill/>
                </a:ln>
                <a:solidFill>
                  <a:prstClr val="black"/>
                </a:solidFill>
                <a:effectLst/>
                <a:uLnTx/>
                <a:uFillTx/>
                <a:latin typeface="Calibri"/>
                <a:ea typeface="+mn-ea"/>
                <a:cs typeface="Calibri"/>
              </a:rPr>
              <a:t>Etablierung </a:t>
            </a:r>
            <a:r>
              <a:rPr kumimoji="0" sz="1800" b="0" i="0" u="none" strike="noStrike" kern="1200" cap="none" spc="0" normalizeH="0" baseline="0" noProof="0" dirty="0">
                <a:ln>
                  <a:noFill/>
                </a:ln>
                <a:solidFill>
                  <a:prstClr val="black"/>
                </a:solidFill>
                <a:effectLst/>
                <a:uLnTx/>
                <a:uFillTx/>
                <a:latin typeface="Calibri"/>
                <a:ea typeface="+mn-ea"/>
                <a:cs typeface="Calibri"/>
              </a:rPr>
              <a:t>einer</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einheitlichen</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fachlichen</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Haltung, </a:t>
            </a:r>
            <a:r>
              <a:rPr kumimoji="0" sz="1800" b="0" i="0" u="none" strike="noStrike" kern="1200" cap="none" spc="0" normalizeH="0" baseline="0" noProof="0" dirty="0">
                <a:ln>
                  <a:noFill/>
                </a:ln>
                <a:solidFill>
                  <a:prstClr val="black"/>
                </a:solidFill>
                <a:effectLst/>
                <a:uLnTx/>
                <a:uFillTx/>
                <a:latin typeface="Calibri"/>
                <a:ea typeface="+mn-ea"/>
                <a:cs typeface="Calibri"/>
              </a:rPr>
              <a:t>auch</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zu</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Inklusion</a:t>
            </a:r>
            <a:r>
              <a:rPr kumimoji="0" sz="1800" b="0" i="0" u="none" strike="noStrike" kern="1200" cap="none" spc="-5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und</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zum</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Behinderungsbegriff</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7"/>
          <p:cNvSpPr txBox="1"/>
          <p:nvPr/>
        </p:nvSpPr>
        <p:spPr>
          <a:xfrm>
            <a:off x="1004262" y="2507994"/>
            <a:ext cx="7137326" cy="566181"/>
          </a:xfrm>
          <a:prstGeom prst="rect">
            <a:avLst/>
          </a:prstGeom>
        </p:spPr>
        <p:txBody>
          <a:bodyPr vert="horz" wrap="square" lIns="0" tIns="12065" rIns="0" bIns="0" rtlCol="0">
            <a:spAutoFit/>
          </a:bodyPr>
          <a:lstStyle/>
          <a:p>
            <a:pPr marL="299085" marR="0" lvl="0" indent="-286385" algn="l" defTabSz="914400" rtl="0" eaLnBrk="1" fontAlgn="auto" latinLnBrk="0" hangingPunct="1">
              <a:lnSpc>
                <a:spcPct val="100000"/>
              </a:lnSpc>
              <a:spcBef>
                <a:spcPts val="95"/>
              </a:spcBef>
              <a:spcAft>
                <a:spcPts val="0"/>
              </a:spcAft>
              <a:buClrTx/>
              <a:buSzTx/>
              <a:buFont typeface="Arial"/>
              <a:buChar char="•"/>
              <a:tabLst>
                <a:tab pos="299085"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Sensibilisierung</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aller</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Akteur*innen</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für</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das</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besondere</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299085"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20" normalizeH="0" baseline="0" noProof="0" dirty="0">
                <a:ln>
                  <a:noFill/>
                </a:ln>
                <a:solidFill>
                  <a:prstClr val="black"/>
                </a:solidFill>
                <a:effectLst/>
                <a:uLnTx/>
                <a:uFillTx/>
                <a:latin typeface="Calibri"/>
                <a:ea typeface="+mn-ea"/>
                <a:cs typeface="Calibri"/>
              </a:rPr>
              <a:t>Gefährdungsrisiko </a:t>
            </a:r>
            <a:r>
              <a:rPr kumimoji="0" sz="1800" b="0" i="0" u="none" strike="noStrike" kern="1200" cap="none" spc="0" normalizeH="0" baseline="0" noProof="0" dirty="0">
                <a:ln>
                  <a:noFill/>
                </a:ln>
                <a:solidFill>
                  <a:prstClr val="black"/>
                </a:solidFill>
                <a:effectLst/>
                <a:uLnTx/>
                <a:uFillTx/>
                <a:latin typeface="Calibri"/>
                <a:ea typeface="+mn-ea"/>
                <a:cs typeface="Calibri"/>
              </a:rPr>
              <a:t>von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Kindern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und</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Jugendlichen</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mit</a:t>
            </a:r>
            <a:r>
              <a:rPr kumimoji="0" sz="1800" b="0" i="0" u="none" strike="noStrike" kern="1200" cap="none" spc="-10" normalizeH="0" baseline="0" noProof="0" dirty="0">
                <a:ln>
                  <a:noFill/>
                </a:ln>
                <a:solidFill>
                  <a:prstClr val="black"/>
                </a:solidFill>
                <a:effectLst/>
                <a:uLnTx/>
                <a:uFillTx/>
                <a:latin typeface="Calibri"/>
                <a:ea typeface="+mn-ea"/>
                <a:cs typeface="Calibri"/>
              </a:rPr>
              <a:t> Behinderung</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p:nvPr/>
        </p:nvSpPr>
        <p:spPr>
          <a:xfrm>
            <a:off x="1004262" y="3241443"/>
            <a:ext cx="6013450" cy="566181"/>
          </a:xfrm>
          <a:prstGeom prst="rect">
            <a:avLst/>
          </a:prstGeom>
        </p:spPr>
        <p:txBody>
          <a:bodyPr vert="horz" wrap="square" lIns="0" tIns="12065" rIns="0" bIns="0" rtlCol="0">
            <a:spAutoFit/>
          </a:bodyPr>
          <a:lstStyle/>
          <a:p>
            <a:pPr marL="299085" marR="5080" lvl="0" indent="-287020" algn="l" defTabSz="914400" rtl="0" eaLnBrk="1" fontAlgn="auto" latinLnBrk="0" hangingPunct="1">
              <a:lnSpc>
                <a:spcPct val="100000"/>
              </a:lnSpc>
              <a:spcBef>
                <a:spcPts val="95"/>
              </a:spcBef>
              <a:spcAft>
                <a:spcPts val="0"/>
              </a:spcAft>
              <a:buClrTx/>
              <a:buSzTx/>
              <a:buFont typeface="Arial"/>
              <a:buChar char="•"/>
              <a:tabLst>
                <a:tab pos="299085"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Vermittlung</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von</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spezifischen</a:t>
            </a:r>
            <a:r>
              <a:rPr kumimoji="0" sz="1800" b="0" i="0" u="none" strike="noStrike" kern="1200" cap="none" spc="-7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Kompetenzen</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im</a:t>
            </a:r>
            <a:r>
              <a:rPr kumimoji="0" sz="1800" b="0" i="0" u="none" strike="noStrike" kern="1200" cap="none" spc="-6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Bereich</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Menschen</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25" normalizeH="0" baseline="0" noProof="0" dirty="0">
                <a:ln>
                  <a:noFill/>
                </a:ln>
                <a:solidFill>
                  <a:prstClr val="black"/>
                </a:solidFill>
                <a:effectLst/>
                <a:uLnTx/>
                <a:uFillTx/>
                <a:latin typeface="Calibri"/>
                <a:ea typeface="+mn-ea"/>
                <a:cs typeface="Calibri"/>
              </a:rPr>
              <a:t>mit </a:t>
            </a:r>
            <a:r>
              <a:rPr kumimoji="0" sz="1800" b="0" i="0" u="none" strike="noStrike" kern="1200" cap="none" spc="-10" normalizeH="0" baseline="0" noProof="0" dirty="0">
                <a:ln>
                  <a:noFill/>
                </a:ln>
                <a:solidFill>
                  <a:prstClr val="black"/>
                </a:solidFill>
                <a:effectLst/>
                <a:uLnTx/>
                <a:uFillTx/>
                <a:latin typeface="Calibri"/>
                <a:ea typeface="+mn-ea"/>
                <a:cs typeface="Calibri"/>
              </a:rPr>
              <a:t>Behinderung</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object 9"/>
          <p:cNvSpPr txBox="1"/>
          <p:nvPr/>
        </p:nvSpPr>
        <p:spPr>
          <a:xfrm>
            <a:off x="1004261" y="4037153"/>
            <a:ext cx="5861103" cy="566181"/>
          </a:xfrm>
          <a:prstGeom prst="rect">
            <a:avLst/>
          </a:prstGeom>
        </p:spPr>
        <p:txBody>
          <a:bodyPr vert="horz" wrap="square" lIns="0" tIns="12065" rIns="0" bIns="0" rtlCol="0">
            <a:spAutoFit/>
          </a:bodyPr>
          <a:lstStyle/>
          <a:p>
            <a:pPr marL="299085" marR="0" lvl="0" indent="-286385" algn="l" defTabSz="914400" rtl="0" eaLnBrk="1" fontAlgn="auto" latinLnBrk="0" hangingPunct="1">
              <a:lnSpc>
                <a:spcPct val="100000"/>
              </a:lnSpc>
              <a:spcBef>
                <a:spcPts val="95"/>
              </a:spcBef>
              <a:spcAft>
                <a:spcPts val="0"/>
              </a:spcAft>
              <a:buClrTx/>
              <a:buSzTx/>
              <a:buFont typeface="Arial"/>
              <a:buChar char="•"/>
              <a:tabLst>
                <a:tab pos="299085"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Sensibilisierung</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für</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eine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angemessene</a:t>
            </a:r>
            <a:r>
              <a:rPr kumimoji="0" sz="1800" b="0" i="0" u="none" strike="noStrike" kern="1200" cap="none" spc="0" normalizeH="0" baseline="0" noProof="0" dirty="0">
                <a:ln>
                  <a:noFill/>
                </a:ln>
                <a:solidFill>
                  <a:prstClr val="black"/>
                </a:solidFill>
                <a:effectLst/>
                <a:uLnTx/>
                <a:uFillTx/>
                <a:latin typeface="Calibri"/>
                <a:ea typeface="+mn-ea"/>
                <a:cs typeface="Calibri"/>
              </a:rPr>
              <a:t> und</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nachvollziehbare</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299085"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Beteiligung</a:t>
            </a:r>
            <a:r>
              <a:rPr kumimoji="0" sz="1800" b="0" i="0" u="none" strike="noStrike" kern="1200" cap="none" spc="-5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von</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Kindern</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und</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Jugendlichen</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mit</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Behinderung</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 name="object 10"/>
          <p:cNvSpPr txBox="1"/>
          <p:nvPr/>
        </p:nvSpPr>
        <p:spPr>
          <a:xfrm>
            <a:off x="1004262" y="4769358"/>
            <a:ext cx="6167173" cy="289182"/>
          </a:xfrm>
          <a:prstGeom prst="rect">
            <a:avLst/>
          </a:prstGeom>
        </p:spPr>
        <p:txBody>
          <a:bodyPr vert="horz" wrap="square" lIns="0" tIns="12065" rIns="0" bIns="0" rtlCol="0">
            <a:spAutoFit/>
          </a:bodyPr>
          <a:lstStyle/>
          <a:p>
            <a:pPr marL="299085" marR="0" lvl="0" indent="-286385" algn="l" defTabSz="914400" rtl="0" eaLnBrk="1" fontAlgn="auto" latinLnBrk="0" hangingPunct="1">
              <a:lnSpc>
                <a:spcPct val="100000"/>
              </a:lnSpc>
              <a:spcBef>
                <a:spcPts val="95"/>
              </a:spcBef>
              <a:spcAft>
                <a:spcPts val="0"/>
              </a:spcAft>
              <a:buClrTx/>
              <a:buSzTx/>
              <a:buFont typeface="Arial"/>
              <a:buChar char="•"/>
              <a:tabLst>
                <a:tab pos="299085"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Gemeinsame</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Entwicklung</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von</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Standards</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und</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Fachinstrumenten</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object 11"/>
          <p:cNvSpPr txBox="1"/>
          <p:nvPr/>
        </p:nvSpPr>
        <p:spPr>
          <a:xfrm>
            <a:off x="1031386" y="5257038"/>
            <a:ext cx="2657709" cy="289182"/>
          </a:xfrm>
          <a:prstGeom prst="rect">
            <a:avLst/>
          </a:prstGeom>
        </p:spPr>
        <p:txBody>
          <a:bodyPr vert="horz" wrap="square" lIns="0" tIns="12065" rIns="0" bIns="0" rtlCol="0">
            <a:spAutoFit/>
          </a:bodyPr>
          <a:lstStyle/>
          <a:p>
            <a:pPr marL="299085" marR="0" lvl="0" indent="-286385" algn="l" defTabSz="914400" rtl="0" eaLnBrk="1" fontAlgn="auto" latinLnBrk="0" hangingPunct="1">
              <a:lnSpc>
                <a:spcPct val="100000"/>
              </a:lnSpc>
              <a:spcBef>
                <a:spcPts val="95"/>
              </a:spcBef>
              <a:spcAft>
                <a:spcPts val="0"/>
              </a:spcAft>
              <a:buClrTx/>
              <a:buSzTx/>
              <a:buFont typeface="Arial"/>
              <a:buChar char="•"/>
              <a:tabLst>
                <a:tab pos="299085"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Hilfen</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aus</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einer</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Hand</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object 12"/>
          <p:cNvSpPr txBox="1"/>
          <p:nvPr/>
        </p:nvSpPr>
        <p:spPr>
          <a:xfrm>
            <a:off x="1031386" y="5744971"/>
            <a:ext cx="6654399" cy="566181"/>
          </a:xfrm>
          <a:prstGeom prst="rect">
            <a:avLst/>
          </a:prstGeom>
        </p:spPr>
        <p:txBody>
          <a:bodyPr vert="horz" wrap="square" lIns="0" tIns="12065" rIns="0" bIns="0" rtlCol="0">
            <a:spAutoFit/>
          </a:bodyPr>
          <a:lstStyle/>
          <a:p>
            <a:pPr marL="299085" marR="5080" lvl="0" indent="-287020" algn="l" defTabSz="914400" rtl="0" eaLnBrk="1" fontAlgn="auto" latinLnBrk="0" hangingPunct="1">
              <a:lnSpc>
                <a:spcPct val="100000"/>
              </a:lnSpc>
              <a:spcBef>
                <a:spcPts val="95"/>
              </a:spcBef>
              <a:spcAft>
                <a:spcPts val="0"/>
              </a:spcAft>
              <a:buClrTx/>
              <a:buSzTx/>
              <a:buFont typeface="Arial"/>
              <a:buChar char="•"/>
              <a:tabLst>
                <a:tab pos="299085" algn="l"/>
              </a:tabLst>
              <a:defRPr/>
            </a:pPr>
            <a:r>
              <a:rPr kumimoji="0" sz="1800" b="1" i="0" u="none" strike="noStrike" kern="1200" cap="none" spc="0" normalizeH="0" baseline="0" noProof="0" dirty="0">
                <a:ln>
                  <a:noFill/>
                </a:ln>
                <a:solidFill>
                  <a:srgbClr val="C0504D"/>
                </a:solidFill>
                <a:effectLst/>
                <a:uLnTx/>
                <a:uFillTx/>
                <a:latin typeface="Calibri"/>
                <a:ea typeface="+mn-ea"/>
                <a:cs typeface="Calibri"/>
              </a:rPr>
              <a:t>Einbindung von</a:t>
            </a:r>
            <a:r>
              <a:rPr kumimoji="0" sz="1800" b="1" i="0" u="none" strike="noStrike" kern="1200" cap="none" spc="-35" normalizeH="0" baseline="0" noProof="0" dirty="0">
                <a:ln>
                  <a:noFill/>
                </a:ln>
                <a:solidFill>
                  <a:srgbClr val="C0504D"/>
                </a:solidFill>
                <a:effectLst/>
                <a:uLnTx/>
                <a:uFillTx/>
                <a:latin typeface="Calibri"/>
                <a:ea typeface="+mn-ea"/>
                <a:cs typeface="Calibri"/>
              </a:rPr>
              <a:t> </a:t>
            </a:r>
            <a:r>
              <a:rPr kumimoji="0" sz="1800" b="1" i="0" u="none" strike="noStrike" kern="1200" cap="none" spc="-10" normalizeH="0" baseline="0" noProof="0" dirty="0">
                <a:ln>
                  <a:noFill/>
                </a:ln>
                <a:solidFill>
                  <a:srgbClr val="C0504D"/>
                </a:solidFill>
                <a:effectLst/>
                <a:uLnTx/>
                <a:uFillTx/>
                <a:latin typeface="Calibri"/>
                <a:ea typeface="+mn-ea"/>
                <a:cs typeface="Calibri"/>
              </a:rPr>
              <a:t>Expert*innen</a:t>
            </a:r>
            <a:r>
              <a:rPr kumimoji="0" sz="1800" b="1" i="0" u="none" strike="noStrike" kern="1200" cap="none" spc="0" normalizeH="0" baseline="0" noProof="0" dirty="0">
                <a:ln>
                  <a:noFill/>
                </a:ln>
                <a:solidFill>
                  <a:srgbClr val="C0504D"/>
                </a:solidFill>
                <a:effectLst/>
                <a:uLnTx/>
                <a:uFillTx/>
                <a:latin typeface="Calibri"/>
                <a:ea typeface="+mn-ea"/>
                <a:cs typeface="Calibri"/>
              </a:rPr>
              <a:t> aus</a:t>
            </a:r>
            <a:r>
              <a:rPr kumimoji="0" sz="1800" b="1" i="0" u="none" strike="noStrike" kern="1200" cap="none" spc="-30" normalizeH="0" baseline="0" noProof="0" dirty="0">
                <a:ln>
                  <a:noFill/>
                </a:ln>
                <a:solidFill>
                  <a:srgbClr val="C0504D"/>
                </a:solidFill>
                <a:effectLst/>
                <a:uLnTx/>
                <a:uFillTx/>
                <a:latin typeface="Calibri"/>
                <a:ea typeface="+mn-ea"/>
                <a:cs typeface="Calibri"/>
              </a:rPr>
              <a:t> </a:t>
            </a:r>
            <a:r>
              <a:rPr kumimoji="0" sz="1800" b="1" i="0" u="none" strike="noStrike" kern="1200" cap="none" spc="0" normalizeH="0" baseline="0" noProof="0" dirty="0">
                <a:ln>
                  <a:noFill/>
                </a:ln>
                <a:solidFill>
                  <a:srgbClr val="C0504D"/>
                </a:solidFill>
                <a:effectLst/>
                <a:uLnTx/>
                <a:uFillTx/>
                <a:latin typeface="Calibri"/>
                <a:ea typeface="+mn-ea"/>
                <a:cs typeface="Calibri"/>
              </a:rPr>
              <a:t>der</a:t>
            </a:r>
            <a:r>
              <a:rPr kumimoji="0" sz="1800" b="1" i="0" u="none" strike="noStrike" kern="1200" cap="none" spc="-20" normalizeH="0" baseline="0" noProof="0" dirty="0">
                <a:ln>
                  <a:noFill/>
                </a:ln>
                <a:solidFill>
                  <a:srgbClr val="C0504D"/>
                </a:solidFill>
                <a:effectLst/>
                <a:uLnTx/>
                <a:uFillTx/>
                <a:latin typeface="Calibri"/>
                <a:ea typeface="+mn-ea"/>
                <a:cs typeface="Calibri"/>
              </a:rPr>
              <a:t> </a:t>
            </a:r>
            <a:r>
              <a:rPr kumimoji="0" sz="1800" b="1" i="0" u="none" strike="noStrike" kern="1200" cap="none" spc="-10" normalizeH="0" baseline="0" noProof="0" dirty="0">
                <a:ln>
                  <a:noFill/>
                </a:ln>
                <a:solidFill>
                  <a:srgbClr val="C0504D"/>
                </a:solidFill>
                <a:effectLst/>
                <a:uLnTx/>
                <a:uFillTx/>
                <a:latin typeface="Calibri"/>
                <a:ea typeface="+mn-ea"/>
                <a:cs typeface="Calibri"/>
              </a:rPr>
              <a:t>Behindertenhilfe</a:t>
            </a:r>
            <a:r>
              <a:rPr kumimoji="0" sz="1800" b="1" i="0" u="none" strike="noStrike" kern="1200" cap="none" spc="-15" normalizeH="0" baseline="0" noProof="0" dirty="0">
                <a:ln>
                  <a:noFill/>
                </a:ln>
                <a:solidFill>
                  <a:srgbClr val="C0504D"/>
                </a:solidFill>
                <a:effectLst/>
                <a:uLnTx/>
                <a:uFillTx/>
                <a:latin typeface="Calibri"/>
                <a:ea typeface="+mn-ea"/>
                <a:cs typeface="Calibri"/>
              </a:rPr>
              <a:t> </a:t>
            </a:r>
            <a:r>
              <a:rPr kumimoji="0" sz="1800" b="1" i="0" u="none" strike="noStrike" kern="1200" cap="none" spc="0" normalizeH="0" baseline="0" noProof="0" dirty="0">
                <a:ln>
                  <a:noFill/>
                </a:ln>
                <a:solidFill>
                  <a:srgbClr val="C0504D"/>
                </a:solidFill>
                <a:effectLst/>
                <a:uLnTx/>
                <a:uFillTx/>
                <a:latin typeface="Calibri"/>
                <a:ea typeface="+mn-ea"/>
                <a:cs typeface="Calibri"/>
              </a:rPr>
              <a:t>in</a:t>
            </a:r>
            <a:r>
              <a:rPr kumimoji="0" sz="1800" b="1" i="0" u="none" strike="noStrike" kern="1200" cap="none" spc="-30" normalizeH="0" baseline="0" noProof="0" dirty="0">
                <a:ln>
                  <a:noFill/>
                </a:ln>
                <a:solidFill>
                  <a:srgbClr val="C0504D"/>
                </a:solidFill>
                <a:effectLst/>
                <a:uLnTx/>
                <a:uFillTx/>
                <a:latin typeface="Calibri"/>
                <a:ea typeface="+mn-ea"/>
                <a:cs typeface="Calibri"/>
              </a:rPr>
              <a:t> </a:t>
            </a:r>
            <a:r>
              <a:rPr kumimoji="0" sz="1800" b="1" i="0" u="none" strike="noStrike" kern="1200" cap="none" spc="-10" normalizeH="0" baseline="0" noProof="0" dirty="0">
                <a:ln>
                  <a:noFill/>
                </a:ln>
                <a:solidFill>
                  <a:srgbClr val="C0504D"/>
                </a:solidFill>
                <a:effectLst/>
                <a:uLnTx/>
                <a:uFillTx/>
                <a:latin typeface="Calibri"/>
                <a:ea typeface="+mn-ea"/>
                <a:cs typeface="Calibri"/>
              </a:rPr>
              <a:t>Netzwerke </a:t>
            </a:r>
            <a:r>
              <a:rPr kumimoji="0" sz="1800" b="1" i="0" u="none" strike="noStrike" kern="1200" cap="none" spc="0" normalizeH="0" baseline="0" noProof="0" dirty="0">
                <a:ln>
                  <a:noFill/>
                </a:ln>
                <a:solidFill>
                  <a:srgbClr val="C0504D"/>
                </a:solidFill>
                <a:effectLst/>
                <a:uLnTx/>
                <a:uFillTx/>
                <a:latin typeface="Calibri"/>
                <a:ea typeface="+mn-ea"/>
                <a:cs typeface="Calibri"/>
              </a:rPr>
              <a:t>als</a:t>
            </a:r>
            <a:r>
              <a:rPr kumimoji="0" sz="1800" b="1" i="0" u="none" strike="noStrike" kern="1200" cap="none" spc="-55" normalizeH="0" baseline="0" noProof="0" dirty="0">
                <a:ln>
                  <a:noFill/>
                </a:ln>
                <a:solidFill>
                  <a:srgbClr val="C0504D"/>
                </a:solidFill>
                <a:effectLst/>
                <a:uLnTx/>
                <a:uFillTx/>
                <a:latin typeface="Calibri"/>
                <a:ea typeface="+mn-ea"/>
                <a:cs typeface="Calibri"/>
              </a:rPr>
              <a:t> </a:t>
            </a:r>
            <a:r>
              <a:rPr kumimoji="0" sz="1800" b="1" i="0" u="none" strike="noStrike" kern="1200" cap="none" spc="-10" normalizeH="0" baseline="0" noProof="0" dirty="0">
                <a:ln>
                  <a:noFill/>
                </a:ln>
                <a:solidFill>
                  <a:srgbClr val="C0504D"/>
                </a:solidFill>
                <a:effectLst/>
                <a:uLnTx/>
                <a:uFillTx/>
                <a:latin typeface="Calibri"/>
                <a:ea typeface="+mn-ea"/>
                <a:cs typeface="Calibri"/>
              </a:rPr>
              <a:t>zentrale</a:t>
            </a:r>
            <a:r>
              <a:rPr kumimoji="0" sz="1800" b="1" i="0" u="none" strike="noStrike" kern="1200" cap="none" spc="-45" normalizeH="0" baseline="0" noProof="0" dirty="0">
                <a:ln>
                  <a:noFill/>
                </a:ln>
                <a:solidFill>
                  <a:srgbClr val="C0504D"/>
                </a:solidFill>
                <a:effectLst/>
                <a:uLnTx/>
                <a:uFillTx/>
                <a:latin typeface="Calibri"/>
                <a:ea typeface="+mn-ea"/>
                <a:cs typeface="Calibri"/>
              </a:rPr>
              <a:t> </a:t>
            </a:r>
            <a:r>
              <a:rPr kumimoji="0" sz="1800" b="1" i="0" u="none" strike="noStrike" kern="1200" cap="none" spc="-10" normalizeH="0" baseline="0" noProof="0" dirty="0">
                <a:ln>
                  <a:noFill/>
                </a:ln>
                <a:solidFill>
                  <a:srgbClr val="C0504D"/>
                </a:solidFill>
                <a:effectLst/>
                <a:uLnTx/>
                <a:uFillTx/>
                <a:latin typeface="Calibri"/>
                <a:ea typeface="+mn-ea"/>
                <a:cs typeface="Calibri"/>
              </a:rPr>
              <a:t>Ressource!</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3" name="object 13"/>
          <p:cNvSpPr/>
          <p:nvPr/>
        </p:nvSpPr>
        <p:spPr>
          <a:xfrm>
            <a:off x="7924801" y="1528354"/>
            <a:ext cx="3688079" cy="4677755"/>
          </a:xfrm>
          <a:custGeom>
            <a:avLst/>
            <a:gdLst/>
            <a:ahLst/>
            <a:cxnLst/>
            <a:rect l="l" t="t" r="r" b="b"/>
            <a:pathLst>
              <a:path w="2685415" h="4276725">
                <a:moveTo>
                  <a:pt x="2237740" y="0"/>
                </a:moveTo>
                <a:lnTo>
                  <a:pt x="0" y="0"/>
                </a:lnTo>
                <a:lnTo>
                  <a:pt x="0" y="3828783"/>
                </a:lnTo>
                <a:lnTo>
                  <a:pt x="447548" y="4276344"/>
                </a:lnTo>
                <a:lnTo>
                  <a:pt x="2685288" y="4276344"/>
                </a:lnTo>
                <a:lnTo>
                  <a:pt x="2685288" y="447548"/>
                </a:lnTo>
                <a:lnTo>
                  <a:pt x="2237740" y="0"/>
                </a:lnTo>
                <a:close/>
              </a:path>
            </a:pathLst>
          </a:custGeom>
          <a:solidFill>
            <a:srgbClr val="4AAC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8230872" y="1727820"/>
            <a:ext cx="3022546" cy="4168449"/>
          </a:xfrm>
          <a:prstGeom prst="rect">
            <a:avLst/>
          </a:prstGeom>
        </p:spPr>
        <p:txBody>
          <a:bodyPr vert="horz" wrap="square" lIns="0" tIns="13335" rIns="0" bIns="0" rtlCol="0">
            <a:spAutoFit/>
          </a:bodyPr>
          <a:lstStyle/>
          <a:p>
            <a:pPr marL="12700" marR="5080" lvl="0" indent="-635" algn="ctr" defTabSz="914400" rtl="0" eaLnBrk="1" fontAlgn="auto" latinLnBrk="0" hangingPunct="1">
              <a:lnSpc>
                <a:spcPct val="100000"/>
              </a:lnSpc>
              <a:spcBef>
                <a:spcPts val="10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Zu</a:t>
            </a:r>
            <a:r>
              <a:rPr kumimoji="0" sz="1800" b="0" i="0" u="none" strike="noStrike" kern="1200" cap="none" spc="-35"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den</a:t>
            </a:r>
            <a:r>
              <a:rPr kumimoji="0" sz="1800" b="0" i="0" u="none" strike="noStrike" kern="1200" cap="none" spc="-25"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Menschen</a:t>
            </a:r>
            <a:r>
              <a:rPr kumimoji="0" sz="1800" b="0" i="0" u="none" strike="noStrike" kern="1200" cap="none" spc="-15" normalizeH="0" baseline="0" noProof="0" dirty="0">
                <a:ln>
                  <a:noFill/>
                </a:ln>
                <a:solidFill>
                  <a:srgbClr val="FFFFFF"/>
                </a:solidFill>
                <a:effectLst/>
                <a:uLnTx/>
                <a:uFillTx/>
                <a:latin typeface="Calibri"/>
                <a:ea typeface="+mn-ea"/>
                <a:cs typeface="Calibri"/>
              </a:rPr>
              <a:t> </a:t>
            </a:r>
            <a:r>
              <a:rPr kumimoji="0" sz="1800" b="0" i="0" u="none" strike="noStrike" kern="1200" cap="none" spc="-25" normalizeH="0" baseline="0" noProof="0" dirty="0">
                <a:ln>
                  <a:noFill/>
                </a:ln>
                <a:solidFill>
                  <a:srgbClr val="FFFFFF"/>
                </a:solidFill>
                <a:effectLst/>
                <a:uLnTx/>
                <a:uFillTx/>
                <a:latin typeface="Calibri"/>
                <a:ea typeface="+mn-ea"/>
                <a:cs typeface="Calibri"/>
              </a:rPr>
              <a:t>mit </a:t>
            </a:r>
            <a:r>
              <a:rPr kumimoji="0" sz="1800" b="0" i="0" u="none" strike="noStrike" kern="1200" cap="none" spc="0" normalizeH="0" baseline="0" noProof="0" dirty="0">
                <a:ln>
                  <a:noFill/>
                </a:ln>
                <a:solidFill>
                  <a:srgbClr val="FFFFFF"/>
                </a:solidFill>
                <a:effectLst/>
                <a:uLnTx/>
                <a:uFillTx/>
                <a:latin typeface="Calibri"/>
                <a:ea typeface="+mn-ea"/>
                <a:cs typeface="Calibri"/>
              </a:rPr>
              <a:t>Behinderungen</a:t>
            </a:r>
            <a:r>
              <a:rPr kumimoji="0" sz="1800" b="0" i="0" u="none" strike="noStrike" kern="1200" cap="none" spc="-65" normalizeH="0" baseline="0" noProof="0" dirty="0">
                <a:ln>
                  <a:noFill/>
                </a:ln>
                <a:solidFill>
                  <a:srgbClr val="FFFFFF"/>
                </a:solidFill>
                <a:effectLst/>
                <a:uLnTx/>
                <a:uFillTx/>
                <a:latin typeface="Calibri"/>
                <a:ea typeface="+mn-ea"/>
                <a:cs typeface="Calibri"/>
              </a:rPr>
              <a:t> </a:t>
            </a:r>
            <a:r>
              <a:rPr kumimoji="0" sz="1800" b="0" i="0" u="none" strike="noStrike" kern="1200" cap="none" spc="-10" normalizeH="0" baseline="0" noProof="0" dirty="0">
                <a:ln>
                  <a:noFill/>
                </a:ln>
                <a:solidFill>
                  <a:srgbClr val="FFFFFF"/>
                </a:solidFill>
                <a:effectLst/>
                <a:uLnTx/>
                <a:uFillTx/>
                <a:latin typeface="Calibri"/>
                <a:ea typeface="+mn-ea"/>
                <a:cs typeface="Calibri"/>
              </a:rPr>
              <a:t>zählen </a:t>
            </a:r>
            <a:r>
              <a:rPr kumimoji="0" sz="1800" b="0" i="0" u="none" strike="noStrike" kern="1200" cap="none" spc="0" normalizeH="0" baseline="0" noProof="0" dirty="0">
                <a:ln>
                  <a:noFill/>
                </a:ln>
                <a:solidFill>
                  <a:srgbClr val="FFFFFF"/>
                </a:solidFill>
                <a:effectLst/>
                <a:uLnTx/>
                <a:uFillTx/>
                <a:latin typeface="Calibri"/>
                <a:ea typeface="+mn-ea"/>
                <a:cs typeface="Calibri"/>
              </a:rPr>
              <a:t>Menschen,</a:t>
            </a:r>
            <a:r>
              <a:rPr kumimoji="0" sz="1800" b="0" i="0" u="none" strike="noStrike" kern="1200" cap="none" spc="-25"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die</a:t>
            </a:r>
            <a:r>
              <a:rPr kumimoji="0" sz="1800" b="0" i="0" u="none" strike="noStrike" kern="1200" cap="none" spc="-25" normalizeH="0" baseline="0" noProof="0" dirty="0">
                <a:ln>
                  <a:noFill/>
                </a:ln>
                <a:solidFill>
                  <a:srgbClr val="FFFFFF"/>
                </a:solidFill>
                <a:effectLst/>
                <a:uLnTx/>
                <a:uFillTx/>
                <a:latin typeface="Calibri"/>
                <a:ea typeface="+mn-ea"/>
                <a:cs typeface="Calibri"/>
              </a:rPr>
              <a:t> </a:t>
            </a:r>
            <a:r>
              <a:rPr kumimoji="0" sz="1800" b="0" i="0" u="none" strike="noStrike" kern="1200" cap="none" spc="-10" normalizeH="0" baseline="0" noProof="0" dirty="0">
                <a:ln>
                  <a:noFill/>
                </a:ln>
                <a:solidFill>
                  <a:srgbClr val="FFFFFF"/>
                </a:solidFill>
                <a:effectLst/>
                <a:uLnTx/>
                <a:uFillTx/>
                <a:latin typeface="Calibri"/>
                <a:ea typeface="+mn-ea"/>
                <a:cs typeface="Calibri"/>
              </a:rPr>
              <a:t>langfristige körperliche,</a:t>
            </a:r>
            <a:r>
              <a:rPr kumimoji="0" sz="1800" b="0" i="0" u="none" strike="noStrike" kern="1200" cap="none" spc="40" normalizeH="0" baseline="0" noProof="0" dirty="0">
                <a:ln>
                  <a:noFill/>
                </a:ln>
                <a:solidFill>
                  <a:srgbClr val="FFFFFF"/>
                </a:solidFill>
                <a:effectLst/>
                <a:uLnTx/>
                <a:uFillTx/>
                <a:latin typeface="Calibri"/>
                <a:ea typeface="+mn-ea"/>
                <a:cs typeface="Calibri"/>
              </a:rPr>
              <a:t> </a:t>
            </a:r>
            <a:r>
              <a:rPr kumimoji="0" sz="1800" b="0" i="0" u="none" strike="noStrike" kern="1200" cap="none" spc="-10" normalizeH="0" baseline="0" noProof="0" dirty="0">
                <a:ln>
                  <a:noFill/>
                </a:ln>
                <a:solidFill>
                  <a:srgbClr val="FFFFFF"/>
                </a:solidFill>
                <a:effectLst/>
                <a:uLnTx/>
                <a:uFillTx/>
                <a:latin typeface="Calibri"/>
                <a:ea typeface="+mn-ea"/>
                <a:cs typeface="Calibri"/>
              </a:rPr>
              <a:t>seelische, </a:t>
            </a:r>
            <a:r>
              <a:rPr kumimoji="0" sz="1800" b="0" i="0" u="none" strike="noStrike" kern="1200" cap="none" spc="0" normalizeH="0" baseline="0" noProof="0" dirty="0">
                <a:ln>
                  <a:noFill/>
                </a:ln>
                <a:solidFill>
                  <a:srgbClr val="FFFFFF"/>
                </a:solidFill>
                <a:effectLst/>
                <a:uLnTx/>
                <a:uFillTx/>
                <a:latin typeface="Calibri"/>
                <a:ea typeface="+mn-ea"/>
                <a:cs typeface="Calibri"/>
              </a:rPr>
              <a:t>geistige</a:t>
            </a:r>
            <a:r>
              <a:rPr kumimoji="0" sz="1800" b="0" i="0" u="none" strike="noStrike" kern="1200" cap="none" spc="-65" normalizeH="0" baseline="0" noProof="0" dirty="0">
                <a:ln>
                  <a:noFill/>
                </a:ln>
                <a:solidFill>
                  <a:srgbClr val="FFFFFF"/>
                </a:solidFill>
                <a:effectLst/>
                <a:uLnTx/>
                <a:uFillTx/>
                <a:latin typeface="Calibri"/>
                <a:ea typeface="+mn-ea"/>
                <a:cs typeface="Calibri"/>
              </a:rPr>
              <a:t> </a:t>
            </a:r>
            <a:r>
              <a:rPr kumimoji="0" sz="1800" b="0" i="0" u="none" strike="noStrike" kern="1200" cap="none" spc="-20" normalizeH="0" baseline="0" noProof="0" dirty="0">
                <a:ln>
                  <a:noFill/>
                </a:ln>
                <a:solidFill>
                  <a:srgbClr val="FFFFFF"/>
                </a:solidFill>
                <a:effectLst/>
                <a:uLnTx/>
                <a:uFillTx/>
                <a:latin typeface="Calibri"/>
                <a:ea typeface="+mn-ea"/>
                <a:cs typeface="Calibri"/>
              </a:rPr>
              <a:t>oder </a:t>
            </a:r>
            <a:r>
              <a:rPr kumimoji="0" sz="1800" b="0" i="0" u="none" strike="noStrike" kern="1200" cap="none" spc="-10" normalizeH="0" baseline="0" noProof="0" dirty="0">
                <a:ln>
                  <a:noFill/>
                </a:ln>
                <a:solidFill>
                  <a:srgbClr val="FFFFFF"/>
                </a:solidFill>
                <a:effectLst/>
                <a:uLnTx/>
                <a:uFillTx/>
                <a:latin typeface="Calibri"/>
                <a:ea typeface="+mn-ea"/>
                <a:cs typeface="Calibri"/>
              </a:rPr>
              <a:t>Sinnesbeeinträchtigungen </a:t>
            </a:r>
            <a:r>
              <a:rPr kumimoji="0" sz="1800" b="0" i="0" u="none" strike="noStrike" kern="1200" cap="none" spc="0" normalizeH="0" baseline="0" noProof="0" dirty="0">
                <a:ln>
                  <a:noFill/>
                </a:ln>
                <a:solidFill>
                  <a:srgbClr val="FFFFFF"/>
                </a:solidFill>
                <a:effectLst/>
                <a:uLnTx/>
                <a:uFillTx/>
                <a:latin typeface="Calibri"/>
                <a:ea typeface="+mn-ea"/>
                <a:cs typeface="Calibri"/>
              </a:rPr>
              <a:t>haben,</a:t>
            </a:r>
            <a:r>
              <a:rPr kumimoji="0" sz="1800" b="0" i="0" u="none" strike="noStrike" kern="1200" cap="none" spc="-1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welche</a:t>
            </a:r>
            <a:r>
              <a:rPr kumimoji="0" sz="1800" b="0" i="0" u="none" strike="noStrike" kern="1200" cap="none" spc="-2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sie</a:t>
            </a:r>
            <a:r>
              <a:rPr kumimoji="0" sz="1800" b="0" i="0" u="none" strike="noStrike" kern="1200" cap="none" spc="-30" normalizeH="0" baseline="0" noProof="0" dirty="0">
                <a:ln>
                  <a:noFill/>
                </a:ln>
                <a:solidFill>
                  <a:srgbClr val="FFFFFF"/>
                </a:solidFill>
                <a:effectLst/>
                <a:uLnTx/>
                <a:uFillTx/>
                <a:latin typeface="Calibri"/>
                <a:ea typeface="+mn-ea"/>
                <a:cs typeface="Calibri"/>
              </a:rPr>
              <a:t> </a:t>
            </a:r>
            <a:r>
              <a:rPr kumimoji="0" sz="1800" b="0" i="0" u="none" strike="noStrike" kern="1200" cap="none" spc="-25" normalizeH="0" baseline="0" noProof="0" dirty="0">
                <a:ln>
                  <a:noFill/>
                </a:ln>
                <a:solidFill>
                  <a:srgbClr val="FFFFFF"/>
                </a:solidFill>
                <a:effectLst/>
                <a:uLnTx/>
                <a:uFillTx/>
                <a:latin typeface="Calibri"/>
                <a:ea typeface="+mn-ea"/>
                <a:cs typeface="Calibri"/>
              </a:rPr>
              <a:t>in </a:t>
            </a:r>
            <a:r>
              <a:rPr kumimoji="0" sz="1800" b="0" i="0" u="none" strike="noStrike" kern="1200" cap="none" spc="-10" normalizeH="0" baseline="0" noProof="0" dirty="0">
                <a:ln>
                  <a:noFill/>
                </a:ln>
                <a:solidFill>
                  <a:srgbClr val="FFFFFF"/>
                </a:solidFill>
                <a:effectLst/>
                <a:uLnTx/>
                <a:uFillTx/>
                <a:latin typeface="Calibri"/>
                <a:ea typeface="+mn-ea"/>
                <a:cs typeface="Calibri"/>
              </a:rPr>
              <a:t>Wechselwirkung</a:t>
            </a:r>
            <a:r>
              <a:rPr kumimoji="0" sz="1800" b="0" i="0" u="none" strike="noStrike" kern="1200" cap="none" spc="30" normalizeH="0" baseline="0" noProof="0" dirty="0">
                <a:ln>
                  <a:noFill/>
                </a:ln>
                <a:solidFill>
                  <a:srgbClr val="FFFFFF"/>
                </a:solidFill>
                <a:effectLst/>
                <a:uLnTx/>
                <a:uFillTx/>
                <a:latin typeface="Calibri"/>
                <a:ea typeface="+mn-ea"/>
                <a:cs typeface="Calibri"/>
              </a:rPr>
              <a:t> </a:t>
            </a:r>
            <a:r>
              <a:rPr kumimoji="0" sz="1800" b="0" i="0" u="none" strike="noStrike" kern="1200" cap="none" spc="-25" normalizeH="0" baseline="0" noProof="0" dirty="0">
                <a:ln>
                  <a:noFill/>
                </a:ln>
                <a:solidFill>
                  <a:srgbClr val="FFFFFF"/>
                </a:solidFill>
                <a:effectLst/>
                <a:uLnTx/>
                <a:uFillTx/>
                <a:latin typeface="Calibri"/>
                <a:ea typeface="+mn-ea"/>
                <a:cs typeface="Calibri"/>
              </a:rPr>
              <a:t>mit </a:t>
            </a:r>
            <a:r>
              <a:rPr kumimoji="0" sz="1800" b="0" i="0" u="none" strike="noStrike" kern="1200" cap="none" spc="-10" normalizeH="0" baseline="0" noProof="0" dirty="0">
                <a:ln>
                  <a:noFill/>
                </a:ln>
                <a:solidFill>
                  <a:srgbClr val="FFFFFF"/>
                </a:solidFill>
                <a:effectLst/>
                <a:uLnTx/>
                <a:uFillTx/>
                <a:latin typeface="Calibri"/>
                <a:ea typeface="+mn-ea"/>
                <a:cs typeface="Calibri"/>
              </a:rPr>
              <a:t>verschiedenen</a:t>
            </a:r>
            <a:r>
              <a:rPr kumimoji="0" sz="1800" b="0" i="0" u="none" strike="noStrike" kern="1200" cap="none" spc="1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Barrieren</a:t>
            </a:r>
            <a:r>
              <a:rPr kumimoji="0" sz="1800" b="0" i="0" u="none" strike="noStrike" kern="1200" cap="none" spc="-15" normalizeH="0" baseline="0" noProof="0" dirty="0">
                <a:ln>
                  <a:noFill/>
                </a:ln>
                <a:solidFill>
                  <a:srgbClr val="FFFFFF"/>
                </a:solidFill>
                <a:effectLst/>
                <a:uLnTx/>
                <a:uFillTx/>
                <a:latin typeface="Calibri"/>
                <a:ea typeface="+mn-ea"/>
                <a:cs typeface="Calibri"/>
              </a:rPr>
              <a:t> </a:t>
            </a:r>
            <a:r>
              <a:rPr kumimoji="0" sz="1800" b="0" i="0" u="none" strike="noStrike" kern="1200" cap="none" spc="-25" normalizeH="0" baseline="0" noProof="0" dirty="0">
                <a:ln>
                  <a:noFill/>
                </a:ln>
                <a:solidFill>
                  <a:srgbClr val="FFFFFF"/>
                </a:solidFill>
                <a:effectLst/>
                <a:uLnTx/>
                <a:uFillTx/>
                <a:latin typeface="Calibri"/>
                <a:ea typeface="+mn-ea"/>
                <a:cs typeface="Calibri"/>
              </a:rPr>
              <a:t>an </a:t>
            </a:r>
            <a:r>
              <a:rPr kumimoji="0" sz="1800" b="0" i="0" u="none" strike="noStrike" kern="1200" cap="none" spc="0" normalizeH="0" baseline="0" noProof="0" dirty="0">
                <a:ln>
                  <a:noFill/>
                </a:ln>
                <a:solidFill>
                  <a:srgbClr val="FFFFFF"/>
                </a:solidFill>
                <a:effectLst/>
                <a:uLnTx/>
                <a:uFillTx/>
                <a:latin typeface="Calibri"/>
                <a:ea typeface="+mn-ea"/>
                <a:cs typeface="Calibri"/>
              </a:rPr>
              <a:t>der</a:t>
            </a:r>
            <a:r>
              <a:rPr kumimoji="0" sz="1800" b="0" i="0" u="none" strike="noStrike" kern="1200" cap="none" spc="-5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vollen,</a:t>
            </a:r>
            <a:r>
              <a:rPr kumimoji="0" sz="1800" b="0" i="0" u="none" strike="noStrike" kern="1200" cap="none" spc="-3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wirksamen</a:t>
            </a:r>
            <a:r>
              <a:rPr kumimoji="0" sz="1800" b="0" i="0" u="none" strike="noStrike" kern="1200" cap="none" spc="-40" normalizeH="0" baseline="0" noProof="0" dirty="0">
                <a:ln>
                  <a:noFill/>
                </a:ln>
                <a:solidFill>
                  <a:srgbClr val="FFFFFF"/>
                </a:solidFill>
                <a:effectLst/>
                <a:uLnTx/>
                <a:uFillTx/>
                <a:latin typeface="Calibri"/>
                <a:ea typeface="+mn-ea"/>
                <a:cs typeface="Calibri"/>
              </a:rPr>
              <a:t> </a:t>
            </a:r>
            <a:r>
              <a:rPr kumimoji="0" sz="1800" b="0" i="0" u="none" strike="noStrike" kern="1200" cap="none" spc="-25" normalizeH="0" baseline="0" noProof="0" dirty="0">
                <a:ln>
                  <a:noFill/>
                </a:ln>
                <a:solidFill>
                  <a:srgbClr val="FFFFFF"/>
                </a:solidFill>
                <a:effectLst/>
                <a:uLnTx/>
                <a:uFillTx/>
                <a:latin typeface="Calibri"/>
                <a:ea typeface="+mn-ea"/>
                <a:cs typeface="Calibri"/>
              </a:rPr>
              <a:t>und </a:t>
            </a:r>
            <a:r>
              <a:rPr kumimoji="0" sz="1800" b="0" i="0" u="none" strike="noStrike" kern="1200" cap="none" spc="-10" normalizeH="0" baseline="0" noProof="0" dirty="0">
                <a:ln>
                  <a:noFill/>
                </a:ln>
                <a:solidFill>
                  <a:srgbClr val="FFFFFF"/>
                </a:solidFill>
                <a:effectLst/>
                <a:uLnTx/>
                <a:uFillTx/>
                <a:latin typeface="Calibri"/>
                <a:ea typeface="+mn-ea"/>
                <a:cs typeface="Calibri"/>
              </a:rPr>
              <a:t>gleichberechtigten</a:t>
            </a:r>
            <a:r>
              <a:rPr kumimoji="0" sz="1800" b="0" i="0" u="none" strike="noStrike" kern="1200" cap="none" spc="90" normalizeH="0" baseline="0" noProof="0" dirty="0">
                <a:ln>
                  <a:noFill/>
                </a:ln>
                <a:solidFill>
                  <a:srgbClr val="FFFFFF"/>
                </a:solidFill>
                <a:effectLst/>
                <a:uLnTx/>
                <a:uFillTx/>
                <a:latin typeface="Calibri"/>
                <a:ea typeface="+mn-ea"/>
                <a:cs typeface="Calibri"/>
              </a:rPr>
              <a:t> </a:t>
            </a:r>
            <a:r>
              <a:rPr kumimoji="0" sz="1800" b="0" i="0" u="none" strike="noStrike" kern="1200" cap="none" spc="-20" normalizeH="0" baseline="0" noProof="0" dirty="0">
                <a:ln>
                  <a:noFill/>
                </a:ln>
                <a:solidFill>
                  <a:srgbClr val="FFFFFF"/>
                </a:solidFill>
                <a:effectLst/>
                <a:uLnTx/>
                <a:uFillTx/>
                <a:latin typeface="Calibri"/>
                <a:ea typeface="+mn-ea"/>
                <a:cs typeface="Calibri"/>
              </a:rPr>
              <a:t>Teilhabe </a:t>
            </a:r>
            <a:r>
              <a:rPr kumimoji="0" sz="1800" b="0" i="0" u="none" strike="noStrike" kern="1200" cap="none" spc="0" normalizeH="0" baseline="0" noProof="0" dirty="0">
                <a:ln>
                  <a:noFill/>
                </a:ln>
                <a:solidFill>
                  <a:srgbClr val="FFFFFF"/>
                </a:solidFill>
                <a:effectLst/>
                <a:uLnTx/>
                <a:uFillTx/>
                <a:latin typeface="Calibri"/>
                <a:ea typeface="+mn-ea"/>
                <a:cs typeface="Calibri"/>
              </a:rPr>
              <a:t>an</a:t>
            </a:r>
            <a:r>
              <a:rPr kumimoji="0" sz="1800" b="0" i="0" u="none" strike="noStrike" kern="1200" cap="none" spc="-3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der</a:t>
            </a:r>
            <a:r>
              <a:rPr kumimoji="0" sz="1800" b="0" i="0" u="none" strike="noStrike" kern="1200" cap="none" spc="-35"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Gesellschaft</a:t>
            </a:r>
            <a:r>
              <a:rPr kumimoji="0" sz="1800" b="0" i="0" u="none" strike="noStrike" kern="1200" cap="none" spc="-10" normalizeH="0" baseline="0" noProof="0" dirty="0">
                <a:ln>
                  <a:noFill/>
                </a:ln>
                <a:solidFill>
                  <a:srgbClr val="FFFFFF"/>
                </a:solidFill>
                <a:effectLst/>
                <a:uLnTx/>
                <a:uFillTx/>
                <a:latin typeface="Calibri"/>
                <a:ea typeface="+mn-ea"/>
                <a:cs typeface="Calibri"/>
              </a:rPr>
              <a:t> hindern können</a:t>
            </a:r>
            <a:r>
              <a:rPr kumimoji="0" sz="1800" b="0" i="0" u="none" strike="noStrike" kern="1200" cap="none" spc="5" normalizeH="0" baseline="0" noProof="0" dirty="0">
                <a:ln>
                  <a:noFill/>
                </a:ln>
                <a:solidFill>
                  <a:srgbClr val="FFFFFF"/>
                </a:solidFill>
                <a:effectLst/>
                <a:uLnTx/>
                <a:uFillTx/>
                <a:latin typeface="Calibri"/>
                <a:ea typeface="+mn-ea"/>
                <a:cs typeface="Calibri"/>
              </a:rPr>
              <a:t> </a:t>
            </a:r>
            <a:r>
              <a:rPr kumimoji="0" sz="1800" b="0" i="0" u="none" strike="noStrike" kern="1200" cap="none" spc="-10" normalizeH="0" baseline="0" noProof="0" dirty="0">
                <a:ln>
                  <a:noFill/>
                </a:ln>
                <a:solidFill>
                  <a:srgbClr val="FFFFFF"/>
                </a:solidFill>
                <a:effectLst/>
                <a:uLnTx/>
                <a:uFillTx/>
                <a:latin typeface="Calibri"/>
                <a:ea typeface="+mn-ea"/>
                <a:cs typeface="Calibri"/>
              </a:rPr>
              <a:t>(UN-</a:t>
            </a:r>
            <a:r>
              <a:rPr kumimoji="0" sz="1800" b="0" i="0" u="none" strike="noStrike" kern="1200" cap="none" spc="-20" normalizeH="0" baseline="0" noProof="0" dirty="0">
                <a:ln>
                  <a:noFill/>
                </a:ln>
                <a:solidFill>
                  <a:srgbClr val="FFFFFF"/>
                </a:solidFill>
                <a:effectLst/>
                <a:uLnTx/>
                <a:uFillTx/>
                <a:latin typeface="Calibri"/>
                <a:ea typeface="+mn-ea"/>
                <a:cs typeface="Calibri"/>
              </a:rPr>
              <a:t>BRK)</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532130" marR="524510" lvl="0" indent="635"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Calibri"/>
                <a:ea typeface="+mn-ea"/>
                <a:cs typeface="Calibri"/>
              </a:rPr>
              <a:t>Oder</a:t>
            </a:r>
            <a:r>
              <a:rPr kumimoji="0" sz="1800" b="0" i="0" u="none" strike="noStrike" kern="1200" cap="none" spc="-25" normalizeH="0" baseline="0" noProof="0" dirty="0">
                <a:ln>
                  <a:noFill/>
                </a:ln>
                <a:solidFill>
                  <a:srgbClr val="FFFFFF"/>
                </a:solidFill>
                <a:effectLst/>
                <a:uLnTx/>
                <a:uFillTx/>
                <a:latin typeface="Calibri"/>
                <a:ea typeface="+mn-ea"/>
                <a:cs typeface="Calibri"/>
              </a:rPr>
              <a:t> </a:t>
            </a:r>
            <a:r>
              <a:rPr kumimoji="0" sz="1800" b="0" i="0" u="none" strike="noStrike" kern="1200" cap="none" spc="-20" normalizeH="0" baseline="0" noProof="0" dirty="0">
                <a:ln>
                  <a:noFill/>
                </a:ln>
                <a:solidFill>
                  <a:srgbClr val="FFFFFF"/>
                </a:solidFill>
                <a:effectLst/>
                <a:uLnTx/>
                <a:uFillTx/>
                <a:latin typeface="Calibri"/>
                <a:ea typeface="+mn-ea"/>
                <a:cs typeface="Calibri"/>
              </a:rPr>
              <a:t>WHO? </a:t>
            </a:r>
            <a:r>
              <a:rPr kumimoji="0" sz="1800" b="0" i="0" u="none" strike="noStrike" kern="1200" cap="none" spc="0" normalizeH="0" baseline="0" noProof="0" dirty="0">
                <a:ln>
                  <a:noFill/>
                </a:ln>
                <a:solidFill>
                  <a:srgbClr val="FFFFFF"/>
                </a:solidFill>
                <a:effectLst/>
                <a:uLnTx/>
                <a:uFillTx/>
                <a:latin typeface="Calibri"/>
                <a:ea typeface="+mn-ea"/>
                <a:cs typeface="Calibri"/>
              </a:rPr>
              <a:t>Oder</a:t>
            </a:r>
            <a:r>
              <a:rPr kumimoji="0" sz="1800" b="0" i="0" u="none" strike="noStrike" kern="1200" cap="none" spc="-10" normalizeH="0" baseline="0" noProof="0" dirty="0">
                <a:ln>
                  <a:noFill/>
                </a:ln>
                <a:solidFill>
                  <a:srgbClr val="FFFFFF"/>
                </a:solidFill>
                <a:effectLst/>
                <a:uLnTx/>
                <a:uFillTx/>
                <a:latin typeface="Calibri"/>
                <a:ea typeface="+mn-ea"/>
                <a:cs typeface="Calibri"/>
              </a:rPr>
              <a:t> </a:t>
            </a:r>
            <a:r>
              <a:rPr kumimoji="0" sz="1800" b="0" i="0" u="none" strike="noStrike" kern="1200" cap="none" spc="0" normalizeH="0" baseline="0" noProof="0" dirty="0">
                <a:ln>
                  <a:noFill/>
                </a:ln>
                <a:solidFill>
                  <a:srgbClr val="FFFFFF"/>
                </a:solidFill>
                <a:effectLst/>
                <a:uLnTx/>
                <a:uFillTx/>
                <a:latin typeface="Calibri"/>
                <a:ea typeface="+mn-ea"/>
                <a:cs typeface="Calibri"/>
              </a:rPr>
              <a:t>SGB</a:t>
            </a:r>
            <a:r>
              <a:rPr kumimoji="0" sz="1800" b="0" i="0" u="none" strike="noStrike" kern="1200" cap="none" spc="-35" normalizeH="0" baseline="0" noProof="0" dirty="0">
                <a:ln>
                  <a:noFill/>
                </a:ln>
                <a:solidFill>
                  <a:srgbClr val="FFFFFF"/>
                </a:solidFill>
                <a:effectLst/>
                <a:uLnTx/>
                <a:uFillTx/>
                <a:latin typeface="Calibri"/>
                <a:ea typeface="+mn-ea"/>
                <a:cs typeface="Calibri"/>
              </a:rPr>
              <a:t> </a:t>
            </a:r>
            <a:r>
              <a:rPr kumimoji="0" sz="1800" b="0" i="0" u="none" strike="noStrike" kern="1200" cap="none" spc="-25" normalizeH="0" baseline="0" noProof="0" dirty="0">
                <a:ln>
                  <a:noFill/>
                </a:ln>
                <a:solidFill>
                  <a:srgbClr val="FFFFFF"/>
                </a:solidFill>
                <a:effectLst/>
                <a:uLnTx/>
                <a:uFillTx/>
                <a:latin typeface="Calibri"/>
                <a:ea typeface="+mn-ea"/>
                <a:cs typeface="Calibri"/>
              </a:rPr>
              <a:t>IX?</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 name="Fußzeilenplatzhalter 1">
            <a:extLst>
              <a:ext uri="{FF2B5EF4-FFF2-40B4-BE49-F238E27FC236}">
                <a16:creationId xmlns:a16="http://schemas.microsoft.com/office/drawing/2014/main" id="{E0205E67-905A-434D-FFB7-F27D85D33DDA}"/>
              </a:ext>
            </a:extLst>
          </p:cNvPr>
          <p:cNvSpPr>
            <a:spLocks noGrp="1"/>
          </p:cNvSpPr>
          <p:nvPr>
            <p:ph type="ftr" sz="quarter" idx="11"/>
          </p:nvPr>
        </p:nvSpPr>
        <p:spPr/>
        <p:txBody>
          <a:bodyPr/>
          <a:lstStyle/>
          <a:p>
            <a:endParaRPr lang="de-DE"/>
          </a:p>
        </p:txBody>
      </p:sp>
      <p:sp>
        <p:nvSpPr>
          <p:cNvPr id="3" name="Foliennummernplatzhalter 2">
            <a:extLst>
              <a:ext uri="{FF2B5EF4-FFF2-40B4-BE49-F238E27FC236}">
                <a16:creationId xmlns:a16="http://schemas.microsoft.com/office/drawing/2014/main" id="{A579DFCE-9FE5-2CA6-2C94-5E7209785592}"/>
              </a:ext>
            </a:extLst>
          </p:cNvPr>
          <p:cNvSpPr>
            <a:spLocks noGrp="1"/>
          </p:cNvSpPr>
          <p:nvPr>
            <p:ph type="sldNum" sz="quarter" idx="12"/>
          </p:nvPr>
        </p:nvSpPr>
        <p:spPr/>
        <p:txBody>
          <a:bodyPr/>
          <a:lstStyle/>
          <a:p>
            <a:fld id="{254833C4-3289-4ABA-818E-61F9BDF6463A}" type="slidenum">
              <a:rPr lang="de-DE" smtClean="0"/>
              <a:t>57</a:t>
            </a:fld>
            <a:endParaRPr lang="de-DE"/>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310F00B-6462-411F-A9B0-24C17D4907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13" imgH="416" progId="TCLayout.ActiveDocument.1">
                  <p:embed/>
                </p:oleObj>
              </mc:Choice>
              <mc:Fallback>
                <p:oleObj name="think-cell Slide" r:id="rId5" imgW="413" imgH="416" progId="TCLayout.ActiveDocument.1">
                  <p:embed/>
                  <p:pic>
                    <p:nvPicPr>
                      <p:cNvPr id="11" name="Object 10" hidden="1">
                        <a:extLst>
                          <a:ext uri="{FF2B5EF4-FFF2-40B4-BE49-F238E27FC236}">
                            <a16:creationId xmlns:a16="http://schemas.microsoft.com/office/drawing/2014/main" id="{7310F00B-6462-411F-A9B0-24C17D4907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6A67F565-7252-3A2D-01EF-92EFAF574ADB}"/>
              </a:ext>
            </a:extLst>
          </p:cNvPr>
          <p:cNvSpPr>
            <a:spLocks noGrp="1"/>
          </p:cNvSpPr>
          <p:nvPr>
            <p:ph type="ctrTitle"/>
          </p:nvPr>
        </p:nvSpPr>
        <p:spPr>
          <a:xfrm>
            <a:off x="1356000" y="3370429"/>
            <a:ext cx="9480000" cy="1845120"/>
          </a:xfrm>
        </p:spPr>
        <p:txBody>
          <a:bodyPr/>
          <a:lstStyle/>
          <a:p>
            <a:pPr algn="ctr"/>
            <a:r>
              <a:rPr lang="de-DE" b="1" dirty="0">
                <a:latin typeface="Bradley Hand ITC" panose="03070402050302030203" pitchFamily="66" charset="0"/>
              </a:rPr>
              <a:t>Herzlichen Dank!</a:t>
            </a:r>
            <a:br>
              <a:rPr lang="de-DE" dirty="0"/>
            </a:br>
            <a:br>
              <a:rPr lang="de-DE" b="1" dirty="0">
                <a:latin typeface="Bradley Hand ITC" panose="03070402050302030203" pitchFamily="66" charset="0"/>
              </a:rPr>
            </a:br>
            <a:r>
              <a:rPr lang="de-DE" b="1" dirty="0" err="1">
                <a:solidFill>
                  <a:schemeClr val="accent3">
                    <a:lumMod val="50000"/>
                  </a:schemeClr>
                </a:solidFill>
                <a:latin typeface="Bradley Hand ITC" panose="03070402050302030203" pitchFamily="66" charset="0"/>
              </a:rPr>
              <a:t>Hasben</a:t>
            </a:r>
            <a:r>
              <a:rPr lang="de-DE" b="1" dirty="0">
                <a:solidFill>
                  <a:schemeClr val="accent3">
                    <a:lumMod val="50000"/>
                  </a:schemeClr>
                </a:solidFill>
                <a:latin typeface="Bradley Hand ITC" panose="03070402050302030203" pitchFamily="66" charset="0"/>
              </a:rPr>
              <a:t> Sie Fragen, Anregungen ….</a:t>
            </a:r>
          </a:p>
        </p:txBody>
      </p:sp>
      <p:pic>
        <p:nvPicPr>
          <p:cNvPr id="6" name="Grafik 5" descr="Gruppenbrainstorming mit einfarbiger Füllung">
            <a:extLst>
              <a:ext uri="{FF2B5EF4-FFF2-40B4-BE49-F238E27FC236}">
                <a16:creationId xmlns:a16="http://schemas.microsoft.com/office/drawing/2014/main" id="{C10A5CAA-D92F-084D-647D-1A24FF3516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43870" y="5289977"/>
            <a:ext cx="1304260" cy="1304260"/>
          </a:xfrm>
          <a:prstGeom prst="rect">
            <a:avLst/>
          </a:prstGeom>
        </p:spPr>
      </p:pic>
    </p:spTree>
    <p:extLst>
      <p:ext uri="{BB962C8B-B14F-4D97-AF65-F5344CB8AC3E}">
        <p14:creationId xmlns:p14="http://schemas.microsoft.com/office/powerpoint/2010/main" val="288017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3FA4587-6B25-6DF2-6F3E-E29E62D76826}"/>
              </a:ext>
            </a:extLst>
          </p:cNvPr>
          <p:cNvSpPr>
            <a:spLocks noGrp="1"/>
          </p:cNvSpPr>
          <p:nvPr>
            <p:ph type="title"/>
          </p:nvPr>
        </p:nvSpPr>
        <p:spPr>
          <a:xfrm>
            <a:off x="257722" y="797434"/>
            <a:ext cx="11484000" cy="332399"/>
          </a:xfrm>
        </p:spPr>
        <p:txBody>
          <a:bodyPr>
            <a:noAutofit/>
          </a:bodyPr>
          <a:lstStyle/>
          <a:p>
            <a:r>
              <a:rPr lang="de-DE" sz="2800" b="1" dirty="0">
                <a:solidFill>
                  <a:schemeClr val="accent3">
                    <a:lumMod val="25000"/>
                  </a:schemeClr>
                </a:solidFill>
              </a:rPr>
              <a:t>Inklusion in der Kinder- und Jugendhilfe – zwei Systeme treffen aufeinander</a:t>
            </a:r>
          </a:p>
        </p:txBody>
      </p:sp>
      <p:sp>
        <p:nvSpPr>
          <p:cNvPr id="2" name="Inhaltsplatzhalter 4">
            <a:extLst>
              <a:ext uri="{FF2B5EF4-FFF2-40B4-BE49-F238E27FC236}">
                <a16:creationId xmlns:a16="http://schemas.microsoft.com/office/drawing/2014/main" id="{F279E903-33FD-4610-045C-79875AD20C58}"/>
              </a:ext>
            </a:extLst>
          </p:cNvPr>
          <p:cNvSpPr txBox="1">
            <a:spLocks/>
          </p:cNvSpPr>
          <p:nvPr/>
        </p:nvSpPr>
        <p:spPr bwMode="gray">
          <a:xfrm>
            <a:off x="676303" y="1502670"/>
            <a:ext cx="3968588" cy="1906693"/>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9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Kinder- und Jugendhilfe  (SGB VIII)</a:t>
            </a:r>
          </a:p>
          <a:p>
            <a:r>
              <a:rPr lang="de-DE" dirty="0"/>
              <a:t>Fokus: Erziehungswirklichkeit </a:t>
            </a:r>
          </a:p>
          <a:p>
            <a:r>
              <a:rPr lang="de-DE" dirty="0"/>
              <a:t>Handlungslogik: (sozial-)pädagogische/ sozialarbeiterische Förderung der Erziehung von Kindern und Jugendlichen (</a:t>
            </a:r>
            <a:r>
              <a:rPr lang="de-DE" b="1" dirty="0">
                <a:solidFill>
                  <a:schemeClr val="accent1"/>
                </a:solidFill>
              </a:rPr>
              <a:t>erzieherischer Bedarf</a:t>
            </a:r>
            <a:r>
              <a:rPr lang="de-DE" dirty="0"/>
              <a:t>)</a:t>
            </a:r>
          </a:p>
        </p:txBody>
      </p:sp>
      <p:sp>
        <p:nvSpPr>
          <p:cNvPr id="3" name="Inhaltsplatzhalter 5">
            <a:extLst>
              <a:ext uri="{FF2B5EF4-FFF2-40B4-BE49-F238E27FC236}">
                <a16:creationId xmlns:a16="http://schemas.microsoft.com/office/drawing/2014/main" id="{B22F9247-57E0-780C-AC93-E16D914EAE71}"/>
              </a:ext>
            </a:extLst>
          </p:cNvPr>
          <p:cNvSpPr txBox="1">
            <a:spLocks/>
          </p:cNvSpPr>
          <p:nvPr/>
        </p:nvSpPr>
        <p:spPr>
          <a:xfrm>
            <a:off x="7873462" y="1250865"/>
            <a:ext cx="4318538" cy="3443141"/>
          </a:xfrm>
          <a:prstGeom prst="rect">
            <a:avLst/>
          </a:prstGeom>
        </p:spPr>
        <p:txBody>
          <a:bodyPr anchor="t" anchorCtr="0"/>
          <a:lstStyle>
            <a:lvl1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360000" indent="-180000" algn="l" defTabSz="914400" rtl="0" eaLnBrk="1" latinLnBrk="0" hangingPunct="1">
              <a:lnSpc>
                <a:spcPct val="9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Eingliederungshilfe (SGB IX)</a:t>
            </a:r>
          </a:p>
          <a:p>
            <a:r>
              <a:rPr lang="de-DE" dirty="0"/>
              <a:t>Fokus: Teilhabebeeinträchtigung und Einschränkung der Funktionsfähigkeit (ICF)</a:t>
            </a:r>
          </a:p>
          <a:p>
            <a:r>
              <a:rPr lang="de-DE" dirty="0"/>
              <a:t>Handlungslogik: Erbringung von </a:t>
            </a:r>
            <a:r>
              <a:rPr lang="de-DE" b="1" dirty="0">
                <a:solidFill>
                  <a:schemeClr val="accent3">
                    <a:lumMod val="50000"/>
                  </a:schemeClr>
                </a:solidFill>
              </a:rPr>
              <a:t>Teilhabeleistungen</a:t>
            </a:r>
            <a:r>
              <a:rPr lang="de-DE" dirty="0"/>
              <a:t> (§99 SGB IX) nach Klassifikation (ICF) (§120 SGB IX)</a:t>
            </a:r>
          </a:p>
        </p:txBody>
      </p:sp>
      <p:sp>
        <p:nvSpPr>
          <p:cNvPr id="17" name="Legende: mit Pfeil nach oben 16">
            <a:extLst>
              <a:ext uri="{FF2B5EF4-FFF2-40B4-BE49-F238E27FC236}">
                <a16:creationId xmlns:a16="http://schemas.microsoft.com/office/drawing/2014/main" id="{E3E92B02-9D16-F88E-9CCA-C44FEFFE7067}"/>
              </a:ext>
            </a:extLst>
          </p:cNvPr>
          <p:cNvSpPr/>
          <p:nvPr/>
        </p:nvSpPr>
        <p:spPr bwMode="gray">
          <a:xfrm>
            <a:off x="715609" y="4357502"/>
            <a:ext cx="3226086" cy="1906692"/>
          </a:xfrm>
          <a:prstGeom prst="upArrowCallou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Voraussetzung für Leistungsanspruch: „Erzieherische/ erziehungsspezifische Bedarfe“</a:t>
            </a:r>
          </a:p>
        </p:txBody>
      </p:sp>
      <p:sp>
        <p:nvSpPr>
          <p:cNvPr id="18" name="Legende: mit Pfeil nach oben 17">
            <a:extLst>
              <a:ext uri="{FF2B5EF4-FFF2-40B4-BE49-F238E27FC236}">
                <a16:creationId xmlns:a16="http://schemas.microsoft.com/office/drawing/2014/main" id="{63715A86-51AF-791E-D6D3-2CEB9BBFC4E3}"/>
              </a:ext>
            </a:extLst>
          </p:cNvPr>
          <p:cNvSpPr/>
          <p:nvPr/>
        </p:nvSpPr>
        <p:spPr bwMode="gray">
          <a:xfrm>
            <a:off x="8615964" y="4321169"/>
            <a:ext cx="3226086" cy="1906692"/>
          </a:xfrm>
          <a:prstGeom prst="upArrowCallout">
            <a:avLst/>
          </a:prstGeom>
          <a:solidFill>
            <a:schemeClr val="tx2">
              <a:lumMod val="75000"/>
              <a:lumOff val="2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Voraussetzung für Leistungsanspruch: behinderungsbedingte Bedarfe</a:t>
            </a:r>
          </a:p>
        </p:txBody>
      </p:sp>
      <p:sp>
        <p:nvSpPr>
          <p:cNvPr id="19" name="Ellipse 18">
            <a:extLst>
              <a:ext uri="{FF2B5EF4-FFF2-40B4-BE49-F238E27FC236}">
                <a16:creationId xmlns:a16="http://schemas.microsoft.com/office/drawing/2014/main" id="{6C3E7E4D-1D86-A39C-0040-6FCCA6DD6A97}"/>
              </a:ext>
            </a:extLst>
          </p:cNvPr>
          <p:cNvSpPr/>
          <p:nvPr/>
        </p:nvSpPr>
        <p:spPr bwMode="gray">
          <a:xfrm>
            <a:off x="676303" y="3409363"/>
            <a:ext cx="3226086" cy="814227"/>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Hilfeplanung</a:t>
            </a:r>
          </a:p>
        </p:txBody>
      </p:sp>
      <p:sp>
        <p:nvSpPr>
          <p:cNvPr id="20" name="Ellipse 19">
            <a:extLst>
              <a:ext uri="{FF2B5EF4-FFF2-40B4-BE49-F238E27FC236}">
                <a16:creationId xmlns:a16="http://schemas.microsoft.com/office/drawing/2014/main" id="{D4994837-23C0-7BE0-4CF7-B27D1B1DDF7D}"/>
              </a:ext>
            </a:extLst>
          </p:cNvPr>
          <p:cNvSpPr/>
          <p:nvPr/>
        </p:nvSpPr>
        <p:spPr bwMode="gray">
          <a:xfrm>
            <a:off x="8515636" y="3282220"/>
            <a:ext cx="3226086" cy="1038949"/>
          </a:xfrm>
          <a:prstGeom prst="ellipse">
            <a:avLst/>
          </a:prstGeom>
          <a:solidFill>
            <a:schemeClr val="tx2">
              <a:lumMod val="75000"/>
              <a:lumOff val="2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Individuelle Teilhabeplanung/ Gesamtplanverfahren</a:t>
            </a:r>
          </a:p>
        </p:txBody>
      </p:sp>
      <p:sp>
        <p:nvSpPr>
          <p:cNvPr id="4" name="Rechteck 3">
            <a:extLst>
              <a:ext uri="{FF2B5EF4-FFF2-40B4-BE49-F238E27FC236}">
                <a16:creationId xmlns:a16="http://schemas.microsoft.com/office/drawing/2014/main" id="{6795ECEB-5AE2-1133-5AE0-AAE99A636EEE}"/>
              </a:ext>
            </a:extLst>
          </p:cNvPr>
          <p:cNvSpPr/>
          <p:nvPr/>
        </p:nvSpPr>
        <p:spPr bwMode="gray">
          <a:xfrm>
            <a:off x="4428187" y="3112766"/>
            <a:ext cx="3484581" cy="3115095"/>
          </a:xfrm>
          <a:prstGeom prst="rect">
            <a:avLst/>
          </a:prstGeom>
          <a:solidFill>
            <a:schemeClr val="tx2">
              <a:lumMod val="75000"/>
              <a:lumOff val="25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600" b="0" i="0" dirty="0">
                <a:solidFill>
                  <a:schemeClr val="bg1"/>
                </a:solidFill>
                <a:effectLst/>
                <a:latin typeface="Arial" panose="020B0604020202020204" pitchFamily="34" charset="0"/>
              </a:rPr>
              <a:t>„… Menschen, die wesentlich in der gleichberechtigten Teilhabe an der Gesellschaft eingeschränkt sind (wesentliche Behinderung) oder von einer solchen wesentlichen Behinderung bedroht sind, wenn und solange nach der Besonderheit des Einzelfalles Aussicht besteht, dass die Aufgabe der Eingliederungshilfe nach § 90 erfüllt werden kann.“(</a:t>
            </a:r>
            <a:r>
              <a:rPr lang="de-DE" sz="1600" b="1" i="0" dirty="0">
                <a:solidFill>
                  <a:schemeClr val="bg1"/>
                </a:solidFill>
                <a:effectLst/>
                <a:latin typeface="Arial" panose="020B0604020202020204" pitchFamily="34" charset="0"/>
              </a:rPr>
              <a:t>§ 99 SGB IX</a:t>
            </a:r>
          </a:p>
          <a:p>
            <a:pPr algn="ctr"/>
            <a:r>
              <a:rPr lang="de-DE" sz="1600" dirty="0">
                <a:solidFill>
                  <a:schemeClr val="bg1"/>
                </a:solidFill>
                <a:sym typeface="Arial"/>
              </a:rPr>
              <a:t>, Abs.1)</a:t>
            </a:r>
          </a:p>
        </p:txBody>
      </p:sp>
      <p:sp>
        <p:nvSpPr>
          <p:cNvPr id="5" name="Fußzeilenplatzhalter 4">
            <a:extLst>
              <a:ext uri="{FF2B5EF4-FFF2-40B4-BE49-F238E27FC236}">
                <a16:creationId xmlns:a16="http://schemas.microsoft.com/office/drawing/2014/main" id="{5A2F8312-3496-266C-A5B9-EFE30CCBCC5F}"/>
              </a:ext>
            </a:extLst>
          </p:cNvPr>
          <p:cNvSpPr>
            <a:spLocks noGrp="1"/>
          </p:cNvSpPr>
          <p:nvPr>
            <p:ph type="ftr" sz="quarter" idx="3"/>
          </p:nvPr>
        </p:nvSpPr>
        <p:spPr/>
        <p:txBody>
          <a:bodyPr/>
          <a:lstStyle/>
          <a:p>
            <a:endParaRPr lang="de-DE" dirty="0"/>
          </a:p>
        </p:txBody>
      </p:sp>
      <p:sp>
        <p:nvSpPr>
          <p:cNvPr id="9" name="Foliennummernplatzhalter 8">
            <a:extLst>
              <a:ext uri="{FF2B5EF4-FFF2-40B4-BE49-F238E27FC236}">
                <a16:creationId xmlns:a16="http://schemas.microsoft.com/office/drawing/2014/main" id="{A8611D12-1DDE-E14B-2C5F-4A7A8B8F5A70}"/>
              </a:ext>
            </a:extLst>
          </p:cNvPr>
          <p:cNvSpPr>
            <a:spLocks noGrp="1"/>
          </p:cNvSpPr>
          <p:nvPr>
            <p:ph type="sldNum" sz="quarter" idx="4"/>
          </p:nvPr>
        </p:nvSpPr>
        <p:spPr/>
        <p:txBody>
          <a:bodyPr/>
          <a:lstStyle/>
          <a:p>
            <a:fld id="{3D23FD3E-EA92-4EF9-B826-0F4AC5D6052A}" type="slidenum">
              <a:rPr lang="de-DE" smtClean="0"/>
              <a:pPr/>
              <a:t>6</a:t>
            </a:fld>
            <a:endParaRPr lang="de-DE" dirty="0"/>
          </a:p>
        </p:txBody>
      </p:sp>
    </p:spTree>
    <p:extLst>
      <p:ext uri="{BB962C8B-B14F-4D97-AF65-F5344CB8AC3E}">
        <p14:creationId xmlns:p14="http://schemas.microsoft.com/office/powerpoint/2010/main" val="210774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2EEAE9B-A672-7726-AFB2-FF0C8315FE1E}"/>
              </a:ext>
            </a:extLst>
          </p:cNvPr>
          <p:cNvSpPr/>
          <p:nvPr/>
        </p:nvSpPr>
        <p:spPr bwMode="gray">
          <a:xfrm>
            <a:off x="9784367" y="2094836"/>
            <a:ext cx="1721102" cy="586267"/>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INSOFA</a:t>
            </a:r>
          </a:p>
        </p:txBody>
      </p:sp>
      <p:sp>
        <p:nvSpPr>
          <p:cNvPr id="59" name="Ellipse 58">
            <a:extLst>
              <a:ext uri="{FF2B5EF4-FFF2-40B4-BE49-F238E27FC236}">
                <a16:creationId xmlns:a16="http://schemas.microsoft.com/office/drawing/2014/main" id="{AB5E3241-B831-D2E3-65BB-502F61A96851}"/>
              </a:ext>
            </a:extLst>
          </p:cNvPr>
          <p:cNvSpPr/>
          <p:nvPr/>
        </p:nvSpPr>
        <p:spPr bwMode="gray">
          <a:xfrm>
            <a:off x="144490" y="0"/>
            <a:ext cx="11903022" cy="6753305"/>
          </a:xfrm>
          <a:prstGeom prst="ellipse">
            <a:avLst/>
          </a:prstGeom>
          <a:no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endParaRPr>
          </a:p>
        </p:txBody>
      </p:sp>
      <p:sp>
        <p:nvSpPr>
          <p:cNvPr id="2" name="Titel 1">
            <a:extLst>
              <a:ext uri="{FF2B5EF4-FFF2-40B4-BE49-F238E27FC236}">
                <a16:creationId xmlns:a16="http://schemas.microsoft.com/office/drawing/2014/main" id="{CDCF9A5F-7653-5175-9267-3C169AA9488B}"/>
              </a:ext>
            </a:extLst>
          </p:cNvPr>
          <p:cNvSpPr>
            <a:spLocks noGrp="1"/>
          </p:cNvSpPr>
          <p:nvPr>
            <p:ph type="title"/>
          </p:nvPr>
        </p:nvSpPr>
        <p:spPr>
          <a:xfrm>
            <a:off x="1492369" y="200864"/>
            <a:ext cx="5149414" cy="332399"/>
          </a:xfrm>
        </p:spPr>
        <p:txBody>
          <a:bodyPr>
            <a:normAutofit/>
          </a:bodyPr>
          <a:lstStyle/>
          <a:p>
            <a:r>
              <a:rPr lang="de-DE" b="1" dirty="0"/>
              <a:t>Inklusive Kinder- und Jugendhilfe</a:t>
            </a:r>
          </a:p>
        </p:txBody>
      </p:sp>
      <p:sp>
        <p:nvSpPr>
          <p:cNvPr id="9" name="Ellipse 8">
            <a:extLst>
              <a:ext uri="{FF2B5EF4-FFF2-40B4-BE49-F238E27FC236}">
                <a16:creationId xmlns:a16="http://schemas.microsoft.com/office/drawing/2014/main" id="{E9936BC4-2335-0AF0-C8F9-97121BA20810}"/>
              </a:ext>
            </a:extLst>
          </p:cNvPr>
          <p:cNvSpPr/>
          <p:nvPr/>
        </p:nvSpPr>
        <p:spPr bwMode="gray">
          <a:xfrm>
            <a:off x="3459273" y="2168393"/>
            <a:ext cx="1897252" cy="1551432"/>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Rechtskreis SGB VIII</a:t>
            </a:r>
          </a:p>
        </p:txBody>
      </p:sp>
      <p:sp>
        <p:nvSpPr>
          <p:cNvPr id="10" name="Gleichschenkliges Dreieck 9">
            <a:extLst>
              <a:ext uri="{FF2B5EF4-FFF2-40B4-BE49-F238E27FC236}">
                <a16:creationId xmlns:a16="http://schemas.microsoft.com/office/drawing/2014/main" id="{5C5E6E2F-CEE9-CC3C-49E8-A42EDACA13BF}"/>
              </a:ext>
            </a:extLst>
          </p:cNvPr>
          <p:cNvSpPr/>
          <p:nvPr/>
        </p:nvSpPr>
        <p:spPr bwMode="gray">
          <a:xfrm>
            <a:off x="2239941" y="600583"/>
            <a:ext cx="5949108" cy="1501528"/>
          </a:xfrm>
          <a:prstGeom prst="triangle">
            <a:avLst>
              <a:gd name="adj" fmla="val 45926"/>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Inklusive Kinder- und Jugendhilfe unter dem Dach des Jugendamtes ab 2028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12" name="Pfeil: nach rechts 11">
            <a:extLst>
              <a:ext uri="{FF2B5EF4-FFF2-40B4-BE49-F238E27FC236}">
                <a16:creationId xmlns:a16="http://schemas.microsoft.com/office/drawing/2014/main" id="{1A5F27E5-D81E-866D-A81A-F39947A9BB11}"/>
              </a:ext>
            </a:extLst>
          </p:cNvPr>
          <p:cNvSpPr/>
          <p:nvPr/>
        </p:nvSpPr>
        <p:spPr bwMode="gray">
          <a:xfrm rot="5400000">
            <a:off x="5120770" y="5104189"/>
            <a:ext cx="554800" cy="473725"/>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endParaRPr>
          </a:p>
        </p:txBody>
      </p:sp>
      <p:sp>
        <p:nvSpPr>
          <p:cNvPr id="13" name="Rechteck: abgerundete Ecken 12">
            <a:extLst>
              <a:ext uri="{FF2B5EF4-FFF2-40B4-BE49-F238E27FC236}">
                <a16:creationId xmlns:a16="http://schemas.microsoft.com/office/drawing/2014/main" id="{5DC5252C-31F8-EB7D-7F72-2C1573D5044A}"/>
              </a:ext>
            </a:extLst>
          </p:cNvPr>
          <p:cNvSpPr/>
          <p:nvPr/>
        </p:nvSpPr>
        <p:spPr bwMode="gray">
          <a:xfrm>
            <a:off x="3232645" y="5683668"/>
            <a:ext cx="4750244" cy="554800"/>
          </a:xfrm>
          <a:prstGeom prst="roundRect">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Inklusiver Kinderschutz</a:t>
            </a:r>
          </a:p>
        </p:txBody>
      </p:sp>
      <p:pic>
        <p:nvPicPr>
          <p:cNvPr id="15" name="Grafik 14">
            <a:extLst>
              <a:ext uri="{FF2B5EF4-FFF2-40B4-BE49-F238E27FC236}">
                <a16:creationId xmlns:a16="http://schemas.microsoft.com/office/drawing/2014/main" id="{107769AA-6898-EDEC-E5D1-C94AFF2FD80A}"/>
              </a:ext>
            </a:extLst>
          </p:cNvPr>
          <p:cNvPicPr>
            <a:picLocks noChangeAspect="1"/>
          </p:cNvPicPr>
          <p:nvPr/>
        </p:nvPicPr>
        <p:blipFill>
          <a:blip r:embed="rId2"/>
          <a:stretch>
            <a:fillRect/>
          </a:stretch>
        </p:blipFill>
        <p:spPr>
          <a:xfrm>
            <a:off x="10932251" y="4714310"/>
            <a:ext cx="1105461" cy="1506874"/>
          </a:xfrm>
          <a:prstGeom prst="rect">
            <a:avLst/>
          </a:prstGeom>
        </p:spPr>
      </p:pic>
      <p:sp>
        <p:nvSpPr>
          <p:cNvPr id="16" name="Ellipse 15">
            <a:extLst>
              <a:ext uri="{FF2B5EF4-FFF2-40B4-BE49-F238E27FC236}">
                <a16:creationId xmlns:a16="http://schemas.microsoft.com/office/drawing/2014/main" id="{D5D43905-6BCA-E2ED-CB12-64D77A254428}"/>
              </a:ext>
            </a:extLst>
          </p:cNvPr>
          <p:cNvSpPr/>
          <p:nvPr/>
        </p:nvSpPr>
        <p:spPr bwMode="gray">
          <a:xfrm>
            <a:off x="4930525" y="2183410"/>
            <a:ext cx="2027288" cy="1551432"/>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17" name="Textfeld 16">
            <a:extLst>
              <a:ext uri="{FF2B5EF4-FFF2-40B4-BE49-F238E27FC236}">
                <a16:creationId xmlns:a16="http://schemas.microsoft.com/office/drawing/2014/main" id="{2ED288A9-F215-9FD6-2CCE-743890CEBE0B}"/>
              </a:ext>
            </a:extLst>
          </p:cNvPr>
          <p:cNvSpPr txBox="1"/>
          <p:nvPr/>
        </p:nvSpPr>
        <p:spPr>
          <a:xfrm>
            <a:off x="3632952" y="2540060"/>
            <a:ext cx="138946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Rechtskreis  SBG VIII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a:rPr>
              <a:t>LKG NRW</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feld 17">
            <a:extLst>
              <a:ext uri="{FF2B5EF4-FFF2-40B4-BE49-F238E27FC236}">
                <a16:creationId xmlns:a16="http://schemas.microsoft.com/office/drawing/2014/main" id="{D09A93EB-9843-87D6-DAD5-C57324C61044}"/>
              </a:ext>
            </a:extLst>
          </p:cNvPr>
          <p:cNvSpPr txBox="1"/>
          <p:nvPr/>
        </p:nvSpPr>
        <p:spPr>
          <a:xfrm>
            <a:off x="5476007" y="2693144"/>
            <a:ext cx="140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Rechtskreis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EGH</a:t>
            </a:r>
          </a:p>
        </p:txBody>
      </p:sp>
      <p:sp>
        <p:nvSpPr>
          <p:cNvPr id="20" name="Geschweifte Klammer links 19">
            <a:extLst>
              <a:ext uri="{FF2B5EF4-FFF2-40B4-BE49-F238E27FC236}">
                <a16:creationId xmlns:a16="http://schemas.microsoft.com/office/drawing/2014/main" id="{3FD439A4-EB18-A956-38A7-2667E6C40EA3}"/>
              </a:ext>
            </a:extLst>
          </p:cNvPr>
          <p:cNvSpPr/>
          <p:nvPr/>
        </p:nvSpPr>
        <p:spPr bwMode="gray">
          <a:xfrm>
            <a:off x="1810224" y="1431228"/>
            <a:ext cx="571304" cy="4091534"/>
          </a:xfrm>
          <a:prstGeom prst="leftBrace">
            <a:avLst/>
          </a:pr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egende: mit gebogener Doppellinie 21">
            <a:extLst>
              <a:ext uri="{FF2B5EF4-FFF2-40B4-BE49-F238E27FC236}">
                <a16:creationId xmlns:a16="http://schemas.microsoft.com/office/drawing/2014/main" id="{A0570DE4-0BF0-AFF8-6E3F-36C84C7D1334}"/>
              </a:ext>
            </a:extLst>
          </p:cNvPr>
          <p:cNvSpPr/>
          <p:nvPr/>
        </p:nvSpPr>
        <p:spPr bwMode="gray">
          <a:xfrm>
            <a:off x="497174" y="2674793"/>
            <a:ext cx="1296365" cy="1145084"/>
          </a:xfrm>
          <a:prstGeom prst="borderCallout3">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Hilfe aus einer Hand</a:t>
            </a:r>
          </a:p>
        </p:txBody>
      </p:sp>
      <p:sp>
        <p:nvSpPr>
          <p:cNvPr id="26" name="Textfeld 25">
            <a:extLst>
              <a:ext uri="{FF2B5EF4-FFF2-40B4-BE49-F238E27FC236}">
                <a16:creationId xmlns:a16="http://schemas.microsoft.com/office/drawing/2014/main" id="{B414EC04-2CD3-FC17-25D4-69E3803472F8}"/>
              </a:ext>
            </a:extLst>
          </p:cNvPr>
          <p:cNvSpPr txBox="1"/>
          <p:nvPr/>
        </p:nvSpPr>
        <p:spPr>
          <a:xfrm>
            <a:off x="2634565" y="4576840"/>
            <a:ext cx="377483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Beratung in „verständlicher, nachvollziehbarer und wahrnehmbarer Form“</a:t>
            </a:r>
          </a:p>
        </p:txBody>
      </p:sp>
      <p:sp>
        <p:nvSpPr>
          <p:cNvPr id="31" name="Textfeld 30">
            <a:extLst>
              <a:ext uri="{FF2B5EF4-FFF2-40B4-BE49-F238E27FC236}">
                <a16:creationId xmlns:a16="http://schemas.microsoft.com/office/drawing/2014/main" id="{21334210-C9E1-9F4C-86D7-98C98E7D0E2B}"/>
              </a:ext>
            </a:extLst>
          </p:cNvPr>
          <p:cNvSpPr txBox="1"/>
          <p:nvPr/>
        </p:nvSpPr>
        <p:spPr>
          <a:xfrm>
            <a:off x="6325591" y="4359566"/>
            <a:ext cx="16918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Verfahrenslotse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 § 10b SGB VIII</a:t>
            </a:r>
          </a:p>
        </p:txBody>
      </p:sp>
      <p:sp>
        <p:nvSpPr>
          <p:cNvPr id="32" name="Textfeld 31">
            <a:extLst>
              <a:ext uri="{FF2B5EF4-FFF2-40B4-BE49-F238E27FC236}">
                <a16:creationId xmlns:a16="http://schemas.microsoft.com/office/drawing/2014/main" id="{2AE06169-85E7-7F8C-EB17-CA8FBC7B1AF1}"/>
              </a:ext>
            </a:extLst>
          </p:cNvPr>
          <p:cNvSpPr txBox="1"/>
          <p:nvPr/>
        </p:nvSpPr>
        <p:spPr>
          <a:xfrm>
            <a:off x="8010347" y="4613811"/>
            <a:ext cx="263457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Gefährdungseinschätzung unter Berücksichtigung besonderer behinderungsbedingter  Schutzbedürfnisse </a:t>
            </a:r>
          </a:p>
        </p:txBody>
      </p:sp>
      <p:sp>
        <p:nvSpPr>
          <p:cNvPr id="33" name="Textfeld 32">
            <a:extLst>
              <a:ext uri="{FF2B5EF4-FFF2-40B4-BE49-F238E27FC236}">
                <a16:creationId xmlns:a16="http://schemas.microsoft.com/office/drawing/2014/main" id="{50763B3B-6078-1B9E-CCD6-67F46240F117}"/>
              </a:ext>
            </a:extLst>
          </p:cNvPr>
          <p:cNvSpPr txBox="1"/>
          <p:nvPr/>
        </p:nvSpPr>
        <p:spPr>
          <a:xfrm>
            <a:off x="416288" y="3989109"/>
            <a:ext cx="15313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Erziehung, Teilhabe und Schutz</a:t>
            </a:r>
          </a:p>
        </p:txBody>
      </p:sp>
      <p:sp>
        <p:nvSpPr>
          <p:cNvPr id="34" name="Ellipse 33">
            <a:extLst>
              <a:ext uri="{FF2B5EF4-FFF2-40B4-BE49-F238E27FC236}">
                <a16:creationId xmlns:a16="http://schemas.microsoft.com/office/drawing/2014/main" id="{223DEE96-2567-0681-1C9E-1945A36377F7}"/>
              </a:ext>
            </a:extLst>
          </p:cNvPr>
          <p:cNvSpPr/>
          <p:nvPr/>
        </p:nvSpPr>
        <p:spPr bwMode="gray">
          <a:xfrm>
            <a:off x="7308762" y="386399"/>
            <a:ext cx="1632727" cy="1094128"/>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Freie KJH</a:t>
            </a:r>
          </a:p>
        </p:txBody>
      </p:sp>
      <p:sp>
        <p:nvSpPr>
          <p:cNvPr id="35" name="Ellipse 34">
            <a:extLst>
              <a:ext uri="{FF2B5EF4-FFF2-40B4-BE49-F238E27FC236}">
                <a16:creationId xmlns:a16="http://schemas.microsoft.com/office/drawing/2014/main" id="{E6CC41A1-8F30-5968-B95E-C11D4BC4F377}"/>
              </a:ext>
            </a:extLst>
          </p:cNvPr>
          <p:cNvSpPr/>
          <p:nvPr/>
        </p:nvSpPr>
        <p:spPr bwMode="gray">
          <a:xfrm>
            <a:off x="8774177" y="485398"/>
            <a:ext cx="1736202" cy="1006170"/>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Schule</a:t>
            </a:r>
          </a:p>
        </p:txBody>
      </p:sp>
      <p:sp>
        <p:nvSpPr>
          <p:cNvPr id="36" name="Ellipse 35">
            <a:extLst>
              <a:ext uri="{FF2B5EF4-FFF2-40B4-BE49-F238E27FC236}">
                <a16:creationId xmlns:a16="http://schemas.microsoft.com/office/drawing/2014/main" id="{1E2BB1E0-F28F-538A-45F4-40F56BBBCF62}"/>
              </a:ext>
            </a:extLst>
          </p:cNvPr>
          <p:cNvSpPr/>
          <p:nvPr/>
        </p:nvSpPr>
        <p:spPr bwMode="gray">
          <a:xfrm>
            <a:off x="10047386" y="1185549"/>
            <a:ext cx="1874729" cy="1094128"/>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Gesund-</a:t>
            </a:r>
            <a:r>
              <a:rPr kumimoji="0" lang="de-DE" sz="1800" b="0" i="0" u="none" strike="noStrike" kern="1200" cap="none" spc="0" normalizeH="0" baseline="0" noProof="0" dirty="0" err="1">
                <a:ln>
                  <a:noFill/>
                </a:ln>
                <a:solidFill>
                  <a:prstClr val="white"/>
                </a:solidFill>
                <a:effectLst/>
                <a:uLnTx/>
                <a:uFillTx/>
                <a:latin typeface="Calibri"/>
                <a:ea typeface="+mn-ea"/>
                <a:cs typeface="+mn-cs"/>
                <a:sym typeface="Arial"/>
              </a:rPr>
              <a:t>heitswesen</a:t>
            </a:r>
            <a:endParaRPr kumimoji="0" lang="de-DE"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37" name="Ellipse 36">
            <a:extLst>
              <a:ext uri="{FF2B5EF4-FFF2-40B4-BE49-F238E27FC236}">
                <a16:creationId xmlns:a16="http://schemas.microsoft.com/office/drawing/2014/main" id="{AC4CEAB7-8C47-1AF1-F0FD-6EFCE9EC30BD}"/>
              </a:ext>
            </a:extLst>
          </p:cNvPr>
          <p:cNvSpPr/>
          <p:nvPr/>
        </p:nvSpPr>
        <p:spPr bwMode="gray">
          <a:xfrm>
            <a:off x="8066735" y="1642594"/>
            <a:ext cx="1975471" cy="1006170"/>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Justiz/Polizei</a:t>
            </a:r>
          </a:p>
        </p:txBody>
      </p:sp>
      <p:sp>
        <p:nvSpPr>
          <p:cNvPr id="60" name="Textfeld 59">
            <a:extLst>
              <a:ext uri="{FF2B5EF4-FFF2-40B4-BE49-F238E27FC236}">
                <a16:creationId xmlns:a16="http://schemas.microsoft.com/office/drawing/2014/main" id="{34C67C7E-E66C-3D18-C96A-E751E71DA16C}"/>
              </a:ext>
            </a:extLst>
          </p:cNvPr>
          <p:cNvSpPr txBox="1"/>
          <p:nvPr/>
        </p:nvSpPr>
        <p:spPr>
          <a:xfrm>
            <a:off x="5944169" y="431710"/>
            <a:ext cx="25468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Sozialraum</a:t>
            </a:r>
          </a:p>
        </p:txBody>
      </p:sp>
      <p:sp>
        <p:nvSpPr>
          <p:cNvPr id="23" name="Denkblase: wolkenförmig 22">
            <a:extLst>
              <a:ext uri="{FF2B5EF4-FFF2-40B4-BE49-F238E27FC236}">
                <a16:creationId xmlns:a16="http://schemas.microsoft.com/office/drawing/2014/main" id="{FF053D5F-0FC6-3EC8-5988-5380584EF581}"/>
              </a:ext>
            </a:extLst>
          </p:cNvPr>
          <p:cNvSpPr/>
          <p:nvPr/>
        </p:nvSpPr>
        <p:spPr bwMode="gray">
          <a:xfrm>
            <a:off x="10619861" y="3439807"/>
            <a:ext cx="1589590" cy="1314839"/>
          </a:xfrm>
          <a:prstGeom prst="cloudCallou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mn-cs"/>
                <a:sym typeface="Arial"/>
              </a:rPr>
              <a:t>So einfach …. </a:t>
            </a:r>
          </a:p>
        </p:txBody>
      </p:sp>
      <p:pic>
        <p:nvPicPr>
          <p:cNvPr id="1026" name="Picture 2" descr="Netzwerk | by NetCare in Trier">
            <a:extLst>
              <a:ext uri="{FF2B5EF4-FFF2-40B4-BE49-F238E27FC236}">
                <a16:creationId xmlns:a16="http://schemas.microsoft.com/office/drawing/2014/main" id="{50611388-0EDD-5A1A-F444-82E930ECE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121" y="1168237"/>
            <a:ext cx="3794629" cy="1328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50C4C7F-DC26-9A86-AC50-DA305D7B4993}"/>
              </a:ext>
            </a:extLst>
          </p:cNvPr>
          <p:cNvSpPr txBox="1"/>
          <p:nvPr/>
        </p:nvSpPr>
        <p:spPr>
          <a:xfrm>
            <a:off x="7539739" y="1455687"/>
            <a:ext cx="2594080" cy="369332"/>
          </a:xfrm>
          <a:prstGeom prst="rect">
            <a:avLst/>
          </a:prstGeom>
          <a:noFill/>
        </p:spPr>
        <p:txBody>
          <a:bodyPr wrap="square" rtlCol="0">
            <a:spAutoFit/>
          </a:bodyPr>
          <a:lstStyle/>
          <a:p>
            <a:r>
              <a:rPr lang="de-DE" b="1" dirty="0">
                <a:solidFill>
                  <a:srgbClr val="FF0000"/>
                </a:solidFill>
              </a:rPr>
              <a:t>Netzwerk Kinderschutz</a:t>
            </a:r>
          </a:p>
        </p:txBody>
      </p:sp>
      <p:sp>
        <p:nvSpPr>
          <p:cNvPr id="5" name="Ellipse 4">
            <a:extLst>
              <a:ext uri="{FF2B5EF4-FFF2-40B4-BE49-F238E27FC236}">
                <a16:creationId xmlns:a16="http://schemas.microsoft.com/office/drawing/2014/main" id="{C876619D-94BC-3F3D-1D18-BF9B7AFA26BD}"/>
              </a:ext>
            </a:extLst>
          </p:cNvPr>
          <p:cNvSpPr/>
          <p:nvPr/>
        </p:nvSpPr>
        <p:spPr bwMode="gray">
          <a:xfrm>
            <a:off x="8902348" y="2309570"/>
            <a:ext cx="1381558" cy="773543"/>
          </a:xfrm>
          <a:prstGeom prst="ellipse">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sym typeface="Arial"/>
              </a:rPr>
              <a:t>Frühe Hilfen</a:t>
            </a:r>
          </a:p>
        </p:txBody>
      </p:sp>
      <p:sp>
        <p:nvSpPr>
          <p:cNvPr id="8" name="Fußzeilenplatzhalter 7">
            <a:extLst>
              <a:ext uri="{FF2B5EF4-FFF2-40B4-BE49-F238E27FC236}">
                <a16:creationId xmlns:a16="http://schemas.microsoft.com/office/drawing/2014/main" id="{EBEDA70A-E7CD-A60A-AFA9-2BC4DC7AB1DB}"/>
              </a:ext>
            </a:extLst>
          </p:cNvPr>
          <p:cNvSpPr>
            <a:spLocks noGrp="1"/>
          </p:cNvSpPr>
          <p:nvPr>
            <p:ph type="ftr" sz="quarter" idx="3"/>
          </p:nvPr>
        </p:nvSpPr>
        <p:spPr/>
        <p:txBody>
          <a:bodyPr/>
          <a:lstStyle/>
          <a:p>
            <a:endParaRPr lang="de-DE" dirty="0"/>
          </a:p>
        </p:txBody>
      </p:sp>
      <p:sp>
        <p:nvSpPr>
          <p:cNvPr id="11" name="Foliennummernplatzhalter 10">
            <a:extLst>
              <a:ext uri="{FF2B5EF4-FFF2-40B4-BE49-F238E27FC236}">
                <a16:creationId xmlns:a16="http://schemas.microsoft.com/office/drawing/2014/main" id="{39B20C9F-E708-97F0-B333-AAD413A5AADF}"/>
              </a:ext>
            </a:extLst>
          </p:cNvPr>
          <p:cNvSpPr>
            <a:spLocks noGrp="1"/>
          </p:cNvSpPr>
          <p:nvPr>
            <p:ph type="sldNum" sz="quarter" idx="4"/>
          </p:nvPr>
        </p:nvSpPr>
        <p:spPr/>
        <p:txBody>
          <a:bodyPr/>
          <a:lstStyle/>
          <a:p>
            <a:fld id="{3D23FD3E-EA92-4EF9-B826-0F4AC5D6052A}" type="slidenum">
              <a:rPr lang="de-DE" smtClean="0"/>
              <a:pPr/>
              <a:t>7</a:t>
            </a:fld>
            <a:endParaRPr lang="de-DE" dirty="0"/>
          </a:p>
        </p:txBody>
      </p:sp>
    </p:spTree>
    <p:extLst>
      <p:ext uri="{BB962C8B-B14F-4D97-AF65-F5344CB8AC3E}">
        <p14:creationId xmlns:p14="http://schemas.microsoft.com/office/powerpoint/2010/main" val="397338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A243E-D6F2-4A38-D5AD-C0D84AF2E8EC}"/>
              </a:ext>
            </a:extLst>
          </p:cNvPr>
          <p:cNvSpPr>
            <a:spLocks noGrp="1"/>
          </p:cNvSpPr>
          <p:nvPr>
            <p:ph type="title"/>
          </p:nvPr>
        </p:nvSpPr>
        <p:spPr>
          <a:xfrm>
            <a:off x="358050" y="1806926"/>
            <a:ext cx="11484000" cy="332399"/>
          </a:xfrm>
        </p:spPr>
        <p:txBody>
          <a:bodyPr>
            <a:normAutofit/>
          </a:bodyPr>
          <a:lstStyle/>
          <a:p>
            <a:r>
              <a:rPr lang="de-DE" dirty="0"/>
              <a:t>Bedeutung der „inklusiven Lösung“ </a:t>
            </a:r>
          </a:p>
        </p:txBody>
      </p:sp>
      <p:sp>
        <p:nvSpPr>
          <p:cNvPr id="3" name="Inhaltsplatzhalter 2">
            <a:extLst>
              <a:ext uri="{FF2B5EF4-FFF2-40B4-BE49-F238E27FC236}">
                <a16:creationId xmlns:a16="http://schemas.microsoft.com/office/drawing/2014/main" id="{5B0B820F-EF79-5959-5FB6-AC836C747529}"/>
              </a:ext>
            </a:extLst>
          </p:cNvPr>
          <p:cNvSpPr>
            <a:spLocks noGrp="1"/>
          </p:cNvSpPr>
          <p:nvPr>
            <p:ph sz="quarter" idx="17"/>
          </p:nvPr>
        </p:nvSpPr>
        <p:spPr>
          <a:xfrm>
            <a:off x="358050" y="2461775"/>
            <a:ext cx="11484000" cy="2413737"/>
          </a:xfrm>
        </p:spPr>
        <p:txBody>
          <a:bodyPr/>
          <a:lstStyle/>
          <a:p>
            <a:r>
              <a:rPr lang="de-DE" sz="1800" dirty="0"/>
              <a:t>Große Umstellung durch zukünftigen Wegfall der Trennung der Zuständigkeiten des SGB VIII und SGB IX sowohl aus fachlicher als auch verwaltungstechnischer Sicht </a:t>
            </a:r>
          </a:p>
          <a:p>
            <a:r>
              <a:rPr lang="de-DE" sz="1800" dirty="0"/>
              <a:t>große Herausforderungen: </a:t>
            </a:r>
          </a:p>
          <a:p>
            <a:pPr marL="285750" indent="-285750">
              <a:buFont typeface="Arial" panose="020B0604020202020204" pitchFamily="34" charset="0"/>
              <a:buChar char="•"/>
            </a:pPr>
            <a:r>
              <a:rPr lang="de-DE" sz="1800" dirty="0"/>
              <a:t>die (Neu-)Konzeptionierung inklusiver Angebote samt Umsetzungsstrategie </a:t>
            </a:r>
          </a:p>
          <a:p>
            <a:pPr marL="285750" indent="-285750">
              <a:buFont typeface="Arial" panose="020B0604020202020204" pitchFamily="34" charset="0"/>
              <a:buChar char="•"/>
            </a:pPr>
            <a:r>
              <a:rPr lang="de-DE" sz="1800" dirty="0"/>
              <a:t>die Befähigung und Weiterqualifizierung der Mitarbeitenden für die Begleitung von Kindern und Jugendlichen mit Behinderungen</a:t>
            </a:r>
          </a:p>
          <a:p>
            <a:pPr marL="285750" indent="-285750">
              <a:buFont typeface="Arial" panose="020B0604020202020204" pitchFamily="34" charset="0"/>
              <a:buChar char="•"/>
            </a:pPr>
            <a:r>
              <a:rPr lang="de-DE" sz="1800" dirty="0"/>
              <a:t>Weiterentwicklung  eines inklusiven Kinderschutzes </a:t>
            </a:r>
          </a:p>
        </p:txBody>
      </p:sp>
      <p:sp>
        <p:nvSpPr>
          <p:cNvPr id="4" name="Textplatzhalter 3">
            <a:extLst>
              <a:ext uri="{FF2B5EF4-FFF2-40B4-BE49-F238E27FC236}">
                <a16:creationId xmlns:a16="http://schemas.microsoft.com/office/drawing/2014/main" id="{79F84422-6A39-F715-C883-A7910ABB2AED}"/>
              </a:ext>
            </a:extLst>
          </p:cNvPr>
          <p:cNvSpPr>
            <a:spLocks noGrp="1"/>
          </p:cNvSpPr>
          <p:nvPr>
            <p:ph type="body" sz="quarter" idx="15"/>
          </p:nvPr>
        </p:nvSpPr>
        <p:spPr/>
        <p:txBody>
          <a:bodyPr>
            <a:normAutofit/>
          </a:bodyPr>
          <a:lstStyle/>
          <a:p>
            <a:endParaRPr lang="de-DE"/>
          </a:p>
        </p:txBody>
      </p:sp>
      <p:sp>
        <p:nvSpPr>
          <p:cNvPr id="5" name="Textplatzhalter 4">
            <a:extLst>
              <a:ext uri="{FF2B5EF4-FFF2-40B4-BE49-F238E27FC236}">
                <a16:creationId xmlns:a16="http://schemas.microsoft.com/office/drawing/2014/main" id="{3A25A136-FB9B-8041-33FA-99A18ABA0A34}"/>
              </a:ext>
            </a:extLst>
          </p:cNvPr>
          <p:cNvSpPr>
            <a:spLocks noGrp="1"/>
          </p:cNvSpPr>
          <p:nvPr>
            <p:ph type="body" sz="quarter" idx="14"/>
          </p:nvPr>
        </p:nvSpPr>
        <p:spPr/>
        <p:txBody>
          <a:bodyPr/>
          <a:lstStyle/>
          <a:p>
            <a:endParaRPr lang="de-DE"/>
          </a:p>
        </p:txBody>
      </p:sp>
      <p:sp>
        <p:nvSpPr>
          <p:cNvPr id="8" name="Titel 7">
            <a:extLst>
              <a:ext uri="{FF2B5EF4-FFF2-40B4-BE49-F238E27FC236}">
                <a16:creationId xmlns:a16="http://schemas.microsoft.com/office/drawing/2014/main" id="{8560C755-5C3B-8B28-DE12-6D912F4F3635}"/>
              </a:ext>
            </a:extLst>
          </p:cNvPr>
          <p:cNvSpPr txBox="1">
            <a:spLocks/>
          </p:cNvSpPr>
          <p:nvPr/>
        </p:nvSpPr>
        <p:spPr bwMode="gray">
          <a:xfrm>
            <a:off x="438607" y="730392"/>
            <a:ext cx="11483975" cy="665163"/>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2400" b="0" kern="1200">
                <a:solidFill>
                  <a:schemeClr val="accent1"/>
                </a:solidFill>
                <a:latin typeface="+mj-lt"/>
                <a:ea typeface="+mj-ea"/>
                <a:cs typeface="+mj-cs"/>
              </a:defRPr>
            </a:lvl1pPr>
          </a:lstStyle>
          <a:p>
            <a:r>
              <a:rPr lang="de-DE" dirty="0"/>
              <a:t>Stärkung von Inklusion als Leitgedanken der Kinder- und Jugendhilfe und Gesamtzuständigkeit</a:t>
            </a:r>
          </a:p>
        </p:txBody>
      </p:sp>
      <p:sp>
        <p:nvSpPr>
          <p:cNvPr id="9" name="Fußzeilenplatzhalter 8">
            <a:extLst>
              <a:ext uri="{FF2B5EF4-FFF2-40B4-BE49-F238E27FC236}">
                <a16:creationId xmlns:a16="http://schemas.microsoft.com/office/drawing/2014/main" id="{C2C81591-1FEC-49DD-0B54-7963462437FE}"/>
              </a:ext>
            </a:extLst>
          </p:cNvPr>
          <p:cNvSpPr>
            <a:spLocks noGrp="1"/>
          </p:cNvSpPr>
          <p:nvPr>
            <p:ph type="ftr" sz="quarter" idx="3"/>
          </p:nvPr>
        </p:nvSpPr>
        <p:spPr/>
        <p:txBody>
          <a:bodyPr/>
          <a:lstStyle/>
          <a:p>
            <a:endParaRPr lang="de-DE" dirty="0"/>
          </a:p>
        </p:txBody>
      </p:sp>
      <p:sp>
        <p:nvSpPr>
          <p:cNvPr id="10" name="Foliennummernplatzhalter 9">
            <a:extLst>
              <a:ext uri="{FF2B5EF4-FFF2-40B4-BE49-F238E27FC236}">
                <a16:creationId xmlns:a16="http://schemas.microsoft.com/office/drawing/2014/main" id="{971E3633-FA35-4ADA-E9A2-F2E580C3E546}"/>
              </a:ext>
            </a:extLst>
          </p:cNvPr>
          <p:cNvSpPr>
            <a:spLocks noGrp="1"/>
          </p:cNvSpPr>
          <p:nvPr>
            <p:ph type="sldNum" sz="quarter" idx="4"/>
          </p:nvPr>
        </p:nvSpPr>
        <p:spPr/>
        <p:txBody>
          <a:bodyPr/>
          <a:lstStyle/>
          <a:p>
            <a:fld id="{3D23FD3E-EA92-4EF9-B826-0F4AC5D6052A}" type="slidenum">
              <a:rPr lang="de-DE" smtClean="0"/>
              <a:pPr/>
              <a:t>8</a:t>
            </a:fld>
            <a:endParaRPr lang="de-DE" dirty="0"/>
          </a:p>
        </p:txBody>
      </p:sp>
    </p:spTree>
    <p:extLst>
      <p:ext uri="{BB962C8B-B14F-4D97-AF65-F5344CB8AC3E}">
        <p14:creationId xmlns:p14="http://schemas.microsoft.com/office/powerpoint/2010/main" val="183801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DDEFF9A-1A96-9D1E-5BB4-C069DA12A83E}"/>
              </a:ext>
            </a:extLst>
          </p:cNvPr>
          <p:cNvSpPr>
            <a:spLocks noGrp="1"/>
          </p:cNvSpPr>
          <p:nvPr>
            <p:ph sz="quarter" idx="17"/>
          </p:nvPr>
        </p:nvSpPr>
        <p:spPr>
          <a:xfrm>
            <a:off x="358050" y="868402"/>
            <a:ext cx="11484000" cy="5439800"/>
          </a:xfrm>
        </p:spPr>
        <p:txBody>
          <a:bodyPr/>
          <a:lstStyle/>
          <a:p>
            <a:pPr marL="0" indent="0" algn="l">
              <a:buNone/>
            </a:pPr>
            <a:r>
              <a:rPr lang="de-DE" b="1" i="0" dirty="0">
                <a:solidFill>
                  <a:srgbClr val="072C54"/>
                </a:solidFill>
                <a:effectLst/>
                <a:latin typeface="Calibri" panose="020F0502020204030204" pitchFamily="34" charset="0"/>
                <a:cs typeface="Calibri" panose="020F0502020204030204" pitchFamily="34" charset="0"/>
              </a:rPr>
              <a:t>Beratung in „verständlicher, nachvollziehbarer und wahrnehmbarer Form“</a:t>
            </a:r>
          </a:p>
          <a:p>
            <a:pPr algn="l"/>
            <a:endParaRPr lang="de-DE" b="1" i="0" dirty="0">
              <a:solidFill>
                <a:srgbClr val="072C54"/>
              </a:solidFill>
              <a:effectLst/>
              <a:latin typeface="Nunito" pitchFamily="2" charset="0"/>
            </a:endParaRPr>
          </a:p>
          <a:p>
            <a:pPr marL="0" indent="0" algn="l">
              <a:buNone/>
            </a:pPr>
            <a:r>
              <a:rPr kumimoji="0" lang="de-DE" sz="1800" b="0" i="0" u="none" strike="noStrike" kern="1200" cap="none" spc="0" normalizeH="0" baseline="0" noProof="0" dirty="0">
                <a:ln>
                  <a:noFill/>
                </a:ln>
                <a:solidFill>
                  <a:prstClr val="black"/>
                </a:solidFill>
                <a:effectLst/>
                <a:uLnTx/>
                <a:uFillTx/>
                <a:latin typeface="+mj-lt"/>
                <a:ea typeface="+mn-ea"/>
                <a:cs typeface="+mn-cs"/>
              </a:rPr>
              <a:t>Aufforderung an Einrichtungen und Träger zieht sich quer durch alle Bereiche des SGB VIII </a:t>
            </a:r>
          </a:p>
          <a:p>
            <a:pPr marL="0" indent="0" algn="l">
              <a:buNone/>
            </a:pPr>
            <a:r>
              <a:rPr kumimoji="0" lang="de-DE" sz="1800" b="0" i="0" u="none" strike="noStrike" kern="1200" cap="none" spc="0" normalizeH="0" baseline="0" noProof="0" dirty="0">
                <a:ln>
                  <a:noFill/>
                </a:ln>
                <a:solidFill>
                  <a:prstClr val="black"/>
                </a:solidFill>
                <a:effectLst/>
                <a:uLnTx/>
                <a:uFillTx/>
                <a:latin typeface="+mj-lt"/>
                <a:ea typeface="+mn-ea"/>
                <a:cs typeface="+mn-cs"/>
              </a:rPr>
              <a:t>Konkrete Formulierung in: </a:t>
            </a:r>
          </a:p>
          <a:p>
            <a:pPr marL="285750" indent="-285750" algn="l">
              <a:buFont typeface="Arial" panose="020B0604020202020204" pitchFamily="34" charset="0"/>
              <a:buChar char="•"/>
            </a:pPr>
            <a:r>
              <a:rPr kumimoji="0" lang="de-DE" sz="1800" b="0" i="0" u="none" strike="noStrike" kern="1200" cap="none" spc="0" normalizeH="0" baseline="0" noProof="0" dirty="0">
                <a:ln>
                  <a:noFill/>
                </a:ln>
                <a:solidFill>
                  <a:prstClr val="black"/>
                </a:solidFill>
                <a:effectLst/>
                <a:uLnTx/>
                <a:uFillTx/>
                <a:latin typeface="+mj-lt"/>
                <a:ea typeface="+mn-ea"/>
                <a:cs typeface="+mn-cs"/>
              </a:rPr>
              <a:t>§8 Abs. 4 SGB VIII: Beteiligung und Beratung von Kindern und Jugendlichen </a:t>
            </a:r>
          </a:p>
          <a:p>
            <a:pPr marL="285750" indent="-285750" algn="l">
              <a:buFont typeface="Arial" panose="020B0604020202020204" pitchFamily="34" charset="0"/>
              <a:buChar char="•"/>
            </a:pPr>
            <a:r>
              <a:rPr kumimoji="0" lang="de-DE" sz="1800" b="0" i="0" u="none" strike="noStrike" kern="1200" cap="none" spc="0" normalizeH="0" baseline="0" noProof="0" dirty="0">
                <a:ln>
                  <a:noFill/>
                </a:ln>
                <a:solidFill>
                  <a:prstClr val="black"/>
                </a:solidFill>
                <a:effectLst/>
                <a:uLnTx/>
                <a:uFillTx/>
                <a:latin typeface="+mj-lt"/>
                <a:ea typeface="+mn-ea"/>
                <a:cs typeface="+mn-cs"/>
              </a:rPr>
              <a:t>§10a SGB VIII (neu): Beratung von Leistungsberechtigten </a:t>
            </a:r>
          </a:p>
          <a:p>
            <a:pPr marL="285750" indent="-285750" algn="l">
              <a:buFont typeface="Arial" panose="020B0604020202020204" pitchFamily="34" charset="0"/>
              <a:buChar char="•"/>
            </a:pPr>
            <a:r>
              <a:rPr kumimoji="0" lang="de-DE" sz="1800" b="0" i="0" u="none" strike="noStrike" kern="1200" cap="none" spc="0" normalizeH="0" baseline="0" noProof="0" dirty="0">
                <a:ln>
                  <a:noFill/>
                </a:ln>
                <a:solidFill>
                  <a:prstClr val="black"/>
                </a:solidFill>
                <a:effectLst/>
                <a:uLnTx/>
                <a:uFillTx/>
                <a:latin typeface="+mj-lt"/>
                <a:ea typeface="+mn-ea"/>
                <a:cs typeface="+mn-cs"/>
              </a:rPr>
              <a:t>§36 Abs. 1 S. 2 SGB VIII: Beratung im Rahmen der Hilfeplanung </a:t>
            </a:r>
          </a:p>
          <a:p>
            <a:pPr marL="285750" indent="-285750" algn="l">
              <a:buFont typeface="Arial" panose="020B0604020202020204" pitchFamily="34" charset="0"/>
              <a:buChar char="•"/>
            </a:pPr>
            <a:r>
              <a:rPr lang="pt-BR" sz="1800" i="0" dirty="0">
                <a:effectLst/>
                <a:latin typeface="+mj-lt"/>
              </a:rPr>
              <a:t>§ 41a Abs. 1 SGB VIII Nachbetreuung</a:t>
            </a:r>
            <a:endParaRPr kumimoji="0" lang="de-DE" sz="1800" i="0" u="none" strike="noStrike" kern="1200" cap="none" spc="0" normalizeH="0" baseline="0" noProof="0" dirty="0">
              <a:ln>
                <a:noFill/>
              </a:ln>
              <a:effectLst/>
              <a:uLnTx/>
              <a:uFillTx/>
              <a:latin typeface="+mj-lt"/>
              <a:ea typeface="+mn-ea"/>
              <a:cs typeface="+mn-cs"/>
            </a:endParaRPr>
          </a:p>
          <a:p>
            <a:pPr marL="285750" indent="-285750" algn="l">
              <a:buFont typeface="Arial" panose="020B0604020202020204" pitchFamily="34" charset="0"/>
              <a:buChar char="•"/>
            </a:pPr>
            <a:r>
              <a:rPr kumimoji="0" lang="de-DE" sz="1800" b="0" i="0" u="none" strike="noStrike" kern="1200" cap="none" spc="0" normalizeH="0" baseline="0" noProof="0" dirty="0">
                <a:ln>
                  <a:noFill/>
                </a:ln>
                <a:solidFill>
                  <a:prstClr val="black"/>
                </a:solidFill>
                <a:effectLst/>
                <a:uLnTx/>
                <a:uFillTx/>
                <a:latin typeface="+mj-lt"/>
                <a:ea typeface="+mn-ea"/>
                <a:cs typeface="+mn-cs"/>
              </a:rPr>
              <a:t>§42 Abs. 2 S. 1 SGB VIII: Aufklärung über die Maßnahme der Inobhutnahme</a:t>
            </a:r>
            <a:endParaRPr lang="de-DE" sz="1800" b="1" i="0" dirty="0">
              <a:solidFill>
                <a:srgbClr val="072C54"/>
              </a:solidFill>
              <a:effectLst/>
              <a:latin typeface="+mj-lt"/>
            </a:endParaRPr>
          </a:p>
          <a:p>
            <a:pPr algn="l"/>
            <a:endParaRPr lang="de-DE" b="1" i="0" dirty="0">
              <a:solidFill>
                <a:srgbClr val="072C54"/>
              </a:solidFill>
              <a:effectLst/>
              <a:latin typeface="Nunito" pitchFamily="2" charset="0"/>
            </a:endParaRPr>
          </a:p>
          <a:p>
            <a:endParaRPr lang="de-DE" dirty="0"/>
          </a:p>
        </p:txBody>
      </p:sp>
      <p:sp>
        <p:nvSpPr>
          <p:cNvPr id="2" name="Fußzeilenplatzhalter 1">
            <a:extLst>
              <a:ext uri="{FF2B5EF4-FFF2-40B4-BE49-F238E27FC236}">
                <a16:creationId xmlns:a16="http://schemas.microsoft.com/office/drawing/2014/main" id="{1F0AF8EB-A188-1431-B451-9D259AFAED7F}"/>
              </a:ext>
            </a:extLst>
          </p:cNvPr>
          <p:cNvSpPr>
            <a:spLocks noGrp="1"/>
          </p:cNvSpPr>
          <p:nvPr>
            <p:ph type="ftr" sz="quarter" idx="3"/>
          </p:nvPr>
        </p:nvSpPr>
        <p:spPr/>
        <p:txBody>
          <a:bodyPr/>
          <a:lstStyle/>
          <a:p>
            <a:endParaRPr lang="de-DE" dirty="0"/>
          </a:p>
        </p:txBody>
      </p:sp>
      <p:sp>
        <p:nvSpPr>
          <p:cNvPr id="4" name="Foliennummernplatzhalter 3">
            <a:extLst>
              <a:ext uri="{FF2B5EF4-FFF2-40B4-BE49-F238E27FC236}">
                <a16:creationId xmlns:a16="http://schemas.microsoft.com/office/drawing/2014/main" id="{318B271F-CD6A-0E84-D6B8-9E30F37F4D94}"/>
              </a:ext>
            </a:extLst>
          </p:cNvPr>
          <p:cNvSpPr>
            <a:spLocks noGrp="1"/>
          </p:cNvSpPr>
          <p:nvPr>
            <p:ph type="sldNum" sz="quarter" idx="4"/>
          </p:nvPr>
        </p:nvSpPr>
        <p:spPr/>
        <p:txBody>
          <a:bodyPr/>
          <a:lstStyle/>
          <a:p>
            <a:fld id="{3D23FD3E-EA92-4EF9-B826-0F4AC5D6052A}" type="slidenum">
              <a:rPr lang="de-DE" smtClean="0"/>
              <a:pPr/>
              <a:t>9</a:t>
            </a:fld>
            <a:endParaRPr lang="de-DE" dirty="0"/>
          </a:p>
        </p:txBody>
      </p:sp>
    </p:spTree>
    <p:extLst>
      <p:ext uri="{BB962C8B-B14F-4D97-AF65-F5344CB8AC3E}">
        <p14:creationId xmlns:p14="http://schemas.microsoft.com/office/powerpoint/2010/main" val="681795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tho_2021_Köln">
  <a:themeElements>
    <a:clrScheme name="katho">
      <a:dk1>
        <a:sysClr val="windowText" lastClr="000000"/>
      </a:dk1>
      <a:lt1>
        <a:sysClr val="window" lastClr="FFFFFF"/>
      </a:lt1>
      <a:dk2>
        <a:srgbClr val="505050"/>
      </a:dk2>
      <a:lt2>
        <a:srgbClr val="FFFFFF"/>
      </a:lt2>
      <a:accent1>
        <a:srgbClr val="8BAF35"/>
      </a:accent1>
      <a:accent2>
        <a:srgbClr val="B9B9B9"/>
      </a:accent2>
      <a:accent3>
        <a:srgbClr val="B4C6E7"/>
      </a:accent3>
      <a:accent4>
        <a:srgbClr val="FEE599"/>
      </a:accent4>
      <a:accent5>
        <a:srgbClr val="F7CBAC"/>
      </a:accent5>
      <a:accent6>
        <a:srgbClr val="FF7F7F"/>
      </a:accent6>
      <a:hlink>
        <a:srgbClr val="8BAF35"/>
      </a:hlink>
      <a:folHlink>
        <a:srgbClr val="D7B5C6"/>
      </a:folHlink>
    </a:clrScheme>
    <a:fontScheme name="katho_03/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ym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atho_PowerPoint-Template_Abteilung_KOELN_wide_final - barrierefrei" id="{CEC5983A-FF9F-4F39-A186-8EBC1DD5A51F}" vid="{A05744CF-9B77-4AD5-B15D-ABF459B44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2b69c23-1379-4004-8b8b-c7f129f8897a}" enabled="1" method="Standard" siteId="{8a981461-e97b-4a9b-83ab-fb039c9c81f2}" contentBits="0" removed="0"/>
</clbl:labelList>
</file>

<file path=docProps/app.xml><?xml version="1.0" encoding="utf-8"?>
<Properties xmlns="http://schemas.openxmlformats.org/officeDocument/2006/extended-properties" xmlns:vt="http://schemas.openxmlformats.org/officeDocument/2006/docPropsVTypes">
  <Template>katho_PowerPoint-Template_Abteilung_KOELN_wide - barrierefrei (1)</Template>
  <TotalTime>0</TotalTime>
  <Words>5237</Words>
  <Application>Microsoft Office PowerPoint</Application>
  <PresentationFormat>Breitbild</PresentationFormat>
  <Paragraphs>569</Paragraphs>
  <Slides>58</Slides>
  <Notes>12</Notes>
  <HiddenSlides>0</HiddenSlides>
  <MMClips>0</MMClips>
  <ScaleCrop>false</ScaleCrop>
  <HeadingPairs>
    <vt:vector size="8" baseType="variant">
      <vt:variant>
        <vt:lpstr>Verwendete Schriftarten</vt:lpstr>
      </vt:variant>
      <vt:variant>
        <vt:i4>16</vt:i4>
      </vt: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76" baseType="lpstr">
      <vt:lpstr>AGaramondPro-Regular</vt:lpstr>
      <vt:lpstr>Arial</vt:lpstr>
      <vt:lpstr>Arial Nova</vt:lpstr>
      <vt:lpstr>Arial Nova Light</vt:lpstr>
      <vt:lpstr>Bradley Hand ITC</vt:lpstr>
      <vt:lpstr>Calibri</vt:lpstr>
      <vt:lpstr>CentennialLTStd-Light</vt:lpstr>
      <vt:lpstr>Corbel</vt:lpstr>
      <vt:lpstr>Frutiger LT Pro 45 Light</vt:lpstr>
      <vt:lpstr>inherit</vt:lpstr>
      <vt:lpstr>Monotype Sorts</vt:lpstr>
      <vt:lpstr>Nunito</vt:lpstr>
      <vt:lpstr>PT Sans</vt:lpstr>
      <vt:lpstr>ThiemeArgo2011-Light</vt:lpstr>
      <vt:lpstr>Times New Roman</vt:lpstr>
      <vt:lpstr>Wingdings</vt:lpstr>
      <vt:lpstr>katho_2021_Köln</vt:lpstr>
      <vt:lpstr>think-cell Slide</vt:lpstr>
      <vt:lpstr>PowerPoint-Präsentation</vt:lpstr>
      <vt:lpstr>Übersicht  </vt:lpstr>
      <vt:lpstr>PowerPoint-Präsentation</vt:lpstr>
      <vt:lpstr>Das ‚Ob‘ ist beschlossen – das ‚Wie‘ ist im Werden</vt:lpstr>
      <vt:lpstr>Stärkung von Inklusion als Leitgedanken der Kinder- und Jugendhilfe und Gesamtzuständigkeit</vt:lpstr>
      <vt:lpstr>Inklusion in der Kinder- und Jugendhilfe – zwei Systeme treffen aufeinander</vt:lpstr>
      <vt:lpstr>Inklusive Kinder- und Jugendhilfe</vt:lpstr>
      <vt:lpstr>Bedeutung der „inklusiven Lösung“ </vt:lpstr>
      <vt:lpstr>PowerPoint-Präsentation</vt:lpstr>
      <vt:lpstr>PowerPoint-Präsentation</vt:lpstr>
      <vt:lpstr>PowerPoint-Präsentation</vt:lpstr>
      <vt:lpstr>PowerPoint-Präsentation</vt:lpstr>
      <vt:lpstr>Situation von jungen Menschen mit Behinderung im Gewaltschutz/Kinderschutz</vt:lpstr>
      <vt:lpstr>PowerPoint-Präsentation</vt:lpstr>
      <vt:lpstr>Besondere Risiken für Kinder mit Beeinträchtigungen -</vt:lpstr>
      <vt:lpstr>PowerPoint-Präsentation</vt:lpstr>
      <vt:lpstr>Erkenntnisse aus der Forschung zu Kindeswohlgefährdung bei Kindern und Jugendlichen mit Beeinträchtigung: Prävalenzen</vt:lpstr>
      <vt:lpstr>Verbreitete (und teils widersprüchliche) Vorurteile, die sexualisierte Gewalt begünstigen und eine Aufdeckung verhindern</vt:lpstr>
      <vt:lpstr>Tatpersonen</vt:lpstr>
      <vt:lpstr>PowerPoint-Präsentation</vt:lpstr>
      <vt:lpstr>Erkenntnisse aus der Forschung zu Kindeswohlgefährdung bei Kindern und Jugendlichen mit Beeinträchtigung: </vt:lpstr>
      <vt:lpstr>Erkenntnisse aus der Forschung zu Kindeswohlgefährdung bei Kindern und Jugendlichen mit Beeinträchtigung:</vt:lpstr>
      <vt:lpstr>Facetten struktureller Gewalt in Institutionen </vt:lpstr>
      <vt:lpstr>Erkenntnisse aus der Forschung zu Kindeswohlgefährdung bei Kindern und Jugendlichen mit Beeinträchtigung: Prävalenzen</vt:lpstr>
      <vt:lpstr>Mögliche Auswirkungen mangelnder Therapien</vt:lpstr>
      <vt:lpstr>Besondere Risiken für Kinder mit Beeinträchtigungen</vt:lpstr>
      <vt:lpstr>Risikofaktoren für sexuellen Missbrauch und die Studien, die diese für Kinder und Jugendliche mit Behinderungen jeweils identifiziert haben.</vt:lpstr>
      <vt:lpstr>Risikofaktoren für sexuellen Missbrauch und die Studien, die diese für Kinder und Jugendliche mit Behinderungen jeweils identifiziert haben.</vt:lpstr>
      <vt:lpstr>PowerPoint-Präsentation</vt:lpstr>
      <vt:lpstr>Lebenswelt von Kindern mit Behinderungen/Beeinträchtigungen </vt:lpstr>
      <vt:lpstr>PowerPoint-Präsentation</vt:lpstr>
      <vt:lpstr>PowerPoint-Präsentation</vt:lpstr>
      <vt:lpstr> Was bedeutet „Vulnerabilität“ vor diesem Hintergrund?</vt:lpstr>
      <vt:lpstr>Behinderungserfahrung – ein ambivalentes Phänomen</vt:lpstr>
      <vt:lpstr>PowerPoint-Präsentation</vt:lpstr>
      <vt:lpstr>PowerPoint-Präsentation</vt:lpstr>
      <vt:lpstr>Behinderung – unterschiedliche Zugänge zu einem komplexen Phänomen</vt:lpstr>
      <vt:lpstr>Wie kann Kinderschutz inklusiv weiterentwickelt werden?</vt:lpstr>
      <vt:lpstr>  Bedingungen des Aufwachsens sehen, Lebensbedingungen verstehen </vt:lpstr>
      <vt:lpstr>PowerPoint-Präsentation</vt:lpstr>
      <vt:lpstr>PowerPoint-Präsentation</vt:lpstr>
      <vt:lpstr>PowerPoint-Präsentation</vt:lpstr>
      <vt:lpstr>PowerPoint-Präsentation</vt:lpstr>
      <vt:lpstr>Ressourcen für Forschungstätigkeit </vt:lpstr>
      <vt:lpstr>PowerPoint-Präsentation</vt:lpstr>
      <vt:lpstr>Inklusive Weiterentwicklung des Kinderschutzes</vt:lpstr>
      <vt:lpstr>PowerPoint-Präsentation</vt:lpstr>
      <vt:lpstr>PowerPoint-Präsentation</vt:lpstr>
      <vt:lpstr>PowerPoint-Präsentation</vt:lpstr>
      <vt:lpstr>Besondere Schutzbedürfnisse?</vt:lpstr>
      <vt:lpstr>Definition Kindeswohlgefährdung</vt:lpstr>
      <vt:lpstr>Wo spielen besondere Schutzbedürfnisse eine Rolle?</vt:lpstr>
      <vt:lpstr>Anforderungen an Fachkräfte im inklusiven Kinderschutz</vt:lpstr>
      <vt:lpstr>PowerPoint-Präsentation</vt:lpstr>
      <vt:lpstr>Anforderungen an Fachkräfte im inklusiven Kinderschutz</vt:lpstr>
      <vt:lpstr>Wie kann Kinderschutz inklusiv weiterentwickelt werden</vt:lpstr>
      <vt:lpstr>Vorläufiger Ausblick und Ansatzpunkte </vt:lpstr>
      <vt:lpstr>Herzlichen Dank!  Hasben Sie Fragen, Anregungen ….</vt:lpstr>
    </vt:vector>
  </TitlesOfParts>
  <Company>katho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Heike Wiemert</dc:creator>
  <cp:lastModifiedBy>Lara Sielaff</cp:lastModifiedBy>
  <cp:revision>356</cp:revision>
  <cp:lastPrinted>2024-01-18T09:31:06Z</cp:lastPrinted>
  <dcterms:created xsi:type="dcterms:W3CDTF">2023-09-11T17:00:24Z</dcterms:created>
  <dcterms:modified xsi:type="dcterms:W3CDTF">2024-11-18T09:18:16Z</dcterms:modified>
</cp:coreProperties>
</file>